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media/image72.jpg" ContentType="image/jpg"/>
  <Override PartName="/ppt/media/image73.jpg" ContentType="image/jpg"/>
  <Override PartName="/ppt/media/image75.jpg" ContentType="image/jpg"/>
  <Override PartName="/ppt/media/image77.jpg" ContentType="image/jpg"/>
  <Override PartName="/ppt/media/image83.jpg" ContentType="image/jpg"/>
  <Override PartName="/ppt/media/image96.jpg" ContentType="image/jpg"/>
  <Override PartName="/ppt/media/image98.jpg" ContentType="image/jpg"/>
  <Override PartName="/ppt/media/image99.jpg" ContentType="image/jpg"/>
  <Override PartName="/ppt/media/image129.jpg" ContentType="image/jpg"/>
  <Override PartName="/ppt/media/image130.jpg" ContentType="image/jpg"/>
  <Override PartName="/ppt/media/image131.jpg" ContentType="image/jpg"/>
  <Override PartName="/ppt/media/image132.jpg" ContentType="image/jpg"/>
  <Override PartName="/ppt/media/image148.jpg" ContentType="image/jpg"/>
  <Override PartName="/ppt/media/image149.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39"/>
  </p:notesMasterIdLst>
  <p:sldIdLst>
    <p:sldId id="466" r:id="rId2"/>
    <p:sldId id="467" r:id="rId3"/>
    <p:sldId id="560" r:id="rId4"/>
    <p:sldId id="470" r:id="rId5"/>
    <p:sldId id="578" r:id="rId6"/>
    <p:sldId id="729" r:id="rId7"/>
    <p:sldId id="730" r:id="rId8"/>
    <p:sldId id="579" r:id="rId9"/>
    <p:sldId id="580" r:id="rId10"/>
    <p:sldId id="581" r:id="rId11"/>
    <p:sldId id="582" r:id="rId12"/>
    <p:sldId id="555" r:id="rId13"/>
    <p:sldId id="556" r:id="rId14"/>
    <p:sldId id="557" r:id="rId15"/>
    <p:sldId id="558" r:id="rId16"/>
    <p:sldId id="473" r:id="rId17"/>
    <p:sldId id="475" r:id="rId18"/>
    <p:sldId id="477" r:id="rId19"/>
    <p:sldId id="478" r:id="rId20"/>
    <p:sldId id="479" r:id="rId21"/>
    <p:sldId id="480" r:id="rId22"/>
    <p:sldId id="481" r:id="rId23"/>
    <p:sldId id="482" r:id="rId24"/>
    <p:sldId id="483" r:id="rId25"/>
    <p:sldId id="484" r:id="rId26"/>
    <p:sldId id="485" r:id="rId27"/>
    <p:sldId id="486" r:id="rId28"/>
    <p:sldId id="487" r:id="rId29"/>
    <p:sldId id="488" r:id="rId30"/>
    <p:sldId id="489" r:id="rId31"/>
    <p:sldId id="490" r:id="rId32"/>
    <p:sldId id="494" r:id="rId33"/>
    <p:sldId id="491" r:id="rId34"/>
    <p:sldId id="492" r:id="rId35"/>
    <p:sldId id="493" r:id="rId36"/>
    <p:sldId id="688" r:id="rId37"/>
    <p:sldId id="689" r:id="rId38"/>
    <p:sldId id="495" r:id="rId39"/>
    <p:sldId id="496" r:id="rId40"/>
    <p:sldId id="497" r:id="rId41"/>
    <p:sldId id="498" r:id="rId42"/>
    <p:sldId id="499" r:id="rId43"/>
    <p:sldId id="500" r:id="rId44"/>
    <p:sldId id="501" r:id="rId45"/>
    <p:sldId id="502" r:id="rId46"/>
    <p:sldId id="503" r:id="rId47"/>
    <p:sldId id="504" r:id="rId48"/>
    <p:sldId id="505" r:id="rId49"/>
    <p:sldId id="506" r:id="rId50"/>
    <p:sldId id="507" r:id="rId51"/>
    <p:sldId id="508" r:id="rId52"/>
    <p:sldId id="509" r:id="rId53"/>
    <p:sldId id="510" r:id="rId54"/>
    <p:sldId id="511" r:id="rId55"/>
    <p:sldId id="512" r:id="rId56"/>
    <p:sldId id="513" r:id="rId57"/>
    <p:sldId id="514" r:id="rId58"/>
    <p:sldId id="515" r:id="rId59"/>
    <p:sldId id="564" r:id="rId60"/>
    <p:sldId id="731" r:id="rId61"/>
    <p:sldId id="707" r:id="rId62"/>
    <p:sldId id="706" r:id="rId63"/>
    <p:sldId id="708" r:id="rId64"/>
    <p:sldId id="735" r:id="rId65"/>
    <p:sldId id="733" r:id="rId66"/>
    <p:sldId id="734" r:id="rId67"/>
    <p:sldId id="714" r:id="rId68"/>
    <p:sldId id="710" r:id="rId69"/>
    <p:sldId id="713" r:id="rId70"/>
    <p:sldId id="732" r:id="rId71"/>
    <p:sldId id="712" r:id="rId72"/>
    <p:sldId id="565" r:id="rId73"/>
    <p:sldId id="717" r:id="rId74"/>
    <p:sldId id="718" r:id="rId75"/>
    <p:sldId id="719" r:id="rId76"/>
    <p:sldId id="720" r:id="rId77"/>
    <p:sldId id="721" r:id="rId78"/>
    <p:sldId id="566" r:id="rId79"/>
    <p:sldId id="722" r:id="rId80"/>
    <p:sldId id="567" r:id="rId81"/>
    <p:sldId id="715" r:id="rId82"/>
    <p:sldId id="723" r:id="rId83"/>
    <p:sldId id="724" r:id="rId84"/>
    <p:sldId id="725" r:id="rId85"/>
    <p:sldId id="726" r:id="rId86"/>
    <p:sldId id="727" r:id="rId87"/>
    <p:sldId id="736" r:id="rId88"/>
    <p:sldId id="737" r:id="rId89"/>
    <p:sldId id="738" r:id="rId90"/>
    <p:sldId id="739" r:id="rId91"/>
    <p:sldId id="740" r:id="rId92"/>
    <p:sldId id="741" r:id="rId93"/>
    <p:sldId id="742" r:id="rId94"/>
    <p:sldId id="743" r:id="rId95"/>
    <p:sldId id="744" r:id="rId96"/>
    <p:sldId id="745" r:id="rId97"/>
    <p:sldId id="746" r:id="rId98"/>
    <p:sldId id="747" r:id="rId99"/>
    <p:sldId id="762" r:id="rId100"/>
    <p:sldId id="748" r:id="rId101"/>
    <p:sldId id="749" r:id="rId102"/>
    <p:sldId id="750" r:id="rId103"/>
    <p:sldId id="751" r:id="rId104"/>
    <p:sldId id="752" r:id="rId105"/>
    <p:sldId id="753" r:id="rId106"/>
    <p:sldId id="754" r:id="rId107"/>
    <p:sldId id="568" r:id="rId108"/>
    <p:sldId id="607" r:id="rId109"/>
    <p:sldId id="608" r:id="rId110"/>
    <p:sldId id="766" r:id="rId111"/>
    <p:sldId id="767" r:id="rId112"/>
    <p:sldId id="768" r:id="rId113"/>
    <p:sldId id="609" r:id="rId114"/>
    <p:sldId id="610" r:id="rId115"/>
    <p:sldId id="611" r:id="rId116"/>
    <p:sldId id="612" r:id="rId117"/>
    <p:sldId id="613" r:id="rId118"/>
    <p:sldId id="614" r:id="rId119"/>
    <p:sldId id="615" r:id="rId120"/>
    <p:sldId id="616" r:id="rId121"/>
    <p:sldId id="618" r:id="rId122"/>
    <p:sldId id="619" r:id="rId123"/>
    <p:sldId id="620" r:id="rId124"/>
    <p:sldId id="621" r:id="rId125"/>
    <p:sldId id="622" r:id="rId126"/>
    <p:sldId id="623" r:id="rId127"/>
    <p:sldId id="624" r:id="rId128"/>
    <p:sldId id="625" r:id="rId129"/>
    <p:sldId id="626" r:id="rId130"/>
    <p:sldId id="769" r:id="rId131"/>
    <p:sldId id="770" r:id="rId132"/>
    <p:sldId id="627" r:id="rId133"/>
    <p:sldId id="628" r:id="rId134"/>
    <p:sldId id="629" r:id="rId135"/>
    <p:sldId id="630" r:id="rId136"/>
    <p:sldId id="631" r:id="rId137"/>
    <p:sldId id="632" r:id="rId138"/>
    <p:sldId id="771" r:id="rId139"/>
    <p:sldId id="772" r:id="rId140"/>
    <p:sldId id="773" r:id="rId141"/>
    <p:sldId id="633" r:id="rId142"/>
    <p:sldId id="634" r:id="rId143"/>
    <p:sldId id="635" r:id="rId144"/>
    <p:sldId id="636" r:id="rId145"/>
    <p:sldId id="637" r:id="rId146"/>
    <p:sldId id="638" r:id="rId147"/>
    <p:sldId id="639" r:id="rId148"/>
    <p:sldId id="640" r:id="rId149"/>
    <p:sldId id="641" r:id="rId150"/>
    <p:sldId id="774" r:id="rId151"/>
    <p:sldId id="642" r:id="rId152"/>
    <p:sldId id="643" r:id="rId153"/>
    <p:sldId id="644" r:id="rId154"/>
    <p:sldId id="645" r:id="rId155"/>
    <p:sldId id="646" r:id="rId156"/>
    <p:sldId id="647" r:id="rId157"/>
    <p:sldId id="648" r:id="rId158"/>
    <p:sldId id="649" r:id="rId159"/>
    <p:sldId id="650" r:id="rId160"/>
    <p:sldId id="651" r:id="rId161"/>
    <p:sldId id="652" r:id="rId162"/>
    <p:sldId id="653" r:id="rId163"/>
    <p:sldId id="654" r:id="rId164"/>
    <p:sldId id="655" r:id="rId165"/>
    <p:sldId id="656" r:id="rId166"/>
    <p:sldId id="657" r:id="rId167"/>
    <p:sldId id="658" r:id="rId168"/>
    <p:sldId id="659" r:id="rId169"/>
    <p:sldId id="660" r:id="rId170"/>
    <p:sldId id="777" r:id="rId171"/>
    <p:sldId id="778" r:id="rId172"/>
    <p:sldId id="785" r:id="rId173"/>
    <p:sldId id="779" r:id="rId174"/>
    <p:sldId id="780" r:id="rId175"/>
    <p:sldId id="781" r:id="rId176"/>
    <p:sldId id="782" r:id="rId177"/>
    <p:sldId id="783" r:id="rId178"/>
    <p:sldId id="784" r:id="rId179"/>
    <p:sldId id="661" r:id="rId180"/>
    <p:sldId id="662" r:id="rId181"/>
    <p:sldId id="663" r:id="rId182"/>
    <p:sldId id="664" r:id="rId183"/>
    <p:sldId id="665" r:id="rId184"/>
    <p:sldId id="666" r:id="rId185"/>
    <p:sldId id="667" r:id="rId186"/>
    <p:sldId id="668" r:id="rId187"/>
    <p:sldId id="669" r:id="rId188"/>
    <p:sldId id="670" r:id="rId189"/>
    <p:sldId id="671" r:id="rId190"/>
    <p:sldId id="775" r:id="rId191"/>
    <p:sldId id="776" r:id="rId192"/>
    <p:sldId id="672" r:id="rId193"/>
    <p:sldId id="696" r:id="rId194"/>
    <p:sldId id="694" r:id="rId195"/>
    <p:sldId id="695" r:id="rId196"/>
    <p:sldId id="697" r:id="rId197"/>
    <p:sldId id="705" r:id="rId198"/>
    <p:sldId id="472" r:id="rId199"/>
    <p:sldId id="673" r:id="rId200"/>
    <p:sldId id="674" r:id="rId201"/>
    <p:sldId id="786" r:id="rId202"/>
    <p:sldId id="787" r:id="rId203"/>
    <p:sldId id="675" r:id="rId204"/>
    <p:sldId id="676" r:id="rId205"/>
    <p:sldId id="677" r:id="rId206"/>
    <p:sldId id="678" r:id="rId207"/>
    <p:sldId id="679" r:id="rId208"/>
    <p:sldId id="680" r:id="rId209"/>
    <p:sldId id="681" r:id="rId210"/>
    <p:sldId id="682" r:id="rId211"/>
    <p:sldId id="683" r:id="rId212"/>
    <p:sldId id="684" r:id="rId213"/>
    <p:sldId id="685" r:id="rId214"/>
    <p:sldId id="686" r:id="rId215"/>
    <p:sldId id="687" r:id="rId216"/>
    <p:sldId id="577" r:id="rId217"/>
    <p:sldId id="471" r:id="rId218"/>
    <p:sldId id="526" r:id="rId219"/>
    <p:sldId id="527" r:id="rId220"/>
    <p:sldId id="528" r:id="rId221"/>
    <p:sldId id="529" r:id="rId222"/>
    <p:sldId id="530" r:id="rId223"/>
    <p:sldId id="531" r:id="rId224"/>
    <p:sldId id="532" r:id="rId225"/>
    <p:sldId id="533" r:id="rId226"/>
    <p:sldId id="534" r:id="rId227"/>
    <p:sldId id="535" r:id="rId228"/>
    <p:sldId id="788" r:id="rId229"/>
    <p:sldId id="790" r:id="rId230"/>
    <p:sldId id="792" r:id="rId231"/>
    <p:sldId id="789" r:id="rId232"/>
    <p:sldId id="536" r:id="rId233"/>
    <p:sldId id="537" r:id="rId234"/>
    <p:sldId id="538" r:id="rId235"/>
    <p:sldId id="791" r:id="rId236"/>
    <p:sldId id="539" r:id="rId237"/>
    <p:sldId id="793" r:id="rId2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notesMaster" Target="notesMasters/notesMaster1.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presProps" Target="presProps.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theme" Target="theme/theme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Latn-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C961E5-63CB-488A-99CD-C8E2942A76D8}" type="datetimeFigureOut">
              <a:rPr lang="sr-Latn-RS" smtClean="0"/>
              <a:t>23.1.2024.</a:t>
            </a:fld>
            <a:endParaRPr lang="sr-Latn-R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sr-Latn-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Latn-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BAB93C-2066-44A8-9EF9-A489349A8AB9}" type="slidenum">
              <a:rPr lang="sr-Latn-RS" smtClean="0"/>
              <a:t>‹#›</a:t>
            </a:fld>
            <a:endParaRPr lang="sr-Latn-RS"/>
          </a:p>
        </p:txBody>
      </p:sp>
    </p:spTree>
    <p:extLst>
      <p:ext uri="{BB962C8B-B14F-4D97-AF65-F5344CB8AC3E}">
        <p14:creationId xmlns:p14="http://schemas.microsoft.com/office/powerpoint/2010/main" val="2288958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843361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937068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365711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tr-TR"/>
          </a:p>
        </p:txBody>
      </p:sp>
      <p:sp>
        <p:nvSpPr>
          <p:cNvPr id="6" name="Rectangle 10"/>
          <p:cNvSpPr>
            <a:spLocks noGrp="1" noChangeArrowheads="1"/>
          </p:cNvSpPr>
          <p:nvPr>
            <p:ph type="ftr" sz="quarter" idx="11"/>
          </p:nvPr>
        </p:nvSpPr>
        <p:spPr>
          <a:ln/>
        </p:spPr>
        <p:txBody>
          <a:bodyPr/>
          <a:lstStyle>
            <a:lvl1pPr>
              <a:defRPr/>
            </a:lvl1pPr>
          </a:lstStyle>
          <a:p>
            <a:pPr>
              <a:defRPr/>
            </a:pPr>
            <a:endParaRPr lang="tr-TR"/>
          </a:p>
        </p:txBody>
      </p:sp>
      <p:sp>
        <p:nvSpPr>
          <p:cNvPr id="7" name="Rectangle 11"/>
          <p:cNvSpPr>
            <a:spLocks noGrp="1" noChangeArrowheads="1"/>
          </p:cNvSpPr>
          <p:nvPr>
            <p:ph type="sldNum" sz="quarter" idx="12"/>
          </p:nvPr>
        </p:nvSpPr>
        <p:spPr>
          <a:ln/>
        </p:spPr>
        <p:txBody>
          <a:bodyPr/>
          <a:lstStyle>
            <a:lvl1pPr>
              <a:defRPr/>
            </a:lvl1pPr>
          </a:lstStyle>
          <a:p>
            <a:pPr>
              <a:defRPr/>
            </a:pPr>
            <a:fld id="{E1DDD886-E453-4D87-BBCF-02762A8C19FA}" type="slidenum">
              <a:rPr lang="tr-TR"/>
              <a:pPr>
                <a:defRPr/>
              </a:pPr>
              <a:t>‹#›</a:t>
            </a:fld>
            <a:endParaRPr lang="tr-TR"/>
          </a:p>
        </p:txBody>
      </p:sp>
    </p:spTree>
    <p:extLst>
      <p:ext uri="{BB962C8B-B14F-4D97-AF65-F5344CB8AC3E}">
        <p14:creationId xmlns:p14="http://schemas.microsoft.com/office/powerpoint/2010/main" val="2795593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0725"/>
          </a:xfrm>
        </p:spPr>
        <p:txBody>
          <a:bodyPr/>
          <a:lstStyle/>
          <a:p>
            <a:pPr lvl="0"/>
            <a:endParaRPr lang="en-US" noProof="0" smtClean="0"/>
          </a:p>
        </p:txBody>
      </p:sp>
      <p:sp>
        <p:nvSpPr>
          <p:cNvPr id="4" name="Rectangle 9"/>
          <p:cNvSpPr>
            <a:spLocks noGrp="1" noChangeArrowheads="1"/>
          </p:cNvSpPr>
          <p:nvPr>
            <p:ph type="dt" sz="half" idx="10"/>
          </p:nvPr>
        </p:nvSpPr>
        <p:spPr>
          <a:ln/>
        </p:spPr>
        <p:txBody>
          <a:bodyPr/>
          <a:lstStyle>
            <a:lvl1pPr>
              <a:defRPr/>
            </a:lvl1pPr>
          </a:lstStyle>
          <a:p>
            <a:pPr>
              <a:defRPr/>
            </a:pPr>
            <a:endParaRPr lang="tr-TR"/>
          </a:p>
        </p:txBody>
      </p:sp>
      <p:sp>
        <p:nvSpPr>
          <p:cNvPr id="5" name="Rectangle 10"/>
          <p:cNvSpPr>
            <a:spLocks noGrp="1" noChangeArrowheads="1"/>
          </p:cNvSpPr>
          <p:nvPr>
            <p:ph type="ftr" sz="quarter" idx="11"/>
          </p:nvPr>
        </p:nvSpPr>
        <p:spPr>
          <a:ln/>
        </p:spPr>
        <p:txBody>
          <a:bodyPr/>
          <a:lstStyle>
            <a:lvl1pPr>
              <a:defRPr/>
            </a:lvl1pPr>
          </a:lstStyle>
          <a:p>
            <a:pPr>
              <a:defRPr/>
            </a:pPr>
            <a:endParaRPr lang="tr-TR"/>
          </a:p>
        </p:txBody>
      </p:sp>
      <p:sp>
        <p:nvSpPr>
          <p:cNvPr id="6" name="Rectangle 11"/>
          <p:cNvSpPr>
            <a:spLocks noGrp="1" noChangeArrowheads="1"/>
          </p:cNvSpPr>
          <p:nvPr>
            <p:ph type="sldNum" sz="quarter" idx="12"/>
          </p:nvPr>
        </p:nvSpPr>
        <p:spPr>
          <a:ln/>
        </p:spPr>
        <p:txBody>
          <a:bodyPr/>
          <a:lstStyle>
            <a:lvl1pPr>
              <a:defRPr/>
            </a:lvl1pPr>
          </a:lstStyle>
          <a:p>
            <a:pPr>
              <a:defRPr/>
            </a:pPr>
            <a:fld id="{45BF9D7D-4790-4D43-AF58-9E605B2012BD}" type="slidenum">
              <a:rPr lang="tr-TR"/>
              <a:pPr>
                <a:defRPr/>
              </a:pPr>
              <a:t>‹#›</a:t>
            </a:fld>
            <a:endParaRPr lang="tr-TR"/>
          </a:p>
        </p:txBody>
      </p:sp>
    </p:spTree>
    <p:extLst>
      <p:ext uri="{BB962C8B-B14F-4D97-AF65-F5344CB8AC3E}">
        <p14:creationId xmlns:p14="http://schemas.microsoft.com/office/powerpoint/2010/main" val="901918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933402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5" name="Footer Placeholder 4"/>
          <p:cNvSpPr>
            <a:spLocks noGrp="1"/>
          </p:cNvSpPr>
          <p:nvPr>
            <p:ph type="ftr" sz="quarter" idx="11"/>
          </p:nvPr>
        </p:nvSpPr>
        <p:spPr/>
        <p:txBody>
          <a:bodyPr/>
          <a:lstStyle/>
          <a:p>
            <a:endParaRPr lang="sr-Cyrl-CS"/>
          </a:p>
        </p:txBody>
      </p:sp>
      <p:sp>
        <p:nvSpPr>
          <p:cNvPr id="6" name="Slide Number Placeholder 5"/>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033712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115763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8" name="Footer Placeholder 7"/>
          <p:cNvSpPr>
            <a:spLocks noGrp="1"/>
          </p:cNvSpPr>
          <p:nvPr>
            <p:ph type="ftr" sz="quarter" idx="11"/>
          </p:nvPr>
        </p:nvSpPr>
        <p:spPr/>
        <p:txBody>
          <a:bodyPr/>
          <a:lstStyle/>
          <a:p>
            <a:endParaRPr lang="sr-Cyrl-CS"/>
          </a:p>
        </p:txBody>
      </p:sp>
      <p:sp>
        <p:nvSpPr>
          <p:cNvPr id="9" name="Slide Number Placeholder 8"/>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447204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4" name="Footer Placeholder 3"/>
          <p:cNvSpPr>
            <a:spLocks noGrp="1"/>
          </p:cNvSpPr>
          <p:nvPr>
            <p:ph type="ftr" sz="quarter" idx="11"/>
          </p:nvPr>
        </p:nvSpPr>
        <p:spPr/>
        <p:txBody>
          <a:bodyPr/>
          <a:lstStyle/>
          <a:p>
            <a:endParaRPr lang="sr-Cyrl-CS"/>
          </a:p>
        </p:txBody>
      </p:sp>
      <p:sp>
        <p:nvSpPr>
          <p:cNvPr id="5" name="Slide Number Placeholder 4"/>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016464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3" name="Footer Placeholder 2"/>
          <p:cNvSpPr>
            <a:spLocks noGrp="1"/>
          </p:cNvSpPr>
          <p:nvPr>
            <p:ph type="ftr" sz="quarter" idx="11"/>
          </p:nvPr>
        </p:nvSpPr>
        <p:spPr/>
        <p:txBody>
          <a:bodyPr/>
          <a:lstStyle/>
          <a:p>
            <a:endParaRPr lang="sr-Cyrl-CS"/>
          </a:p>
        </p:txBody>
      </p:sp>
      <p:sp>
        <p:nvSpPr>
          <p:cNvPr id="4" name="Slide Number Placeholder 3"/>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4073852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765043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2817CC-45C9-4AB6-A4E2-D521A46C34BB}" type="datetimeFigureOut">
              <a:rPr lang="sr-Latn-CS" smtClean="0"/>
              <a:pPr/>
              <a:t>23.1.2024.</a:t>
            </a:fld>
            <a:endParaRPr lang="sr-Cyrl-CS"/>
          </a:p>
        </p:txBody>
      </p:sp>
      <p:sp>
        <p:nvSpPr>
          <p:cNvPr id="6" name="Footer Placeholder 5"/>
          <p:cNvSpPr>
            <a:spLocks noGrp="1"/>
          </p:cNvSpPr>
          <p:nvPr>
            <p:ph type="ftr" sz="quarter" idx="11"/>
          </p:nvPr>
        </p:nvSpPr>
        <p:spPr/>
        <p:txBody>
          <a:bodyPr/>
          <a:lstStyle/>
          <a:p>
            <a:endParaRPr lang="sr-Cyrl-CS"/>
          </a:p>
        </p:txBody>
      </p:sp>
      <p:sp>
        <p:nvSpPr>
          <p:cNvPr id="7" name="Slide Number Placeholder 6"/>
          <p:cNvSpPr>
            <a:spLocks noGrp="1"/>
          </p:cNvSpPr>
          <p:nvPr>
            <p:ph type="sldNum" sz="quarter" idx="12"/>
          </p:nvPr>
        </p:nvSpPr>
        <p:spPr/>
        <p:txBody>
          <a:body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3986010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D2817CC-45C9-4AB6-A4E2-D521A46C34BB}" type="datetimeFigureOut">
              <a:rPr lang="sr-Latn-CS" smtClean="0"/>
              <a:pPr/>
              <a:t>23.1.2024.</a:t>
            </a:fld>
            <a:endParaRPr lang="sr-Cyrl-C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sr-Cyrl-C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C18DB06-9848-4258-85D5-9A046F7EE84B}" type="slidenum">
              <a:rPr lang="sr-Cyrl-CS" smtClean="0"/>
              <a:pPr/>
              <a:t>‹#›</a:t>
            </a:fld>
            <a:endParaRPr lang="sr-Cyrl-CS"/>
          </a:p>
        </p:txBody>
      </p:sp>
    </p:spTree>
    <p:extLst>
      <p:ext uri="{BB962C8B-B14F-4D97-AF65-F5344CB8AC3E}">
        <p14:creationId xmlns:p14="http://schemas.microsoft.com/office/powerpoint/2010/main" val="2758912006"/>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7.jpg"/><Relationship Id="rId4" Type="http://schemas.openxmlformats.org/officeDocument/2006/relationships/image" Target="../media/image76.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g"/><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96.jpg"/><Relationship Id="rId5" Type="http://schemas.openxmlformats.org/officeDocument/2006/relationships/image" Target="../media/image95.png"/><Relationship Id="rId4" Type="http://schemas.openxmlformats.org/officeDocument/2006/relationships/image" Target="../media/image9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png"/><Relationship Id="rId1" Type="http://schemas.openxmlformats.org/officeDocument/2006/relationships/slideLayout" Target="../slideLayouts/slideLayout2.xml"/><Relationship Id="rId4" Type="http://schemas.openxmlformats.org/officeDocument/2006/relationships/image" Target="../media/image99.jpg"/></Relationships>
</file>

<file path=ppt/slides/_rels/slide14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2.xml"/><Relationship Id="rId5" Type="http://schemas.openxmlformats.org/officeDocument/2006/relationships/image" Target="../media/image110.png"/><Relationship Id="rId4" Type="http://schemas.openxmlformats.org/officeDocument/2006/relationships/image" Target="../media/image109.pn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png"/><Relationship Id="rId1" Type="http://schemas.openxmlformats.org/officeDocument/2006/relationships/slideLayout" Target="../slideLayouts/slideLayout7.xml"/><Relationship Id="rId4" Type="http://schemas.openxmlformats.org/officeDocument/2006/relationships/image" Target="../media/image116.jpe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image" Target="../media/image119.pn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jpe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30.jpg"/><Relationship Id="rId7" Type="http://schemas.openxmlformats.org/officeDocument/2006/relationships/image" Target="../media/image95.png"/><Relationship Id="rId2" Type="http://schemas.openxmlformats.org/officeDocument/2006/relationships/image" Target="../media/image129.jpg"/><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132.jpg"/><Relationship Id="rId4" Type="http://schemas.openxmlformats.org/officeDocument/2006/relationships/image" Target="../media/image131.jpg"/></Relationships>
</file>

<file path=ppt/slides/_rels/slide19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35.jp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hyperlink" Target="https://www.vaidam.com/search/targeted-therapy/germany" TargetMode="External"/><Relationship Id="rId2" Type="http://schemas.openxmlformats.org/officeDocument/2006/relationships/hyperlink" Target="https://www.vaidam.com/knowledge-center/guide-stage-4-cancer-treatment-germany" TargetMode="Externa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5.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image" Target="../media/image148.jpg"/><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223.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3" Type="http://schemas.openxmlformats.org/officeDocument/2006/relationships/hyperlink" Target="../../../../../atlases/www-medlib.med.utah.edu/www-medlib.med.utah.edu/WebPath/LUNGHTML/LUNG133.html" TargetMode="External"/><Relationship Id="rId2" Type="http://schemas.openxmlformats.org/officeDocument/2006/relationships/hyperlink" Target="../../../../../atlases/www-medlib.med.utah.edu/www-medlib.med.utah.edu/WebPath/LUNGHTML/LUNG153.html" TargetMode="External"/><Relationship Id="rId1" Type="http://schemas.openxmlformats.org/officeDocument/2006/relationships/slideLayout" Target="../slideLayouts/slideLayout7.xml"/><Relationship Id="rId5" Type="http://schemas.openxmlformats.org/officeDocument/2006/relationships/image" Target="../media/image153.jpeg"/><Relationship Id="rId4" Type="http://schemas.openxmlformats.org/officeDocument/2006/relationships/hyperlink" Target="../../../../../atlases/www-medlib.med.utah.edu/www-medlib.med.utah.edu/WebPath/LUNGHTML/LUNGIDX.html" TargetMode="External"/></Relationships>
</file>

<file path=ppt/slides/_rels/slide226.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155.jp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15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157.jpg"/><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image" Target="../media/image158.jp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3" Type="http://schemas.openxmlformats.org/officeDocument/2006/relationships/hyperlink" Target="../../../../../atlases/www-medlib.med.utah.edu/www-medlib.med.utah.edu/WebPath/LUNGHTML/LUNG102.html" TargetMode="External"/><Relationship Id="rId2" Type="http://schemas.openxmlformats.org/officeDocument/2006/relationships/hyperlink" Target="../../../../../atlases/www-medlib.med.utah.edu/www-medlib.med.utah.edu/WebPath/LUNGHTML/LUNG085.html" TargetMode="External"/><Relationship Id="rId1" Type="http://schemas.openxmlformats.org/officeDocument/2006/relationships/slideLayout" Target="../slideLayouts/slideLayout7.xml"/><Relationship Id="rId5" Type="http://schemas.openxmlformats.org/officeDocument/2006/relationships/image" Target="../media/image160.jpeg"/><Relationship Id="rId4" Type="http://schemas.openxmlformats.org/officeDocument/2006/relationships/hyperlink" Target="../../../../../atlases/www-medlib.med.utah.edu/www-medlib.med.utah.edu/WebPath/LUNGHTML/LUNGIDX.html" TargetMode="External"/></Relationships>
</file>

<file path=ppt/slides/_rels/slide235.xml.rels><?xml version="1.0" encoding="UTF-8" standalone="yes"?>
<Relationships xmlns="http://schemas.openxmlformats.org/package/2006/relationships"><Relationship Id="rId2" Type="http://schemas.openxmlformats.org/officeDocument/2006/relationships/image" Target="../media/image161.jpg"/><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2" Type="http://schemas.openxmlformats.org/officeDocument/2006/relationships/image" Target="../media/image16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16025" y="2274888"/>
            <a:ext cx="6486525" cy="2363787"/>
          </a:xfrm>
        </p:spPr>
        <p:txBody>
          <a:bodyPr wrap="square" lIns="0" tIns="8825" rIns="0" bIns="0">
            <a:spAutoFit/>
          </a:bodyPr>
          <a:lstStyle/>
          <a:p>
            <a:pPr algn="ctr">
              <a:defRPr/>
            </a:pPr>
            <a:r>
              <a:rPr lang="en-US" dirty="0">
                <a:latin typeface="Times New Roman" panose="02020603050405020304" pitchFamily="18" charset="0"/>
                <a:cs typeface="Times New Roman" panose="02020603050405020304" pitchFamily="18" charset="0"/>
              </a:rPr>
              <a:t>INTEGRATED ACADEMIC STUDIES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OF MEDICINE</a:t>
            </a:r>
            <a:r>
              <a:rPr lang="en-US" dirty="0"/>
              <a:t/>
            </a:r>
            <a:br>
              <a:rPr lang="en-US" dirty="0"/>
            </a:br>
            <a:r>
              <a:rPr lang="en-US" dirty="0" smtClean="0"/>
              <a:t/>
            </a:r>
            <a:br>
              <a:rPr lang="en-US" dirty="0" smtClean="0"/>
            </a:br>
            <a:endParaRPr dirty="0">
              <a:solidFill>
                <a:srgbClr val="000000"/>
              </a:solidFill>
            </a:endParaRPr>
          </a:p>
        </p:txBody>
      </p:sp>
      <p:sp>
        <p:nvSpPr>
          <p:cNvPr id="3" name="object 3"/>
          <p:cNvSpPr txBox="1"/>
          <p:nvPr/>
        </p:nvSpPr>
        <p:spPr>
          <a:xfrm>
            <a:off x="2889250" y="3841750"/>
            <a:ext cx="2760663" cy="1315640"/>
          </a:xfrm>
          <a:prstGeom prst="rect">
            <a:avLst/>
          </a:prstGeom>
        </p:spPr>
        <p:txBody>
          <a:bodyPr lIns="0" tIns="8405" rIns="0" bIns="0">
            <a:spAutoFit/>
          </a:bodyPr>
          <a:lstStyle/>
          <a:p>
            <a:pPr algn="ctr">
              <a:spcBef>
                <a:spcPts val="66"/>
              </a:spcBef>
              <a:defRPr/>
            </a:pPr>
            <a:r>
              <a:rPr lang="sr-Cyrl-RS" sz="1589" spc="-30" dirty="0">
                <a:latin typeface="Times New Roman"/>
                <a:cs typeface="Times New Roman"/>
              </a:rPr>
              <a:t>5 </a:t>
            </a:r>
            <a:r>
              <a:rPr lang="en-US" sz="1589" spc="-3" baseline="30000" dirty="0" err="1">
                <a:latin typeface="Times New Roman"/>
                <a:cs typeface="Times New Roman"/>
              </a:rPr>
              <a:t>th</a:t>
            </a:r>
            <a:r>
              <a:rPr lang="en-US" sz="1589" spc="-3" dirty="0">
                <a:latin typeface="Times New Roman"/>
                <a:cs typeface="Times New Roman"/>
              </a:rPr>
              <a:t> semester</a:t>
            </a:r>
            <a:endParaRPr sz="1589" dirty="0">
              <a:latin typeface="Times New Roman"/>
              <a:cs typeface="Times New Roman"/>
            </a:endParaRPr>
          </a:p>
          <a:p>
            <a:pPr>
              <a:defRPr/>
            </a:pPr>
            <a:endParaRPr sz="1720" dirty="0">
              <a:latin typeface="Times New Roman"/>
              <a:cs typeface="Times New Roman"/>
            </a:endParaRPr>
          </a:p>
          <a:p>
            <a:pPr>
              <a:spcBef>
                <a:spcPts val="26"/>
              </a:spcBef>
              <a:defRPr/>
            </a:pPr>
            <a:endParaRPr sz="1985" dirty="0">
              <a:latin typeface="Times New Roman"/>
              <a:cs typeface="Times New Roman"/>
            </a:endParaRPr>
          </a:p>
          <a:p>
            <a:pPr algn="ctr">
              <a:defRPr/>
            </a:pPr>
            <a:r>
              <a:rPr lang="en-US" sz="3200" b="1" spc="-30" dirty="0">
                <a:latin typeface="Times New Roman"/>
                <a:cs typeface="Times New Roman"/>
              </a:rPr>
              <a:t> PATHOLOGY</a:t>
            </a:r>
            <a:endParaRPr lang="en-US" sz="3200" dirty="0">
              <a:latin typeface="Times New Roman"/>
              <a:cs typeface="Times New Roman"/>
            </a:endParaRPr>
          </a:p>
        </p:txBody>
      </p:sp>
      <p:pic>
        <p:nvPicPr>
          <p:cNvPr id="3076" name="object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35413" y="1030288"/>
            <a:ext cx="604837"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925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304800" y="1066800"/>
            <a:ext cx="5334000" cy="5486400"/>
          </a:xfrm>
        </p:spPr>
        <p:txBody>
          <a:bodyPr/>
          <a:lstStyle/>
          <a:p>
            <a:pPr marL="609600" indent="-609600" eaLnBrk="1" hangingPunct="1">
              <a:buFontTx/>
              <a:buAutoNum type="arabicPeriod" startAt="2"/>
            </a:pPr>
            <a:r>
              <a:rPr lang="en-US" sz="2800" b="1" smtClean="0"/>
              <a:t>Compression atelectasis</a:t>
            </a:r>
            <a:endParaRPr lang="en-US" smtClean="0"/>
          </a:p>
          <a:p>
            <a:pPr marL="609600" indent="-609600" eaLnBrk="1" hangingPunct="1">
              <a:buFontTx/>
              <a:buNone/>
            </a:pPr>
            <a:r>
              <a:rPr lang="en-US" smtClean="0"/>
              <a:t>	</a:t>
            </a:r>
            <a:r>
              <a:rPr lang="en-US" sz="2000" smtClean="0">
                <a:latin typeface="Tahoma" panose="020B0604030504040204" pitchFamily="34" charset="0"/>
              </a:rPr>
              <a:t>Results whenever the pleural cavity is partially or completely filled by fluid, blood, tumor or air, e.g. </a:t>
            </a:r>
          </a:p>
          <a:p>
            <a:pPr marL="609600" indent="-609600" eaLnBrk="1" hangingPunct="1">
              <a:buFontTx/>
              <a:buNone/>
            </a:pPr>
            <a:r>
              <a:rPr lang="en-US" sz="2000" smtClean="0">
                <a:latin typeface="Tahoma" panose="020B0604030504040204" pitchFamily="34" charset="0"/>
              </a:rPr>
              <a:t>	-	patient with cardiac failure</a:t>
            </a:r>
          </a:p>
          <a:p>
            <a:pPr marL="609600" indent="-609600" eaLnBrk="1" hangingPunct="1">
              <a:buFontTx/>
              <a:buNone/>
            </a:pPr>
            <a:r>
              <a:rPr lang="en-US" sz="2000" smtClean="0">
                <a:latin typeface="Tahoma" panose="020B0604030504040204" pitchFamily="34" charset="0"/>
              </a:rPr>
              <a:t>	-	patient with neoplastic effusion</a:t>
            </a:r>
          </a:p>
          <a:p>
            <a:pPr marL="609600" indent="-609600" eaLnBrk="1" hangingPunct="1">
              <a:buFontTx/>
              <a:buNone/>
            </a:pPr>
            <a:r>
              <a:rPr lang="en-US" sz="2000" smtClean="0">
                <a:latin typeface="Tahoma" panose="020B0604030504040204" pitchFamily="34" charset="0"/>
              </a:rPr>
              <a:t>	-	patient with abnormal elevation of diaphragm in peritonitis or subdiaphragmatic abscess.</a:t>
            </a:r>
          </a:p>
        </p:txBody>
      </p:sp>
      <p:pic>
        <p:nvPicPr>
          <p:cNvPr id="1433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752600"/>
            <a:ext cx="3386138"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861921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23358" cy="6949440"/>
          </a:xfrm>
        </p:spPr>
      </p:pic>
    </p:spTree>
    <p:extLst>
      <p:ext uri="{BB962C8B-B14F-4D97-AF65-F5344CB8AC3E}">
        <p14:creationId xmlns:p14="http://schemas.microsoft.com/office/powerpoint/2010/main" val="308358138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818" y="116632"/>
            <a:ext cx="8960182" cy="6741368"/>
          </a:xfrm>
        </p:spPr>
      </p:pic>
    </p:spTree>
    <p:extLst>
      <p:ext uri="{BB962C8B-B14F-4D97-AF65-F5344CB8AC3E}">
        <p14:creationId xmlns:p14="http://schemas.microsoft.com/office/powerpoint/2010/main" val="357515784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defTabSz="809625" eaLnBrk="1" hangingPunct="1"/>
            <a:r>
              <a:rPr lang="en-US" sz="3200" b="1" smtClean="0">
                <a:solidFill>
                  <a:schemeClr val="hlink"/>
                </a:solidFill>
              </a:rPr>
              <a:t>Lung Cancer &amp; Smoking</a:t>
            </a:r>
          </a:p>
        </p:txBody>
      </p:sp>
      <p:sp>
        <p:nvSpPr>
          <p:cNvPr id="18435" name="Rectangle 3"/>
          <p:cNvSpPr>
            <a:spLocks noGrp="1" noChangeArrowheads="1"/>
          </p:cNvSpPr>
          <p:nvPr>
            <p:ph type="body" idx="1"/>
          </p:nvPr>
        </p:nvSpPr>
        <p:spPr>
          <a:xfrm>
            <a:off x="381000" y="1806759"/>
            <a:ext cx="8763000" cy="5366657"/>
          </a:xfrm>
        </p:spPr>
        <p:txBody>
          <a:bodyPr/>
          <a:lstStyle/>
          <a:p>
            <a:pPr marL="303213" indent="-303213" defTabSz="809625" eaLnBrk="1" hangingPunct="1">
              <a:lnSpc>
                <a:spcPct val="90000"/>
              </a:lnSpc>
            </a:pPr>
            <a:r>
              <a:rPr lang="en-US" sz="2400" b="1" dirty="0" smtClean="0"/>
              <a:t>Depends on </a:t>
            </a:r>
            <a:r>
              <a:rPr lang="tr-TR" sz="2400" b="1" dirty="0" smtClean="0"/>
              <a:t>(1)</a:t>
            </a:r>
            <a:r>
              <a:rPr lang="en-US" sz="2400" b="1" dirty="0" smtClean="0"/>
              <a:t>duration, </a:t>
            </a:r>
            <a:r>
              <a:rPr lang="tr-TR" sz="2400" b="1" dirty="0" smtClean="0"/>
              <a:t>(2)</a:t>
            </a:r>
            <a:r>
              <a:rPr lang="en-US" sz="2400" b="1" dirty="0" smtClean="0"/>
              <a:t>amount of daily smoking</a:t>
            </a:r>
            <a:r>
              <a:rPr lang="tr-TR" sz="2400" b="1" dirty="0" smtClean="0"/>
              <a:t>, (3)</a:t>
            </a:r>
            <a:r>
              <a:rPr lang="en-US" sz="2400" b="1" dirty="0" smtClean="0"/>
              <a:t>deep inhaling</a:t>
            </a:r>
            <a:r>
              <a:rPr lang="tr-TR" sz="2400" b="1" dirty="0" smtClean="0"/>
              <a:t>:</a:t>
            </a:r>
            <a:endParaRPr lang="en-US" sz="2400" b="1" dirty="0" smtClean="0"/>
          </a:p>
          <a:p>
            <a:pPr marL="657225" lvl="1" indent="-252413" defTabSz="809625" eaLnBrk="1" hangingPunct="1">
              <a:lnSpc>
                <a:spcPct val="90000"/>
              </a:lnSpc>
            </a:pPr>
            <a:r>
              <a:rPr lang="en-US" sz="2300" b="1" dirty="0" smtClean="0"/>
              <a:t>10 fold greater risk than non smokers. </a:t>
            </a:r>
            <a:endParaRPr lang="tr-TR" sz="2300" b="1" dirty="0" smtClean="0"/>
          </a:p>
          <a:p>
            <a:pPr marL="657225" lvl="1" indent="-252413" defTabSz="809625" eaLnBrk="1" hangingPunct="1">
              <a:lnSpc>
                <a:spcPct val="90000"/>
              </a:lnSpc>
            </a:pPr>
            <a:r>
              <a:rPr lang="en-US" sz="2300" b="1" dirty="0" smtClean="0"/>
              <a:t>20 fold risk if &gt;40</a:t>
            </a:r>
            <a:r>
              <a:rPr lang="tr-TR" sz="2300" b="1" dirty="0" smtClean="0"/>
              <a:t> </a:t>
            </a:r>
            <a:r>
              <a:rPr lang="en-US" sz="2300" b="1" dirty="0" smtClean="0"/>
              <a:t>cigarettes per day</a:t>
            </a:r>
            <a:r>
              <a:rPr lang="tr-TR" sz="2300" b="1" dirty="0" smtClean="0"/>
              <a:t>.</a:t>
            </a:r>
            <a:endParaRPr lang="en-US" sz="2300" b="1" dirty="0" smtClean="0"/>
          </a:p>
          <a:p>
            <a:pPr marL="303213" indent="-303213" defTabSz="809625" eaLnBrk="1" hangingPunct="1">
              <a:lnSpc>
                <a:spcPct val="90000"/>
              </a:lnSpc>
            </a:pPr>
            <a:r>
              <a:rPr lang="en-US" sz="2400" b="1" dirty="0" smtClean="0"/>
              <a:t>Atypical cells in 96.7% of smokers compared to 0.9% in non smokers.</a:t>
            </a:r>
          </a:p>
          <a:p>
            <a:pPr marL="303213" indent="-303213" defTabSz="809625" eaLnBrk="1" hangingPunct="1">
              <a:lnSpc>
                <a:spcPct val="90000"/>
              </a:lnSpc>
            </a:pPr>
            <a:r>
              <a:rPr lang="en-US" sz="2400" b="1" dirty="0" smtClean="0"/>
              <a:t>Significant proportion of over 1200 substances in smoke are carcinogenic (not nicotine)</a:t>
            </a:r>
            <a:r>
              <a:rPr lang="tr-TR" sz="2400" b="1" dirty="0" smtClean="0"/>
              <a:t>.</a:t>
            </a:r>
            <a:endParaRPr lang="en-US" sz="2400" b="1" dirty="0" smtClean="0"/>
          </a:p>
          <a:p>
            <a:pPr marL="657225" lvl="1" indent="-252413" defTabSz="809625" eaLnBrk="1" hangingPunct="1">
              <a:lnSpc>
                <a:spcPct val="90000"/>
              </a:lnSpc>
            </a:pPr>
            <a:r>
              <a:rPr lang="en-US" sz="2300" b="1" dirty="0" err="1" smtClean="0"/>
              <a:t>Initiaters</a:t>
            </a:r>
            <a:r>
              <a:rPr lang="en-US" sz="2300" b="1" dirty="0" smtClean="0"/>
              <a:t> – </a:t>
            </a:r>
            <a:r>
              <a:rPr lang="en-US" sz="2300" b="1" dirty="0" err="1" smtClean="0"/>
              <a:t>Benzo</a:t>
            </a:r>
            <a:r>
              <a:rPr lang="en-US" sz="2300" b="1" dirty="0" smtClean="0"/>
              <a:t>[</a:t>
            </a:r>
            <a:r>
              <a:rPr lang="tr-TR" sz="2300" b="1" dirty="0" smtClean="0"/>
              <a:t>a</a:t>
            </a:r>
            <a:r>
              <a:rPr lang="en-US" sz="2300" b="1" dirty="0" smtClean="0"/>
              <a:t>]</a:t>
            </a:r>
            <a:r>
              <a:rPr lang="en-US" sz="2300" b="1" dirty="0" err="1" smtClean="0"/>
              <a:t>pyrenes</a:t>
            </a:r>
            <a:endParaRPr lang="en-US" sz="2300" b="1" dirty="0" smtClean="0"/>
          </a:p>
          <a:p>
            <a:pPr marL="657225" lvl="1" indent="-252413" defTabSz="809625" eaLnBrk="1" hangingPunct="1">
              <a:lnSpc>
                <a:spcPct val="90000"/>
              </a:lnSpc>
            </a:pPr>
            <a:r>
              <a:rPr lang="en-US" sz="2300" b="1" dirty="0" smtClean="0"/>
              <a:t>Promoters – Phenol derivatives</a:t>
            </a:r>
            <a:r>
              <a:rPr lang="tr-TR" sz="2300" b="1" dirty="0" smtClean="0"/>
              <a:t>, nitrous compounds</a:t>
            </a:r>
            <a:endParaRPr lang="en-US" sz="2300" b="1" dirty="0" smtClean="0"/>
          </a:p>
          <a:p>
            <a:pPr marL="657225" lvl="1" indent="-252413" defTabSz="809625" eaLnBrk="1" hangingPunct="1">
              <a:lnSpc>
                <a:spcPct val="90000"/>
              </a:lnSpc>
            </a:pPr>
            <a:r>
              <a:rPr lang="en-US" sz="2300" b="1" dirty="0" smtClean="0"/>
              <a:t>Radioactive substances – Polonium, C</a:t>
            </a:r>
            <a:r>
              <a:rPr lang="tr-TR" sz="2300" b="1" dirty="0" smtClean="0"/>
              <a:t>arbon</a:t>
            </a:r>
            <a:r>
              <a:rPr lang="en-US" sz="2300" b="1" dirty="0" smtClean="0"/>
              <a:t>14, K40</a:t>
            </a:r>
          </a:p>
        </p:txBody>
      </p:sp>
    </p:spTree>
    <p:extLst>
      <p:ext uri="{BB962C8B-B14F-4D97-AF65-F5344CB8AC3E}">
        <p14:creationId xmlns:p14="http://schemas.microsoft.com/office/powerpoint/2010/main" val="62884191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8229600" cy="922337"/>
          </a:xfrm>
        </p:spPr>
        <p:txBody>
          <a:bodyPr/>
          <a:lstStyle/>
          <a:p>
            <a:pPr defTabSz="809625" eaLnBrk="1" hangingPunct="1"/>
            <a:r>
              <a:rPr lang="tr-TR" sz="3200" b="1" smtClean="0">
                <a:solidFill>
                  <a:srgbClr val="009900"/>
                </a:solidFill>
              </a:rPr>
              <a:t>Etiology of Lung Cancer</a:t>
            </a:r>
          </a:p>
        </p:txBody>
      </p:sp>
      <p:sp>
        <p:nvSpPr>
          <p:cNvPr id="19459" name="Rectangle 3"/>
          <p:cNvSpPr>
            <a:spLocks noGrp="1" noChangeArrowheads="1"/>
          </p:cNvSpPr>
          <p:nvPr>
            <p:ph type="body" idx="1"/>
          </p:nvPr>
        </p:nvSpPr>
        <p:spPr>
          <a:xfrm>
            <a:off x="457200" y="1447949"/>
            <a:ext cx="8229600" cy="5005387"/>
          </a:xfrm>
        </p:spPr>
        <p:txBody>
          <a:bodyPr>
            <a:normAutofit/>
          </a:bodyPr>
          <a:lstStyle/>
          <a:p>
            <a:pPr marL="303213" indent="-303213" defTabSz="809625" eaLnBrk="1" hangingPunct="1"/>
            <a:r>
              <a:rPr lang="tr-TR" sz="2400" b="1" dirty="0" smtClean="0">
                <a:solidFill>
                  <a:srgbClr val="FF3300"/>
                </a:solidFill>
              </a:rPr>
              <a:t>Tobacco smoking:</a:t>
            </a:r>
            <a:r>
              <a:rPr lang="tr-TR" sz="2400" b="1" dirty="0" smtClean="0"/>
              <a:t> </a:t>
            </a:r>
          </a:p>
          <a:p>
            <a:pPr marL="657225" lvl="1" indent="-252413" defTabSz="809625" eaLnBrk="1" hangingPunct="1"/>
            <a:r>
              <a:rPr lang="tr-TR" sz="2400" b="1" dirty="0" smtClean="0"/>
              <a:t>the predominant cause of SCLC, as of NSCLC, is tobacco smoking. </a:t>
            </a:r>
          </a:p>
          <a:p>
            <a:pPr marL="657225" lvl="1" indent="-252413" defTabSz="809625" eaLnBrk="1" hangingPunct="1"/>
            <a:r>
              <a:rPr lang="tr-TR" sz="2400" b="1" dirty="0" smtClean="0"/>
              <a:t>Of all histologic types of lung cancer, in fact, SCLC and squamous cell carcinoma have the strongest correlation to tobacco. </a:t>
            </a:r>
          </a:p>
          <a:p>
            <a:pPr marL="303213" indent="-303213" defTabSz="809625" eaLnBrk="1" hangingPunct="1"/>
            <a:r>
              <a:rPr lang="tr-TR" sz="2400" b="1" dirty="0" smtClean="0">
                <a:solidFill>
                  <a:schemeClr val="folHlink"/>
                </a:solidFill>
              </a:rPr>
              <a:t>Uranium miners: </a:t>
            </a:r>
          </a:p>
          <a:p>
            <a:pPr marL="657225" lvl="1" indent="-252413" defTabSz="809625" eaLnBrk="1" hangingPunct="1"/>
            <a:r>
              <a:rPr lang="tr-TR" sz="2400" b="1" dirty="0" smtClean="0"/>
              <a:t>All types of lung cancers occur with increased frequency in uranium miners, but SCLC is most common. The incidence is increased further in smokers.</a:t>
            </a:r>
          </a:p>
          <a:p>
            <a:pPr marL="303213" indent="-303213" defTabSz="809625" eaLnBrk="1" hangingPunct="1"/>
            <a:r>
              <a:rPr lang="tr-TR" sz="2400" b="1" dirty="0" smtClean="0">
                <a:solidFill>
                  <a:schemeClr val="hlink"/>
                </a:solidFill>
              </a:rPr>
              <a:t>Radon: </a:t>
            </a:r>
          </a:p>
          <a:p>
            <a:pPr marL="657225" lvl="1" indent="-252413" defTabSz="809625" eaLnBrk="1" hangingPunct="1"/>
            <a:r>
              <a:rPr lang="tr-TR" sz="2400" b="1" dirty="0" smtClean="0"/>
              <a:t>Exposure to radon, which is an inert gas developing from the</a:t>
            </a:r>
            <a:r>
              <a:rPr lang="tr-TR" sz="2400" dirty="0" smtClean="0"/>
              <a:t> decay of uranium.</a:t>
            </a:r>
          </a:p>
        </p:txBody>
      </p:sp>
    </p:spTree>
    <p:extLst>
      <p:ext uri="{BB962C8B-B14F-4D97-AF65-F5344CB8AC3E}">
        <p14:creationId xmlns:p14="http://schemas.microsoft.com/office/powerpoint/2010/main" val="201578982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416024"/>
            <a:ext cx="8940800" cy="5029200"/>
          </a:xfrm>
        </p:spPr>
      </p:pic>
    </p:spTree>
    <p:extLst>
      <p:ext uri="{BB962C8B-B14F-4D97-AF65-F5344CB8AC3E}">
        <p14:creationId xmlns:p14="http://schemas.microsoft.com/office/powerpoint/2010/main" val="65727557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3731" y="44624"/>
            <a:ext cx="8316537" cy="6675120"/>
          </a:xfrm>
        </p:spPr>
      </p:pic>
    </p:spTree>
    <p:extLst>
      <p:ext uri="{BB962C8B-B14F-4D97-AF65-F5344CB8AC3E}">
        <p14:creationId xmlns:p14="http://schemas.microsoft.com/office/powerpoint/2010/main" val="109948416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sz="half" idx="1"/>
          </p:nvPr>
        </p:nvSpPr>
        <p:spPr/>
        <p:txBody>
          <a:bodyPr/>
          <a:lstStyle/>
          <a:p>
            <a:pPr marL="303213" indent="-303213" algn="ctr" defTabSz="809625" eaLnBrk="1" hangingPunct="1">
              <a:buFont typeface="Wingdings" panose="05000000000000000000" pitchFamily="2" charset="2"/>
              <a:buNone/>
            </a:pPr>
            <a:endParaRPr lang="tr-TR" b="1" smtClean="0">
              <a:solidFill>
                <a:srgbClr val="0033CC"/>
              </a:solidFill>
            </a:endParaRPr>
          </a:p>
          <a:p>
            <a:pPr marL="303213" indent="-303213" algn="ctr" defTabSz="809625" eaLnBrk="1" hangingPunct="1">
              <a:buFont typeface="Wingdings" panose="05000000000000000000" pitchFamily="2" charset="2"/>
              <a:buNone/>
            </a:pPr>
            <a:r>
              <a:rPr lang="tr-TR" b="1" smtClean="0">
                <a:solidFill>
                  <a:srgbClr val="FF33CC"/>
                </a:solidFill>
              </a:rPr>
              <a:t>Kiss a </a:t>
            </a:r>
            <a:r>
              <a:rPr lang="tr-TR" b="1" smtClean="0">
                <a:solidFill>
                  <a:schemeClr val="folHlink"/>
                </a:solidFill>
              </a:rPr>
              <a:t>non-smoker</a:t>
            </a:r>
          </a:p>
          <a:p>
            <a:pPr marL="303213" indent="-303213" algn="ctr" defTabSz="809625" eaLnBrk="1" hangingPunct="1">
              <a:buFont typeface="Wingdings" panose="05000000000000000000" pitchFamily="2" charset="2"/>
              <a:buNone/>
            </a:pPr>
            <a:r>
              <a:rPr lang="tr-TR" b="1" smtClean="0">
                <a:solidFill>
                  <a:srgbClr val="FF33CC"/>
                </a:solidFill>
              </a:rPr>
              <a:t>Enjoy the difference !</a:t>
            </a:r>
          </a:p>
          <a:p>
            <a:pPr marL="303213" indent="-303213" algn="ctr" defTabSz="809625" eaLnBrk="1" hangingPunct="1">
              <a:buFont typeface="Wingdings" panose="05000000000000000000" pitchFamily="2" charset="2"/>
              <a:buNone/>
            </a:pPr>
            <a:endParaRPr lang="en-US" b="1" smtClean="0">
              <a:solidFill>
                <a:srgbClr val="FF33CC"/>
              </a:solidFill>
            </a:endParaRPr>
          </a:p>
        </p:txBody>
      </p:sp>
      <p:sp>
        <p:nvSpPr>
          <p:cNvPr id="20483" name="AutoShape 3"/>
          <p:cNvSpPr>
            <a:spLocks noChangeArrowheads="1"/>
          </p:cNvSpPr>
          <p:nvPr/>
        </p:nvSpPr>
        <p:spPr bwMode="auto">
          <a:xfrm>
            <a:off x="2195513" y="4292600"/>
            <a:ext cx="914400" cy="914400"/>
          </a:xfrm>
          <a:prstGeom prst="smileyFace">
            <a:avLst>
              <a:gd name="adj" fmla="val 4653"/>
            </a:avLst>
          </a:prstGeom>
          <a:solidFill>
            <a:srgbClr val="FF99CC"/>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solidFill>
                <a:srgbClr val="FF33CC"/>
              </a:solidFill>
            </a:endParaRPr>
          </a:p>
        </p:txBody>
      </p:sp>
      <p:pic>
        <p:nvPicPr>
          <p:cNvPr id="20484" name="Picture 5" descr="foto04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00563" y="1341438"/>
            <a:ext cx="4392612" cy="5183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68195371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a:bodyPr>
          <a:lstStyle/>
          <a:p>
            <a:pPr eaLnBrk="1" hangingPunct="1">
              <a:defRPr/>
            </a:pPr>
            <a:r>
              <a:rPr lang="cs-CZ" sz="3600" b="1" dirty="0" smtClean="0"/>
              <a:t>Lung carcinoma</a:t>
            </a:r>
          </a:p>
        </p:txBody>
      </p:sp>
      <p:sp>
        <p:nvSpPr>
          <p:cNvPr id="44035" name="Rectangle 3"/>
          <p:cNvSpPr>
            <a:spLocks noGrp="1" noChangeArrowheads="1"/>
          </p:cNvSpPr>
          <p:nvPr>
            <p:ph type="body" idx="1"/>
          </p:nvPr>
        </p:nvSpPr>
        <p:spPr/>
        <p:txBody>
          <a:bodyPr>
            <a:normAutofit/>
          </a:bodyPr>
          <a:lstStyle/>
          <a:p>
            <a:pPr eaLnBrk="1" hangingPunct="1">
              <a:buClr>
                <a:schemeClr val="folHlink"/>
              </a:buClr>
              <a:buSzTx/>
            </a:pPr>
            <a:r>
              <a:rPr lang="cs-CZ" altLang="cs-CZ" sz="2800" dirty="0" smtClean="0"/>
              <a:t>primary x secondary (metastases)</a:t>
            </a:r>
          </a:p>
          <a:p>
            <a:pPr eaLnBrk="1" hangingPunct="1">
              <a:buClr>
                <a:schemeClr val="folHlink"/>
              </a:buClr>
              <a:buSzTx/>
            </a:pPr>
            <a:r>
              <a:rPr lang="cs-CZ" altLang="cs-CZ" sz="2800" dirty="0" smtClean="0"/>
              <a:t>95 % bronchogenic carcinoma</a:t>
            </a:r>
          </a:p>
          <a:p>
            <a:pPr lvl="1" eaLnBrk="1" hangingPunct="1">
              <a:buClr>
                <a:schemeClr val="folHlink"/>
              </a:buClr>
              <a:buSzTx/>
            </a:pPr>
            <a:r>
              <a:rPr lang="cs-CZ" altLang="cs-CZ" sz="2400" dirty="0" smtClean="0"/>
              <a:t>bronchial epithelium</a:t>
            </a:r>
          </a:p>
          <a:p>
            <a:pPr eaLnBrk="1" hangingPunct="1">
              <a:buClr>
                <a:schemeClr val="folHlink"/>
              </a:buClr>
              <a:buSzTx/>
            </a:pPr>
            <a:r>
              <a:rPr lang="cs-CZ" altLang="cs-CZ" sz="2800" dirty="0" smtClean="0"/>
              <a:t>5% miscellaneous</a:t>
            </a:r>
          </a:p>
          <a:p>
            <a:pPr lvl="1" eaLnBrk="1" hangingPunct="1">
              <a:buClr>
                <a:schemeClr val="folHlink"/>
              </a:buClr>
              <a:buSzTx/>
            </a:pPr>
            <a:r>
              <a:rPr lang="cs-CZ" altLang="cs-CZ" sz="2400" dirty="0" smtClean="0"/>
              <a:t>carcinoid, bronchial glands, mesenchyma</a:t>
            </a:r>
          </a:p>
        </p:txBody>
      </p:sp>
    </p:spTree>
    <p:extLst>
      <p:ext uri="{BB962C8B-B14F-4D97-AF65-F5344CB8AC3E}">
        <p14:creationId xmlns:p14="http://schemas.microsoft.com/office/powerpoint/2010/main" val="199113580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1052513"/>
            <a:ext cx="8229600" cy="1008062"/>
          </a:xfrm>
        </p:spPr>
        <p:txBody>
          <a:bodyPr/>
          <a:lstStyle/>
          <a:p>
            <a:pPr defTabSz="809625" eaLnBrk="1" hangingPunct="1"/>
            <a:r>
              <a:rPr lang="tr-TR" sz="3600" b="1" smtClean="0">
                <a:solidFill>
                  <a:srgbClr val="FF3300"/>
                </a:solidFill>
              </a:rPr>
              <a:t>In Clinical Oncology</a:t>
            </a:r>
          </a:p>
        </p:txBody>
      </p:sp>
      <p:sp>
        <p:nvSpPr>
          <p:cNvPr id="29699" name="Rectangle 3"/>
          <p:cNvSpPr>
            <a:spLocks noGrp="1" noChangeArrowheads="1"/>
          </p:cNvSpPr>
          <p:nvPr>
            <p:ph type="body" idx="1"/>
          </p:nvPr>
        </p:nvSpPr>
        <p:spPr/>
        <p:txBody>
          <a:bodyPr/>
          <a:lstStyle/>
          <a:p>
            <a:pPr marL="303213" indent="-303213" defTabSz="809625" eaLnBrk="1" hangingPunct="1">
              <a:buFont typeface="Wingdings" panose="05000000000000000000" pitchFamily="2" charset="2"/>
              <a:buNone/>
            </a:pPr>
            <a:r>
              <a:rPr lang="tr-TR" altLang="ko-KR" smtClean="0"/>
              <a:t>	</a:t>
            </a:r>
          </a:p>
          <a:p>
            <a:pPr marL="303213" indent="-303213" defTabSz="809625" eaLnBrk="1" hangingPunct="1">
              <a:buFont typeface="Wingdings" panose="05000000000000000000" pitchFamily="2" charset="2"/>
              <a:buNone/>
            </a:pPr>
            <a:r>
              <a:rPr lang="tr-TR" altLang="ko-KR" b="1" smtClean="0"/>
              <a:t>	</a:t>
            </a:r>
            <a:r>
              <a:rPr lang="tr-TR" altLang="ko-KR" smtClean="0">
                <a:solidFill>
                  <a:schemeClr val="folHlink"/>
                </a:solidFill>
              </a:rPr>
              <a:t>Small cell lung cancer (SCLC)</a:t>
            </a:r>
            <a:r>
              <a:rPr lang="tr-TR" altLang="ko-KR" smtClean="0"/>
              <a:t> is considered distinct from the other lung cancers, called </a:t>
            </a:r>
            <a:r>
              <a:rPr lang="tr-TR" altLang="ko-KR" smtClean="0">
                <a:solidFill>
                  <a:srgbClr val="FF3300"/>
                </a:solidFill>
              </a:rPr>
              <a:t>non–small-cell lung cancers (NSCLCs),</a:t>
            </a:r>
            <a:r>
              <a:rPr lang="tr-TR" altLang="ko-KR" smtClean="0"/>
              <a:t> because of their clinical and biologic characteristics. </a:t>
            </a:r>
            <a:endParaRPr lang="tr-TR" smtClean="0"/>
          </a:p>
        </p:txBody>
      </p:sp>
    </p:spTree>
    <p:extLst>
      <p:ext uri="{BB962C8B-B14F-4D97-AF65-F5344CB8AC3E}">
        <p14:creationId xmlns:p14="http://schemas.microsoft.com/office/powerpoint/2010/main" val="391514547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4638"/>
            <a:ext cx="8229600" cy="922337"/>
          </a:xfrm>
        </p:spPr>
        <p:txBody>
          <a:bodyPr/>
          <a:lstStyle/>
          <a:p>
            <a:pPr defTabSz="809625" eaLnBrk="1" hangingPunct="1"/>
            <a:r>
              <a:rPr lang="tr-TR" altLang="ko-KR" b="1" smtClean="0">
                <a:solidFill>
                  <a:srgbClr val="CC0000"/>
                </a:solidFill>
              </a:rPr>
              <a:t>Small cell lung cancer</a:t>
            </a:r>
            <a:r>
              <a:rPr lang="tr-TR" altLang="ko-KR" smtClean="0"/>
              <a:t> (SCLC) </a:t>
            </a:r>
            <a:endParaRPr lang="tr-TR" smtClean="0"/>
          </a:p>
        </p:txBody>
      </p:sp>
      <p:sp>
        <p:nvSpPr>
          <p:cNvPr id="30723" name="Rectangle 3"/>
          <p:cNvSpPr>
            <a:spLocks noGrp="1" noChangeArrowheads="1"/>
          </p:cNvSpPr>
          <p:nvPr>
            <p:ph type="body" idx="1"/>
          </p:nvPr>
        </p:nvSpPr>
        <p:spPr>
          <a:xfrm>
            <a:off x="457200" y="1196975"/>
            <a:ext cx="8229600" cy="5400675"/>
          </a:xfrm>
        </p:spPr>
        <p:txBody>
          <a:bodyPr/>
          <a:lstStyle/>
          <a:p>
            <a:pPr marL="303213" indent="-303213" defTabSz="809625" eaLnBrk="1" hangingPunct="1">
              <a:lnSpc>
                <a:spcPct val="80000"/>
              </a:lnSpc>
            </a:pPr>
            <a:r>
              <a:rPr lang="tr-TR" altLang="ko-KR" sz="2400" smtClean="0"/>
              <a:t>Approximately 20% of malignant tumors of the lung are due to small cell carcinoma. </a:t>
            </a:r>
          </a:p>
          <a:p>
            <a:pPr marL="303213" indent="-303213" defTabSz="809625" eaLnBrk="1" hangingPunct="1">
              <a:lnSpc>
                <a:spcPct val="80000"/>
              </a:lnSpc>
              <a:buFont typeface="Wingdings" panose="05000000000000000000" pitchFamily="2" charset="2"/>
              <a:buNone/>
            </a:pPr>
            <a:endParaRPr lang="tr-TR" sz="2400" smtClean="0"/>
          </a:p>
          <a:p>
            <a:pPr marL="303213" indent="-303213" defTabSz="809625" eaLnBrk="1" hangingPunct="1">
              <a:lnSpc>
                <a:spcPct val="80000"/>
              </a:lnSpc>
            </a:pPr>
            <a:r>
              <a:rPr lang="tr-TR" sz="2400" smtClean="0"/>
              <a:t>SCLC exhibits aggressive behavior, with rapid growth, early spread to distant sites, exquisite sensitivity to chemotherapy and radiation, and frequent association with distinct paraneoplastic syndromes. </a:t>
            </a:r>
          </a:p>
          <a:p>
            <a:pPr marL="303213" indent="-303213" defTabSz="809625" eaLnBrk="1" hangingPunct="1">
              <a:lnSpc>
                <a:spcPct val="80000"/>
              </a:lnSpc>
              <a:buFont typeface="Wingdings" panose="05000000000000000000" pitchFamily="2" charset="2"/>
              <a:buNone/>
            </a:pPr>
            <a:endParaRPr lang="tr-TR" sz="2400" smtClean="0"/>
          </a:p>
          <a:p>
            <a:pPr marL="303213" indent="-303213" defTabSz="809625" eaLnBrk="1" hangingPunct="1">
              <a:lnSpc>
                <a:spcPct val="80000"/>
              </a:lnSpc>
            </a:pPr>
            <a:r>
              <a:rPr lang="tr-TR" sz="2400" smtClean="0"/>
              <a:t>Surgery usually plays no role in its management, except in rare situations (&lt;5% of patients) in which it presents at a very early stage as a solitary pulmonary nodule. </a:t>
            </a:r>
          </a:p>
          <a:p>
            <a:pPr marL="657225" lvl="1" indent="-252413" defTabSz="809625" eaLnBrk="1" hangingPunct="1">
              <a:lnSpc>
                <a:spcPct val="80000"/>
              </a:lnSpc>
            </a:pPr>
            <a:r>
              <a:rPr lang="tr-TR" sz="2900" smtClean="0"/>
              <a:t>Even then, adjuvant chemotherapy after surgical resection is recommended, since SCLC always should be considered a systemic disease. </a:t>
            </a:r>
          </a:p>
        </p:txBody>
      </p:sp>
    </p:spTree>
    <p:extLst>
      <p:ext uri="{BB962C8B-B14F-4D97-AF65-F5344CB8AC3E}">
        <p14:creationId xmlns:p14="http://schemas.microsoft.com/office/powerpoint/2010/main" val="13681630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457200" y="1600200"/>
            <a:ext cx="5257800" cy="4114800"/>
          </a:xfrm>
        </p:spPr>
        <p:txBody>
          <a:bodyPr/>
          <a:lstStyle/>
          <a:p>
            <a:pPr marL="609600" indent="-609600" eaLnBrk="1" hangingPunct="1">
              <a:buFont typeface="Wingdings 2" panose="05020102010507070707" pitchFamily="18" charset="2"/>
              <a:buNone/>
            </a:pPr>
            <a:r>
              <a:rPr lang="en-US" sz="2800" b="1" smtClean="0"/>
              <a:t>3.  Contraction atelectasis.</a:t>
            </a:r>
          </a:p>
          <a:p>
            <a:pPr marL="609600" indent="-609600" eaLnBrk="1" hangingPunct="1">
              <a:buFontTx/>
              <a:buNone/>
            </a:pPr>
            <a:endParaRPr lang="en-US" sz="2800" b="1" u="sng" smtClean="0"/>
          </a:p>
          <a:p>
            <a:pPr marL="609600" indent="-609600" eaLnBrk="1" hangingPunct="1"/>
            <a:r>
              <a:rPr lang="en-US" sz="2400" smtClean="0">
                <a:latin typeface="Tahoma" panose="020B0604030504040204" pitchFamily="34" charset="0"/>
              </a:rPr>
              <a:t>Local or generalized fibrotic changes in  pleura or lung preventing full expansion of the lung.	</a:t>
            </a:r>
          </a:p>
          <a:p>
            <a:pPr marL="609600" indent="-609600" eaLnBrk="1" hangingPunct="1">
              <a:buFontTx/>
              <a:buNone/>
            </a:pPr>
            <a:endParaRPr lang="en-US" sz="2400" smtClean="0">
              <a:latin typeface="Tahoma" panose="020B0604030504040204" pitchFamily="34" charset="0"/>
            </a:endParaRPr>
          </a:p>
        </p:txBody>
      </p:sp>
      <p:pic>
        <p:nvPicPr>
          <p:cNvPr id="1536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524000"/>
            <a:ext cx="3094038"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091514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normAutofit/>
          </a:bodyPr>
          <a:lstStyle/>
          <a:p>
            <a:pPr eaLnBrk="1" hangingPunct="1">
              <a:defRPr/>
            </a:pPr>
            <a:r>
              <a:rPr lang="cs-CZ" sz="3600" b="1" dirty="0" smtClean="0"/>
              <a:t>Small cell carcinoma</a:t>
            </a:r>
          </a:p>
        </p:txBody>
      </p:sp>
      <p:sp>
        <p:nvSpPr>
          <p:cNvPr id="49155" name="Rectangle 3"/>
          <p:cNvSpPr>
            <a:spLocks noGrp="1" noChangeArrowheads="1"/>
          </p:cNvSpPr>
          <p:nvPr>
            <p:ph type="body" idx="1"/>
          </p:nvPr>
        </p:nvSpPr>
        <p:spPr/>
        <p:txBody>
          <a:bodyPr/>
          <a:lstStyle/>
          <a:p>
            <a:pPr eaLnBrk="1" hangingPunct="1">
              <a:buClr>
                <a:schemeClr val="folHlink"/>
              </a:buClr>
              <a:buFont typeface="Wingdings" panose="05000000000000000000" pitchFamily="2" charset="2"/>
              <a:buNone/>
            </a:pPr>
            <a:r>
              <a:rPr lang="cs-CZ" altLang="cs-CZ" smtClean="0"/>
              <a:t>= poorly differentiated neuroendocrine Ca</a:t>
            </a:r>
          </a:p>
          <a:p>
            <a:pPr eaLnBrk="1" hangingPunct="1">
              <a:buClr>
                <a:schemeClr val="folHlink"/>
              </a:buClr>
            </a:pPr>
            <a:r>
              <a:rPr lang="cs-CZ" altLang="cs-CZ" smtClean="0"/>
              <a:t>central location + early metastases</a:t>
            </a:r>
          </a:p>
          <a:p>
            <a:pPr eaLnBrk="1" hangingPunct="1">
              <a:buClr>
                <a:schemeClr val="folHlink"/>
              </a:buClr>
            </a:pPr>
            <a:r>
              <a:rPr lang="cs-CZ" altLang="cs-CZ" smtClean="0"/>
              <a:t>Mi: 2x than lymphocytes, scant cytoplasm + </a:t>
            </a:r>
            <a:r>
              <a:rPr lang="cs-CZ" altLang="cs-CZ" smtClean="0">
                <a:sym typeface="Symbol" panose="05050102010706020507" pitchFamily="18" charset="2"/>
              </a:rPr>
              <a:t> </a:t>
            </a:r>
            <a:r>
              <a:rPr lang="cs-CZ" altLang="cs-CZ" smtClean="0"/>
              <a:t>mitotic rate</a:t>
            </a:r>
          </a:p>
          <a:p>
            <a:pPr eaLnBrk="1" hangingPunct="1">
              <a:buClr>
                <a:schemeClr val="folHlink"/>
              </a:buClr>
            </a:pPr>
            <a:r>
              <a:rPr lang="cs-CZ" altLang="cs-CZ" smtClean="0"/>
              <a:t>highly aggressive tumor</a:t>
            </a:r>
          </a:p>
        </p:txBody>
      </p:sp>
    </p:spTree>
    <p:extLst>
      <p:ext uri="{BB962C8B-B14F-4D97-AF65-F5344CB8AC3E}">
        <p14:creationId xmlns:p14="http://schemas.microsoft.com/office/powerpoint/2010/main" val="373684260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698855" y="1033288"/>
            <a:ext cx="3765376" cy="1468639"/>
          </a:xfrm>
          <a:custGeom>
            <a:avLst/>
            <a:gdLst/>
            <a:ahLst/>
            <a:cxnLst/>
            <a:rect l="l" t="t" r="r" b="b"/>
            <a:pathLst>
              <a:path w="5864225" h="2287270">
                <a:moveTo>
                  <a:pt x="0" y="381157"/>
                </a:moveTo>
                <a:lnTo>
                  <a:pt x="2969" y="333346"/>
                </a:lnTo>
                <a:lnTo>
                  <a:pt x="11640" y="287306"/>
                </a:lnTo>
                <a:lnTo>
                  <a:pt x="25656" y="243396"/>
                </a:lnTo>
                <a:lnTo>
                  <a:pt x="44658" y="201973"/>
                </a:lnTo>
                <a:lnTo>
                  <a:pt x="68290" y="163394"/>
                </a:lnTo>
                <a:lnTo>
                  <a:pt x="96195" y="128015"/>
                </a:lnTo>
                <a:lnTo>
                  <a:pt x="128015" y="96195"/>
                </a:lnTo>
                <a:lnTo>
                  <a:pt x="163394" y="68290"/>
                </a:lnTo>
                <a:lnTo>
                  <a:pt x="201973" y="44658"/>
                </a:lnTo>
                <a:lnTo>
                  <a:pt x="243396" y="25656"/>
                </a:lnTo>
                <a:lnTo>
                  <a:pt x="287306" y="11640"/>
                </a:lnTo>
                <a:lnTo>
                  <a:pt x="333346" y="2969"/>
                </a:lnTo>
                <a:lnTo>
                  <a:pt x="381157" y="0"/>
                </a:lnTo>
                <a:lnTo>
                  <a:pt x="5482642" y="0"/>
                </a:lnTo>
                <a:lnTo>
                  <a:pt x="5532743" y="3305"/>
                </a:lnTo>
                <a:lnTo>
                  <a:pt x="5581561" y="13058"/>
                </a:lnTo>
                <a:lnTo>
                  <a:pt x="5628505" y="29013"/>
                </a:lnTo>
                <a:lnTo>
                  <a:pt x="5672981" y="50925"/>
                </a:lnTo>
                <a:lnTo>
                  <a:pt x="5714397" y="78549"/>
                </a:lnTo>
                <a:lnTo>
                  <a:pt x="5752161" y="111638"/>
                </a:lnTo>
                <a:lnTo>
                  <a:pt x="5785250" y="149402"/>
                </a:lnTo>
                <a:lnTo>
                  <a:pt x="5812874" y="190818"/>
                </a:lnTo>
                <a:lnTo>
                  <a:pt x="5834786" y="235294"/>
                </a:lnTo>
                <a:lnTo>
                  <a:pt x="5850741" y="282238"/>
                </a:lnTo>
                <a:lnTo>
                  <a:pt x="5860494" y="331056"/>
                </a:lnTo>
                <a:lnTo>
                  <a:pt x="5863799" y="381157"/>
                </a:lnTo>
                <a:lnTo>
                  <a:pt x="5863799" y="1905742"/>
                </a:lnTo>
                <a:lnTo>
                  <a:pt x="5860830" y="1953553"/>
                </a:lnTo>
                <a:lnTo>
                  <a:pt x="5852159" y="1999593"/>
                </a:lnTo>
                <a:lnTo>
                  <a:pt x="5838143" y="2043503"/>
                </a:lnTo>
                <a:lnTo>
                  <a:pt x="5819141" y="2084926"/>
                </a:lnTo>
                <a:lnTo>
                  <a:pt x="5795509" y="2123505"/>
                </a:lnTo>
                <a:lnTo>
                  <a:pt x="5767604" y="2158884"/>
                </a:lnTo>
                <a:lnTo>
                  <a:pt x="5735784" y="2190704"/>
                </a:lnTo>
                <a:lnTo>
                  <a:pt x="5700405" y="2218609"/>
                </a:lnTo>
                <a:lnTo>
                  <a:pt x="5661826" y="2242241"/>
                </a:lnTo>
                <a:lnTo>
                  <a:pt x="5620403" y="2261243"/>
                </a:lnTo>
                <a:lnTo>
                  <a:pt x="5576493" y="2275259"/>
                </a:lnTo>
                <a:lnTo>
                  <a:pt x="5530453" y="2283930"/>
                </a:lnTo>
                <a:lnTo>
                  <a:pt x="5482642" y="2286899"/>
                </a:lnTo>
                <a:lnTo>
                  <a:pt x="381157" y="2286899"/>
                </a:lnTo>
                <a:lnTo>
                  <a:pt x="333346" y="2283930"/>
                </a:lnTo>
                <a:lnTo>
                  <a:pt x="287306" y="2275259"/>
                </a:lnTo>
                <a:lnTo>
                  <a:pt x="243396" y="2261243"/>
                </a:lnTo>
                <a:lnTo>
                  <a:pt x="201973" y="2242241"/>
                </a:lnTo>
                <a:lnTo>
                  <a:pt x="163394" y="2218609"/>
                </a:lnTo>
                <a:lnTo>
                  <a:pt x="128015" y="2190704"/>
                </a:lnTo>
                <a:lnTo>
                  <a:pt x="96195" y="2158884"/>
                </a:lnTo>
                <a:lnTo>
                  <a:pt x="68290" y="2123505"/>
                </a:lnTo>
                <a:lnTo>
                  <a:pt x="44658" y="2084926"/>
                </a:lnTo>
                <a:lnTo>
                  <a:pt x="25656" y="2043503"/>
                </a:lnTo>
                <a:lnTo>
                  <a:pt x="11640" y="1999593"/>
                </a:lnTo>
                <a:lnTo>
                  <a:pt x="2969" y="1953553"/>
                </a:lnTo>
                <a:lnTo>
                  <a:pt x="0" y="1905742"/>
                </a:lnTo>
                <a:lnTo>
                  <a:pt x="0" y="381157"/>
                </a:lnTo>
                <a:close/>
              </a:path>
            </a:pathLst>
          </a:custGeom>
          <a:ln w="9524">
            <a:solidFill>
              <a:srgbClr val="B7B7B7"/>
            </a:solidFill>
            <a:prstDash val="lgDash"/>
          </a:ln>
        </p:spPr>
        <p:txBody>
          <a:bodyPr wrap="square" lIns="0" tIns="0" rIns="0" bIns="0" rtlCol="0"/>
          <a:lstStyle/>
          <a:p>
            <a:endParaRPr sz="1156"/>
          </a:p>
        </p:txBody>
      </p:sp>
      <p:sp>
        <p:nvSpPr>
          <p:cNvPr id="3" name="object 3"/>
          <p:cNvSpPr txBox="1"/>
          <p:nvPr/>
        </p:nvSpPr>
        <p:spPr>
          <a:xfrm>
            <a:off x="2309105" y="622031"/>
            <a:ext cx="4509074" cy="2312263"/>
          </a:xfrm>
          <a:prstGeom prst="rect">
            <a:avLst/>
          </a:prstGeom>
        </p:spPr>
        <p:txBody>
          <a:bodyPr vert="horz" wrap="square" lIns="0" tIns="8155" rIns="0" bIns="0" rtlCol="0">
            <a:spAutoFit/>
          </a:bodyPr>
          <a:lstStyle/>
          <a:p>
            <a:pPr marL="1323095">
              <a:spcBef>
                <a:spcPts val="64"/>
              </a:spcBef>
            </a:pPr>
            <a:r>
              <a:rPr sz="1156" b="1" spc="-51" dirty="0" smtClean="0">
                <a:latin typeface="Arial"/>
                <a:cs typeface="Arial"/>
              </a:rPr>
              <a:t>SMALL</a:t>
            </a:r>
            <a:r>
              <a:rPr sz="1156" b="1" spc="-26" dirty="0" smtClean="0">
                <a:latin typeface="Arial"/>
                <a:cs typeface="Arial"/>
              </a:rPr>
              <a:t> </a:t>
            </a:r>
            <a:r>
              <a:rPr sz="1156" b="1" spc="-106" dirty="0">
                <a:latin typeface="Arial"/>
                <a:cs typeface="Arial"/>
              </a:rPr>
              <a:t>CELL</a:t>
            </a:r>
            <a:r>
              <a:rPr sz="1156" b="1" spc="-26" dirty="0">
                <a:latin typeface="Arial"/>
                <a:cs typeface="Arial"/>
              </a:rPr>
              <a:t> </a:t>
            </a:r>
            <a:r>
              <a:rPr sz="1156" b="1" spc="-64" dirty="0">
                <a:latin typeface="Arial"/>
                <a:cs typeface="Arial"/>
              </a:rPr>
              <a:t>CARCINOMA</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endParaRPr sz="1156" dirty="0">
              <a:latin typeface="Arial"/>
              <a:cs typeface="Arial"/>
            </a:endParaRPr>
          </a:p>
          <a:p>
            <a:pPr>
              <a:spcBef>
                <a:spcPts val="6"/>
              </a:spcBef>
            </a:pPr>
            <a:endParaRPr sz="1477" dirty="0">
              <a:latin typeface="Arial"/>
              <a:cs typeface="Arial"/>
            </a:endParaRPr>
          </a:p>
          <a:p>
            <a:pPr marL="262580" algn="ctr"/>
            <a:r>
              <a:rPr sz="899" b="1" dirty="0">
                <a:latin typeface="Arial"/>
                <a:cs typeface="Arial"/>
              </a:rPr>
              <a:t>Small</a:t>
            </a:r>
            <a:r>
              <a:rPr sz="899" b="1" spc="-22" dirty="0">
                <a:latin typeface="Arial"/>
                <a:cs typeface="Arial"/>
              </a:rPr>
              <a:t> </a:t>
            </a:r>
            <a:r>
              <a:rPr sz="899" b="1" spc="-6" dirty="0">
                <a:latin typeface="Arial"/>
                <a:cs typeface="Arial"/>
              </a:rPr>
              <a:t>cell</a:t>
            </a:r>
            <a:r>
              <a:rPr sz="899" b="1" spc="-22" dirty="0">
                <a:latin typeface="Arial"/>
                <a:cs typeface="Arial"/>
              </a:rPr>
              <a:t> </a:t>
            </a:r>
            <a:r>
              <a:rPr sz="899" b="1" spc="-16" dirty="0">
                <a:latin typeface="Arial"/>
                <a:cs typeface="Arial"/>
              </a:rPr>
              <a:t>carcinoma</a:t>
            </a:r>
            <a:r>
              <a:rPr sz="899" b="1" spc="-19" dirty="0">
                <a:latin typeface="Arial"/>
                <a:cs typeface="Arial"/>
              </a:rPr>
              <a:t> </a:t>
            </a:r>
            <a:r>
              <a:rPr sz="899" b="1" spc="6" dirty="0">
                <a:latin typeface="Arial"/>
                <a:cs typeface="Arial"/>
              </a:rPr>
              <a:t>of</a:t>
            </a:r>
            <a:r>
              <a:rPr sz="899" b="1" spc="-22" dirty="0">
                <a:latin typeface="Arial"/>
                <a:cs typeface="Arial"/>
              </a:rPr>
              <a:t> </a:t>
            </a:r>
            <a:r>
              <a:rPr sz="899" b="1" spc="3" dirty="0">
                <a:latin typeface="Arial"/>
                <a:cs typeface="Arial"/>
              </a:rPr>
              <a:t>the</a:t>
            </a:r>
            <a:r>
              <a:rPr sz="899" b="1" spc="-22" dirty="0">
                <a:latin typeface="Arial"/>
                <a:cs typeface="Arial"/>
              </a:rPr>
              <a:t> </a:t>
            </a:r>
            <a:r>
              <a:rPr sz="899" b="1" spc="-10" dirty="0">
                <a:latin typeface="Arial"/>
                <a:cs typeface="Arial"/>
              </a:rPr>
              <a:t>lung</a:t>
            </a:r>
            <a:endParaRPr sz="899" dirty="0">
              <a:latin typeface="Arial"/>
              <a:cs typeface="Arial"/>
            </a:endParaRPr>
          </a:p>
          <a:p>
            <a:pPr>
              <a:spcBef>
                <a:spcPts val="6"/>
              </a:spcBef>
            </a:pPr>
            <a:endParaRPr sz="899" dirty="0">
              <a:latin typeface="Arial"/>
              <a:cs typeface="Arial"/>
            </a:endParaRPr>
          </a:p>
          <a:p>
            <a:pPr marL="809759" indent="-201420">
              <a:lnSpc>
                <a:spcPts val="1068"/>
              </a:lnSpc>
              <a:buSzPct val="78571"/>
              <a:buFont typeface="Arial MT"/>
              <a:buChar char="●"/>
              <a:tabLst>
                <a:tab pos="809759" algn="l"/>
                <a:tab pos="810166" algn="l"/>
              </a:tabLst>
            </a:pPr>
            <a:r>
              <a:rPr sz="899" b="1" spc="-13" dirty="0">
                <a:latin typeface="Arial"/>
                <a:cs typeface="Arial"/>
              </a:rPr>
              <a:t>Highly</a:t>
            </a:r>
            <a:r>
              <a:rPr sz="899" b="1" spc="-22" dirty="0">
                <a:latin typeface="Arial"/>
                <a:cs typeface="Arial"/>
              </a:rPr>
              <a:t> </a:t>
            </a:r>
            <a:r>
              <a:rPr sz="899" b="1" spc="-3" dirty="0">
                <a:latin typeface="Arial"/>
                <a:cs typeface="Arial"/>
              </a:rPr>
              <a:t>Malignant</a:t>
            </a:r>
            <a:r>
              <a:rPr sz="899" b="1" spc="-22" dirty="0">
                <a:latin typeface="Arial"/>
                <a:cs typeface="Arial"/>
              </a:rPr>
              <a:t> </a:t>
            </a:r>
            <a:r>
              <a:rPr sz="899" b="1" spc="-10" dirty="0">
                <a:latin typeface="Arial"/>
                <a:cs typeface="Arial"/>
              </a:rPr>
              <a:t>Tumor.</a:t>
            </a:r>
            <a:endParaRPr sz="899" dirty="0">
              <a:latin typeface="Arial"/>
              <a:cs typeface="Arial"/>
            </a:endParaRPr>
          </a:p>
          <a:p>
            <a:pPr marL="809759" marR="659304" indent="-201013">
              <a:lnSpc>
                <a:spcPts val="1059"/>
              </a:lnSpc>
              <a:spcBef>
                <a:spcPts val="42"/>
              </a:spcBef>
              <a:buSzPct val="78571"/>
              <a:buFont typeface="Arial MT"/>
              <a:buChar char="●"/>
              <a:tabLst>
                <a:tab pos="809759" algn="l"/>
                <a:tab pos="810166" algn="l"/>
              </a:tabLst>
            </a:pPr>
            <a:r>
              <a:rPr sz="899" b="1" spc="-29" dirty="0">
                <a:latin typeface="Arial"/>
                <a:cs typeface="Arial"/>
              </a:rPr>
              <a:t>Cells </a:t>
            </a:r>
            <a:r>
              <a:rPr sz="899" b="1" dirty="0">
                <a:latin typeface="Arial"/>
                <a:cs typeface="Arial"/>
              </a:rPr>
              <a:t>are </a:t>
            </a:r>
            <a:r>
              <a:rPr sz="899" b="1" spc="-3" dirty="0">
                <a:latin typeface="Arial"/>
                <a:cs typeface="Arial"/>
              </a:rPr>
              <a:t>small, </a:t>
            </a:r>
            <a:r>
              <a:rPr sz="899" b="1" spc="6" dirty="0">
                <a:latin typeface="Arial"/>
                <a:cs typeface="Arial"/>
              </a:rPr>
              <a:t>with </a:t>
            </a:r>
            <a:r>
              <a:rPr sz="899" b="1" spc="-19" dirty="0">
                <a:latin typeface="Arial"/>
                <a:cs typeface="Arial"/>
              </a:rPr>
              <a:t>scant </a:t>
            </a:r>
            <a:r>
              <a:rPr sz="899" b="1" spc="-13" dirty="0">
                <a:latin typeface="Arial"/>
                <a:cs typeface="Arial"/>
              </a:rPr>
              <a:t>cytoplasm, </a:t>
            </a:r>
            <a:r>
              <a:rPr sz="899" b="1" spc="-6" dirty="0">
                <a:latin typeface="Arial"/>
                <a:cs typeface="Arial"/>
              </a:rPr>
              <a:t>ill-defined </a:t>
            </a:r>
            <a:r>
              <a:rPr sz="899" b="1" spc="-19" dirty="0">
                <a:latin typeface="Arial"/>
                <a:cs typeface="Arial"/>
              </a:rPr>
              <a:t>borders, </a:t>
            </a:r>
            <a:r>
              <a:rPr sz="899" b="1" spc="-241" dirty="0">
                <a:latin typeface="Arial"/>
                <a:cs typeface="Arial"/>
              </a:rPr>
              <a:t> </a:t>
            </a:r>
            <a:r>
              <a:rPr sz="899" b="1" dirty="0">
                <a:latin typeface="Arial"/>
                <a:cs typeface="Arial"/>
              </a:rPr>
              <a:t>finely granular </a:t>
            </a:r>
            <a:r>
              <a:rPr sz="899" b="1" spc="-6" dirty="0">
                <a:latin typeface="Arial"/>
                <a:cs typeface="Arial"/>
              </a:rPr>
              <a:t>chromatin </a:t>
            </a:r>
            <a:r>
              <a:rPr sz="899" b="1" u="heavy" spc="13" dirty="0">
                <a:uFill>
                  <a:solidFill>
                    <a:srgbClr val="000000"/>
                  </a:solidFill>
                </a:uFill>
                <a:latin typeface="Arial"/>
                <a:cs typeface="Arial"/>
              </a:rPr>
              <a:t>(salt </a:t>
            </a:r>
            <a:r>
              <a:rPr sz="899" b="1" u="heavy" spc="-22" dirty="0">
                <a:uFill>
                  <a:solidFill>
                    <a:srgbClr val="000000"/>
                  </a:solidFill>
                </a:uFill>
                <a:latin typeface="Arial"/>
                <a:cs typeface="Arial"/>
              </a:rPr>
              <a:t>&amp; </a:t>
            </a:r>
            <a:r>
              <a:rPr sz="899" b="1" u="heavy" spc="-13" dirty="0">
                <a:uFill>
                  <a:solidFill>
                    <a:srgbClr val="000000"/>
                  </a:solidFill>
                </a:uFill>
                <a:latin typeface="Arial"/>
                <a:cs typeface="Arial"/>
              </a:rPr>
              <a:t>pepper </a:t>
            </a:r>
            <a:r>
              <a:rPr sz="899" b="1" u="heavy" spc="13" dirty="0">
                <a:uFill>
                  <a:solidFill>
                    <a:srgbClr val="000000"/>
                  </a:solidFill>
                </a:uFill>
                <a:latin typeface="Arial"/>
                <a:cs typeface="Arial"/>
              </a:rPr>
              <a:t>pattern)</a:t>
            </a:r>
            <a:r>
              <a:rPr sz="899" b="1" spc="13" dirty="0">
                <a:latin typeface="Arial"/>
                <a:cs typeface="Arial"/>
              </a:rPr>
              <a:t> </a:t>
            </a:r>
            <a:r>
              <a:rPr sz="899" b="1" spc="-19" dirty="0">
                <a:latin typeface="Arial"/>
                <a:cs typeface="Arial"/>
              </a:rPr>
              <a:t>and </a:t>
            </a:r>
            <a:r>
              <a:rPr sz="899" b="1" spc="-16" dirty="0">
                <a:latin typeface="Arial"/>
                <a:cs typeface="Arial"/>
              </a:rPr>
              <a:t> </a:t>
            </a:r>
            <a:r>
              <a:rPr sz="899" b="1" spc="-13" dirty="0">
                <a:latin typeface="Arial"/>
                <a:cs typeface="Arial"/>
              </a:rPr>
              <a:t>absent</a:t>
            </a:r>
            <a:r>
              <a:rPr sz="899" b="1" spc="-19" dirty="0">
                <a:latin typeface="Arial"/>
                <a:cs typeface="Arial"/>
              </a:rPr>
              <a:t> </a:t>
            </a:r>
            <a:r>
              <a:rPr sz="899" b="1" spc="-3" dirty="0">
                <a:latin typeface="Arial"/>
                <a:cs typeface="Arial"/>
              </a:rPr>
              <a:t>or</a:t>
            </a:r>
            <a:r>
              <a:rPr sz="899" b="1" spc="-16" dirty="0">
                <a:latin typeface="Arial"/>
                <a:cs typeface="Arial"/>
              </a:rPr>
              <a:t> </a:t>
            </a:r>
            <a:r>
              <a:rPr sz="899" b="1" spc="-32" dirty="0">
                <a:latin typeface="Arial"/>
                <a:cs typeface="Arial"/>
              </a:rPr>
              <a:t>inconspicuous</a:t>
            </a:r>
            <a:r>
              <a:rPr sz="899" b="1" spc="-16" dirty="0">
                <a:latin typeface="Arial"/>
                <a:cs typeface="Arial"/>
              </a:rPr>
              <a:t> </a:t>
            </a:r>
            <a:r>
              <a:rPr sz="899" b="1" spc="-19" dirty="0">
                <a:latin typeface="Arial"/>
                <a:cs typeface="Arial"/>
              </a:rPr>
              <a:t>nucleoli.</a:t>
            </a:r>
            <a:endParaRPr sz="899" dirty="0">
              <a:latin typeface="Arial"/>
              <a:cs typeface="Arial"/>
            </a:endParaRPr>
          </a:p>
          <a:p>
            <a:pPr marL="809759" indent="-216099">
              <a:lnSpc>
                <a:spcPts val="1018"/>
              </a:lnSpc>
              <a:buFont typeface="Arial MT"/>
              <a:buChar char="●"/>
              <a:tabLst>
                <a:tab pos="809759" algn="l"/>
                <a:tab pos="810166" algn="l"/>
              </a:tabLst>
            </a:pPr>
            <a:r>
              <a:rPr sz="899" b="1" spc="-26" dirty="0">
                <a:latin typeface="Arial"/>
                <a:cs typeface="Arial"/>
              </a:rPr>
              <a:t>High</a:t>
            </a:r>
            <a:r>
              <a:rPr sz="899" b="1" spc="-29" dirty="0">
                <a:latin typeface="Arial"/>
                <a:cs typeface="Arial"/>
              </a:rPr>
              <a:t> </a:t>
            </a:r>
            <a:r>
              <a:rPr sz="899" b="1" spc="-3" dirty="0">
                <a:latin typeface="Arial"/>
                <a:cs typeface="Arial"/>
              </a:rPr>
              <a:t>mitotic</a:t>
            </a:r>
            <a:r>
              <a:rPr sz="899" b="1" spc="-29" dirty="0">
                <a:latin typeface="Arial"/>
                <a:cs typeface="Arial"/>
              </a:rPr>
              <a:t> </a:t>
            </a:r>
            <a:r>
              <a:rPr sz="899" b="1" spc="-16" dirty="0">
                <a:latin typeface="Arial"/>
                <a:cs typeface="Arial"/>
              </a:rPr>
              <a:t>count</a:t>
            </a:r>
            <a:endParaRPr sz="899" dirty="0">
              <a:latin typeface="Arial"/>
              <a:cs typeface="Arial"/>
            </a:endParaRPr>
          </a:p>
          <a:p>
            <a:pPr marL="809759" indent="-201420">
              <a:lnSpc>
                <a:spcPts val="1059"/>
              </a:lnSpc>
              <a:buSzPct val="78571"/>
              <a:buFont typeface="Arial MT"/>
              <a:buChar char="●"/>
              <a:tabLst>
                <a:tab pos="809759" algn="l"/>
                <a:tab pos="810166" algn="l"/>
              </a:tabLst>
            </a:pPr>
            <a:r>
              <a:rPr sz="899" b="1" spc="3" dirty="0">
                <a:latin typeface="Arial"/>
                <a:cs typeface="Arial"/>
              </a:rPr>
              <a:t>often</a:t>
            </a:r>
            <a:r>
              <a:rPr sz="899" b="1" spc="-19" dirty="0">
                <a:latin typeface="Arial"/>
                <a:cs typeface="Arial"/>
              </a:rPr>
              <a:t> </a:t>
            </a:r>
            <a:r>
              <a:rPr sz="899" b="1" spc="-16" dirty="0">
                <a:latin typeface="Arial"/>
                <a:cs typeface="Arial"/>
              </a:rPr>
              <a:t>extensive </a:t>
            </a:r>
            <a:r>
              <a:rPr sz="899" b="1" spc="-32" dirty="0">
                <a:latin typeface="Arial"/>
                <a:cs typeface="Arial"/>
              </a:rPr>
              <a:t>necrosis.</a:t>
            </a:r>
            <a:endParaRPr sz="899" dirty="0">
              <a:latin typeface="Arial"/>
              <a:cs typeface="Arial"/>
            </a:endParaRPr>
          </a:p>
          <a:p>
            <a:pPr marL="809759" indent="-201420">
              <a:lnSpc>
                <a:spcPts val="1059"/>
              </a:lnSpc>
              <a:buSzPct val="78571"/>
              <a:buFont typeface="Arial MT"/>
              <a:buChar char="●"/>
              <a:tabLst>
                <a:tab pos="809759" algn="l"/>
                <a:tab pos="810166" algn="l"/>
              </a:tabLst>
            </a:pPr>
            <a:r>
              <a:rPr sz="899" b="1" spc="-13" dirty="0">
                <a:latin typeface="Arial"/>
                <a:cs typeface="Arial"/>
              </a:rPr>
              <a:t>Typically </a:t>
            </a:r>
            <a:r>
              <a:rPr sz="899" b="1" spc="-3" dirty="0">
                <a:latin typeface="Arial"/>
                <a:cs typeface="Arial"/>
              </a:rPr>
              <a:t>not</a:t>
            </a:r>
            <a:r>
              <a:rPr sz="899" b="1" spc="-13" dirty="0">
                <a:latin typeface="Arial"/>
                <a:cs typeface="Arial"/>
              </a:rPr>
              <a:t> </a:t>
            </a:r>
            <a:r>
              <a:rPr sz="899" b="1" spc="-16" dirty="0">
                <a:latin typeface="Arial"/>
                <a:cs typeface="Arial"/>
              </a:rPr>
              <a:t>graded</a:t>
            </a:r>
            <a:r>
              <a:rPr sz="899" b="1" spc="-10" dirty="0">
                <a:latin typeface="Arial"/>
                <a:cs typeface="Arial"/>
              </a:rPr>
              <a:t> </a:t>
            </a:r>
            <a:r>
              <a:rPr sz="899" b="1" spc="-29" dirty="0">
                <a:latin typeface="Arial"/>
                <a:cs typeface="Arial"/>
              </a:rPr>
              <a:t>as</a:t>
            </a:r>
            <a:r>
              <a:rPr sz="899" b="1" spc="-13" dirty="0">
                <a:latin typeface="Arial"/>
                <a:cs typeface="Arial"/>
              </a:rPr>
              <a:t> </a:t>
            </a:r>
            <a:r>
              <a:rPr sz="899" b="1" u="heavy" spc="13" dirty="0">
                <a:uFill>
                  <a:solidFill>
                    <a:srgbClr val="000000"/>
                  </a:solidFill>
                </a:uFill>
                <a:latin typeface="Arial"/>
                <a:cs typeface="Arial"/>
              </a:rPr>
              <a:t>all</a:t>
            </a:r>
            <a:r>
              <a:rPr sz="899" b="1" u="heavy" spc="-10" dirty="0">
                <a:uFill>
                  <a:solidFill>
                    <a:srgbClr val="000000"/>
                  </a:solidFill>
                </a:uFill>
                <a:latin typeface="Arial"/>
                <a:cs typeface="Arial"/>
              </a:rPr>
              <a:t> </a:t>
            </a:r>
            <a:r>
              <a:rPr sz="899" b="1" u="heavy" spc="-100" dirty="0">
                <a:uFill>
                  <a:solidFill>
                    <a:srgbClr val="000000"/>
                  </a:solidFill>
                </a:uFill>
                <a:latin typeface="Arial"/>
                <a:cs typeface="Arial"/>
              </a:rPr>
              <a:t>SCLC</a:t>
            </a:r>
            <a:r>
              <a:rPr sz="899" b="1" u="heavy" spc="-13" dirty="0">
                <a:uFill>
                  <a:solidFill>
                    <a:srgbClr val="000000"/>
                  </a:solidFill>
                </a:uFill>
                <a:latin typeface="Arial"/>
                <a:cs typeface="Arial"/>
              </a:rPr>
              <a:t> </a:t>
            </a:r>
            <a:r>
              <a:rPr sz="899" b="1" u="heavy" dirty="0">
                <a:uFill>
                  <a:solidFill>
                    <a:srgbClr val="000000"/>
                  </a:solidFill>
                </a:uFill>
                <a:latin typeface="Arial"/>
                <a:cs typeface="Arial"/>
              </a:rPr>
              <a:t>are</a:t>
            </a:r>
            <a:r>
              <a:rPr sz="899" b="1" u="heavy" spc="-10" dirty="0">
                <a:uFill>
                  <a:solidFill>
                    <a:srgbClr val="000000"/>
                  </a:solidFill>
                </a:uFill>
                <a:latin typeface="Arial"/>
                <a:cs typeface="Arial"/>
              </a:rPr>
              <a:t> </a:t>
            </a:r>
            <a:r>
              <a:rPr sz="899" b="1" u="heavy" spc="-26" dirty="0">
                <a:uFill>
                  <a:solidFill>
                    <a:srgbClr val="000000"/>
                  </a:solidFill>
                </a:uFill>
                <a:latin typeface="Arial"/>
                <a:cs typeface="Arial"/>
              </a:rPr>
              <a:t>considered</a:t>
            </a:r>
            <a:r>
              <a:rPr sz="899" b="1" u="heavy" spc="-13" dirty="0">
                <a:uFill>
                  <a:solidFill>
                    <a:srgbClr val="000000"/>
                  </a:solidFill>
                </a:uFill>
                <a:latin typeface="Arial"/>
                <a:cs typeface="Arial"/>
              </a:rPr>
              <a:t> </a:t>
            </a:r>
            <a:r>
              <a:rPr sz="899" b="1" u="heavy" spc="-26" dirty="0">
                <a:uFill>
                  <a:solidFill>
                    <a:srgbClr val="000000"/>
                  </a:solidFill>
                </a:uFill>
                <a:latin typeface="Arial"/>
                <a:cs typeface="Arial"/>
              </a:rPr>
              <a:t>High</a:t>
            </a:r>
            <a:r>
              <a:rPr sz="899" b="1" u="heavy" spc="-13" dirty="0">
                <a:uFill>
                  <a:solidFill>
                    <a:srgbClr val="000000"/>
                  </a:solidFill>
                </a:uFill>
                <a:latin typeface="Arial"/>
                <a:cs typeface="Arial"/>
              </a:rPr>
              <a:t> </a:t>
            </a:r>
            <a:r>
              <a:rPr sz="899" b="1" u="heavy" spc="-32" dirty="0">
                <a:uFill>
                  <a:solidFill>
                    <a:srgbClr val="000000"/>
                  </a:solidFill>
                </a:uFill>
                <a:latin typeface="Arial"/>
                <a:cs typeface="Arial"/>
              </a:rPr>
              <a:t>Grade</a:t>
            </a:r>
            <a:r>
              <a:rPr sz="899" b="1" spc="-32" dirty="0">
                <a:latin typeface="Arial"/>
                <a:cs typeface="Arial"/>
              </a:rPr>
              <a:t>.</a:t>
            </a:r>
            <a:endParaRPr sz="899" dirty="0">
              <a:latin typeface="Arial"/>
              <a:cs typeface="Arial"/>
            </a:endParaRPr>
          </a:p>
          <a:p>
            <a:pPr marL="809759" indent="-201420">
              <a:lnSpc>
                <a:spcPts val="1059"/>
              </a:lnSpc>
              <a:buSzPct val="78571"/>
              <a:buFont typeface="Arial MT"/>
              <a:buChar char="●"/>
              <a:tabLst>
                <a:tab pos="809759" algn="l"/>
                <a:tab pos="810166" algn="l"/>
              </a:tabLst>
            </a:pPr>
            <a:r>
              <a:rPr sz="899" b="1" spc="6" dirty="0">
                <a:latin typeface="Arial"/>
                <a:cs typeface="Arial"/>
              </a:rPr>
              <a:t>Very</a:t>
            </a:r>
            <a:r>
              <a:rPr sz="899" b="1" spc="-26" dirty="0">
                <a:latin typeface="Arial"/>
                <a:cs typeface="Arial"/>
              </a:rPr>
              <a:t> </a:t>
            </a:r>
            <a:r>
              <a:rPr sz="899" b="1" spc="-10" dirty="0">
                <a:latin typeface="Arial"/>
                <a:cs typeface="Arial"/>
              </a:rPr>
              <a:t>strong</a:t>
            </a:r>
            <a:r>
              <a:rPr sz="899" b="1" spc="-22" dirty="0">
                <a:latin typeface="Arial"/>
                <a:cs typeface="Arial"/>
              </a:rPr>
              <a:t> </a:t>
            </a:r>
            <a:r>
              <a:rPr sz="899" b="1" spc="-10" dirty="0">
                <a:latin typeface="Arial"/>
                <a:cs typeface="Arial"/>
              </a:rPr>
              <a:t>relationship</a:t>
            </a:r>
            <a:r>
              <a:rPr sz="899" b="1" spc="-22" dirty="0">
                <a:latin typeface="Arial"/>
                <a:cs typeface="Arial"/>
              </a:rPr>
              <a:t> </a:t>
            </a:r>
            <a:r>
              <a:rPr sz="899" b="1" spc="6" dirty="0">
                <a:latin typeface="Arial"/>
                <a:cs typeface="Arial"/>
              </a:rPr>
              <a:t>with</a:t>
            </a:r>
            <a:r>
              <a:rPr sz="899" b="1" spc="-32" dirty="0">
                <a:latin typeface="Arial"/>
                <a:cs typeface="Arial"/>
              </a:rPr>
              <a:t> </a:t>
            </a:r>
            <a:r>
              <a:rPr sz="899" b="1" u="heavy" spc="-19" dirty="0">
                <a:uFill>
                  <a:solidFill>
                    <a:srgbClr val="000000"/>
                  </a:solidFill>
                </a:uFill>
                <a:latin typeface="Arial"/>
                <a:cs typeface="Arial"/>
              </a:rPr>
              <a:t>smoking</a:t>
            </a:r>
            <a:r>
              <a:rPr sz="899" b="1" spc="-19" dirty="0">
                <a:latin typeface="Arial"/>
                <a:cs typeface="Arial"/>
              </a:rPr>
              <a:t>.</a:t>
            </a:r>
            <a:endParaRPr sz="899" dirty="0">
              <a:latin typeface="Arial"/>
              <a:cs typeface="Arial"/>
            </a:endParaRPr>
          </a:p>
          <a:p>
            <a:pPr marL="809759" indent="-201420">
              <a:lnSpc>
                <a:spcPts val="1068"/>
              </a:lnSpc>
              <a:buSzPct val="78571"/>
              <a:buFont typeface="Arial MT"/>
              <a:buChar char="●"/>
              <a:tabLst>
                <a:tab pos="809759" algn="l"/>
                <a:tab pos="810166" algn="l"/>
              </a:tabLst>
            </a:pPr>
            <a:r>
              <a:rPr sz="899" b="1" spc="-6" dirty="0">
                <a:latin typeface="Arial"/>
                <a:cs typeface="Arial"/>
              </a:rPr>
              <a:t>Often</a:t>
            </a:r>
            <a:r>
              <a:rPr sz="899" b="1" spc="-19" dirty="0">
                <a:latin typeface="Arial"/>
                <a:cs typeface="Arial"/>
              </a:rPr>
              <a:t> </a:t>
            </a:r>
            <a:r>
              <a:rPr sz="899" b="1" spc="-6" dirty="0">
                <a:latin typeface="Arial"/>
                <a:cs typeface="Arial"/>
              </a:rPr>
              <a:t>lead</a:t>
            </a:r>
            <a:r>
              <a:rPr sz="899" b="1" spc="-16" dirty="0">
                <a:latin typeface="Arial"/>
                <a:cs typeface="Arial"/>
              </a:rPr>
              <a:t> </a:t>
            </a:r>
            <a:r>
              <a:rPr sz="899" b="1" spc="3" dirty="0">
                <a:latin typeface="Arial"/>
                <a:cs typeface="Arial"/>
              </a:rPr>
              <a:t>to</a:t>
            </a:r>
            <a:r>
              <a:rPr sz="899" b="1" spc="-16" dirty="0">
                <a:latin typeface="Arial"/>
                <a:cs typeface="Arial"/>
              </a:rPr>
              <a:t> </a:t>
            </a:r>
            <a:r>
              <a:rPr sz="899" b="1" spc="-13" dirty="0">
                <a:latin typeface="Arial"/>
                <a:cs typeface="Arial"/>
              </a:rPr>
              <a:t>paraneoplastic</a:t>
            </a:r>
            <a:r>
              <a:rPr sz="899" b="1" spc="-19" dirty="0">
                <a:latin typeface="Arial"/>
                <a:cs typeface="Arial"/>
              </a:rPr>
              <a:t> syndromes.</a:t>
            </a:r>
            <a:endParaRPr sz="899" dirty="0">
              <a:latin typeface="Arial"/>
              <a:cs typeface="Arial"/>
            </a:endParaRPr>
          </a:p>
          <a:p>
            <a:pPr marL="8155">
              <a:spcBef>
                <a:spcPts val="1036"/>
              </a:spcBef>
            </a:pPr>
            <a:r>
              <a:rPr sz="1541" b="1" spc="3" dirty="0">
                <a:solidFill>
                  <a:srgbClr val="D16F00"/>
                </a:solidFill>
                <a:latin typeface="Arial"/>
                <a:cs typeface="Arial"/>
              </a:rPr>
              <a:t>Small</a:t>
            </a:r>
            <a:r>
              <a:rPr sz="1541" b="1" spc="-26" dirty="0">
                <a:solidFill>
                  <a:srgbClr val="D16F00"/>
                </a:solidFill>
                <a:latin typeface="Arial"/>
                <a:cs typeface="Arial"/>
              </a:rPr>
              <a:t> </a:t>
            </a:r>
            <a:r>
              <a:rPr sz="1541" b="1" spc="-13" dirty="0">
                <a:solidFill>
                  <a:srgbClr val="D16F00"/>
                </a:solidFill>
                <a:latin typeface="Arial"/>
                <a:cs typeface="Arial"/>
              </a:rPr>
              <a:t>cell</a:t>
            </a:r>
            <a:r>
              <a:rPr sz="1541" b="1" spc="-26" dirty="0">
                <a:solidFill>
                  <a:srgbClr val="D16F00"/>
                </a:solidFill>
                <a:latin typeface="Arial"/>
                <a:cs typeface="Arial"/>
              </a:rPr>
              <a:t> </a:t>
            </a:r>
            <a:r>
              <a:rPr sz="1541" b="1" spc="-29" dirty="0">
                <a:solidFill>
                  <a:srgbClr val="D16F00"/>
                </a:solidFill>
                <a:latin typeface="Arial"/>
                <a:cs typeface="Arial"/>
              </a:rPr>
              <a:t>carcinoma</a:t>
            </a:r>
            <a:r>
              <a:rPr sz="1541" b="1" spc="-26" dirty="0">
                <a:solidFill>
                  <a:srgbClr val="D16F00"/>
                </a:solidFill>
                <a:latin typeface="Arial"/>
                <a:cs typeface="Arial"/>
              </a:rPr>
              <a:t> </a:t>
            </a:r>
            <a:r>
              <a:rPr sz="1541" b="1" spc="10" dirty="0">
                <a:solidFill>
                  <a:srgbClr val="D16F00"/>
                </a:solidFill>
                <a:latin typeface="Arial"/>
                <a:cs typeface="Arial"/>
              </a:rPr>
              <a:t>of</a:t>
            </a:r>
            <a:r>
              <a:rPr sz="1541" b="1" spc="-22" dirty="0">
                <a:solidFill>
                  <a:srgbClr val="D16F00"/>
                </a:solidFill>
                <a:latin typeface="Arial"/>
                <a:cs typeface="Arial"/>
              </a:rPr>
              <a:t> </a:t>
            </a:r>
            <a:r>
              <a:rPr sz="1541" b="1" spc="6" dirty="0">
                <a:solidFill>
                  <a:srgbClr val="D16F00"/>
                </a:solidFill>
                <a:latin typeface="Arial"/>
                <a:cs typeface="Arial"/>
              </a:rPr>
              <a:t>the</a:t>
            </a:r>
            <a:r>
              <a:rPr sz="1541" b="1" spc="-26" dirty="0">
                <a:solidFill>
                  <a:srgbClr val="D16F00"/>
                </a:solidFill>
                <a:latin typeface="Arial"/>
                <a:cs typeface="Arial"/>
              </a:rPr>
              <a:t> </a:t>
            </a:r>
            <a:r>
              <a:rPr sz="1541" b="1" spc="-16" dirty="0">
                <a:solidFill>
                  <a:srgbClr val="D16F00"/>
                </a:solidFill>
                <a:latin typeface="Arial"/>
                <a:cs typeface="Arial"/>
              </a:rPr>
              <a:t>lung</a:t>
            </a:r>
            <a:r>
              <a:rPr sz="1541" b="1" spc="-26" dirty="0">
                <a:solidFill>
                  <a:srgbClr val="D16F00"/>
                </a:solidFill>
                <a:latin typeface="Arial"/>
                <a:cs typeface="Arial"/>
              </a:rPr>
              <a:t> </a:t>
            </a:r>
            <a:r>
              <a:rPr sz="1541" b="1" spc="-55" dirty="0">
                <a:solidFill>
                  <a:srgbClr val="D16F00"/>
                </a:solidFill>
                <a:latin typeface="Arial"/>
                <a:cs typeface="Arial"/>
              </a:rPr>
              <a:t>“oat</a:t>
            </a:r>
            <a:r>
              <a:rPr sz="1541" b="1" spc="-26" dirty="0">
                <a:solidFill>
                  <a:srgbClr val="D16F00"/>
                </a:solidFill>
                <a:latin typeface="Arial"/>
                <a:cs typeface="Arial"/>
              </a:rPr>
              <a:t> </a:t>
            </a:r>
            <a:r>
              <a:rPr sz="1541" b="1" spc="-51" dirty="0">
                <a:solidFill>
                  <a:srgbClr val="D16F00"/>
                </a:solidFill>
                <a:latin typeface="Arial"/>
                <a:cs typeface="Arial"/>
              </a:rPr>
              <a:t>cell”</a:t>
            </a:r>
            <a:r>
              <a:rPr sz="1541" b="1" spc="-22" dirty="0">
                <a:solidFill>
                  <a:srgbClr val="D16F00"/>
                </a:solidFill>
                <a:latin typeface="Arial"/>
                <a:cs typeface="Arial"/>
              </a:rPr>
              <a:t> </a:t>
            </a:r>
            <a:r>
              <a:rPr sz="1541" b="1" spc="19" dirty="0">
                <a:solidFill>
                  <a:srgbClr val="D16F00"/>
                </a:solidFill>
                <a:latin typeface="Arial"/>
                <a:cs typeface="Arial"/>
              </a:rPr>
              <a:t>-</a:t>
            </a:r>
            <a:r>
              <a:rPr sz="1541" b="1" spc="-26" dirty="0">
                <a:solidFill>
                  <a:srgbClr val="D16F00"/>
                </a:solidFill>
                <a:latin typeface="Arial"/>
                <a:cs typeface="Arial"/>
              </a:rPr>
              <a:t> </a:t>
            </a:r>
            <a:r>
              <a:rPr sz="1541" b="1" spc="-71" dirty="0">
                <a:solidFill>
                  <a:srgbClr val="D16F00"/>
                </a:solidFill>
                <a:latin typeface="Arial"/>
                <a:cs typeface="Arial"/>
              </a:rPr>
              <a:t>Gross</a:t>
            </a:r>
            <a:endParaRPr sz="1541" dirty="0">
              <a:latin typeface="Arial"/>
              <a:cs typeface="Arial"/>
            </a:endParaRPr>
          </a:p>
        </p:txBody>
      </p:sp>
      <p:pic>
        <p:nvPicPr>
          <p:cNvPr id="4" name="object 4"/>
          <p:cNvPicPr/>
          <p:nvPr/>
        </p:nvPicPr>
        <p:blipFill>
          <a:blip r:embed="rId2" cstate="print"/>
          <a:stretch>
            <a:fillRect/>
          </a:stretch>
        </p:blipFill>
        <p:spPr>
          <a:xfrm>
            <a:off x="2304095" y="3009521"/>
            <a:ext cx="1514240" cy="1742358"/>
          </a:xfrm>
          <a:prstGeom prst="rect">
            <a:avLst/>
          </a:prstGeom>
        </p:spPr>
      </p:pic>
      <p:pic>
        <p:nvPicPr>
          <p:cNvPr id="5" name="object 5"/>
          <p:cNvPicPr/>
          <p:nvPr/>
        </p:nvPicPr>
        <p:blipFill>
          <a:blip r:embed="rId3" cstate="print"/>
          <a:stretch>
            <a:fillRect/>
          </a:stretch>
        </p:blipFill>
        <p:spPr>
          <a:xfrm>
            <a:off x="2304097" y="4966250"/>
            <a:ext cx="1580066" cy="1852838"/>
          </a:xfrm>
          <a:prstGeom prst="rect">
            <a:avLst/>
          </a:prstGeom>
        </p:spPr>
      </p:pic>
      <p:sp>
        <p:nvSpPr>
          <p:cNvPr id="6" name="object 6"/>
          <p:cNvSpPr/>
          <p:nvPr/>
        </p:nvSpPr>
        <p:spPr>
          <a:xfrm>
            <a:off x="2212759" y="4864633"/>
            <a:ext cx="4785514" cy="18348"/>
          </a:xfrm>
          <a:custGeom>
            <a:avLst/>
            <a:gdLst/>
            <a:ahLst/>
            <a:cxnLst/>
            <a:rect l="l" t="t" r="r" b="b"/>
            <a:pathLst>
              <a:path w="7452995" h="28575">
                <a:moveTo>
                  <a:pt x="0" y="28559"/>
                </a:moveTo>
                <a:lnTo>
                  <a:pt x="7452549" y="0"/>
                </a:lnTo>
              </a:path>
            </a:pathLst>
          </a:custGeom>
          <a:ln w="19049">
            <a:solidFill>
              <a:srgbClr val="999999"/>
            </a:solidFill>
          </a:ln>
        </p:spPr>
        <p:txBody>
          <a:bodyPr wrap="square" lIns="0" tIns="0" rIns="0" bIns="0" rtlCol="0"/>
          <a:lstStyle/>
          <a:p>
            <a:endParaRPr sz="1156"/>
          </a:p>
        </p:txBody>
      </p:sp>
      <p:sp>
        <p:nvSpPr>
          <p:cNvPr id="7" name="object 7"/>
          <p:cNvSpPr txBox="1"/>
          <p:nvPr/>
        </p:nvSpPr>
        <p:spPr>
          <a:xfrm>
            <a:off x="4008913" y="3219059"/>
            <a:ext cx="2768071" cy="1264989"/>
          </a:xfrm>
          <a:prstGeom prst="rect">
            <a:avLst/>
          </a:prstGeom>
        </p:spPr>
        <p:txBody>
          <a:bodyPr vert="horz" wrap="square" lIns="0" tIns="8155" rIns="0" bIns="0" rtlCol="0">
            <a:spAutoFit/>
          </a:bodyPr>
          <a:lstStyle/>
          <a:p>
            <a:pPr marL="223846" indent="-216099">
              <a:lnSpc>
                <a:spcPts val="1068"/>
              </a:lnSpc>
              <a:spcBef>
                <a:spcPts val="64"/>
              </a:spcBef>
              <a:buFont typeface="Arial MT"/>
              <a:buChar char="●"/>
              <a:tabLst>
                <a:tab pos="223438" algn="l"/>
                <a:tab pos="224253" algn="l"/>
              </a:tabLst>
            </a:pPr>
            <a:r>
              <a:rPr sz="899" spc="19" dirty="0">
                <a:latin typeface="Microsoft Sans Serif"/>
                <a:cs typeface="Microsoft Sans Serif"/>
              </a:rPr>
              <a:t>Arising</a:t>
            </a:r>
            <a:r>
              <a:rPr sz="899" spc="-6" dirty="0">
                <a:latin typeface="Microsoft Sans Serif"/>
                <a:cs typeface="Microsoft Sans Serif"/>
              </a:rPr>
              <a:t> </a:t>
            </a:r>
            <a:r>
              <a:rPr sz="899" spc="35" dirty="0">
                <a:latin typeface="Microsoft Sans Serif"/>
                <a:cs typeface="Microsoft Sans Serif"/>
              </a:rPr>
              <a:t>centrally</a:t>
            </a:r>
            <a:r>
              <a:rPr sz="899" spc="-3" dirty="0">
                <a:latin typeface="Microsoft Sans Serif"/>
                <a:cs typeface="Microsoft Sans Serif"/>
              </a:rPr>
              <a:t> </a:t>
            </a:r>
            <a:r>
              <a:rPr sz="899" spc="19" dirty="0">
                <a:latin typeface="Microsoft Sans Serif"/>
                <a:cs typeface="Microsoft Sans Serif"/>
              </a:rPr>
              <a:t>in</a:t>
            </a:r>
            <a:r>
              <a:rPr sz="899" spc="-3" dirty="0">
                <a:latin typeface="Microsoft Sans Serif"/>
                <a:cs typeface="Microsoft Sans Serif"/>
              </a:rPr>
              <a:t> </a:t>
            </a:r>
            <a:r>
              <a:rPr sz="899" spc="32" dirty="0">
                <a:latin typeface="Microsoft Sans Serif"/>
                <a:cs typeface="Microsoft Sans Serif"/>
              </a:rPr>
              <a:t>this</a:t>
            </a:r>
            <a:r>
              <a:rPr sz="899" spc="-3" dirty="0">
                <a:latin typeface="Microsoft Sans Serif"/>
                <a:cs typeface="Microsoft Sans Serif"/>
              </a:rPr>
              <a:t> </a:t>
            </a:r>
            <a:r>
              <a:rPr sz="899" spc="16" dirty="0">
                <a:latin typeface="Microsoft Sans Serif"/>
                <a:cs typeface="Microsoft Sans Serif"/>
              </a:rPr>
              <a:t>lung.</a:t>
            </a:r>
            <a:endParaRPr sz="899">
              <a:latin typeface="Microsoft Sans Serif"/>
              <a:cs typeface="Microsoft Sans Serif"/>
            </a:endParaRPr>
          </a:p>
          <a:p>
            <a:pPr marL="223846" indent="-216099">
              <a:lnSpc>
                <a:spcPts val="1059"/>
              </a:lnSpc>
              <a:buFont typeface="Arial MT"/>
              <a:buChar char="●"/>
              <a:tabLst>
                <a:tab pos="223438" algn="l"/>
                <a:tab pos="224253" algn="l"/>
              </a:tabLst>
            </a:pPr>
            <a:r>
              <a:rPr sz="899" spc="16" dirty="0">
                <a:latin typeface="Microsoft Sans Serif"/>
                <a:cs typeface="Microsoft Sans Serif"/>
              </a:rPr>
              <a:t>spreading</a:t>
            </a:r>
            <a:r>
              <a:rPr sz="899" spc="-10" dirty="0">
                <a:latin typeface="Microsoft Sans Serif"/>
                <a:cs typeface="Microsoft Sans Serif"/>
              </a:rPr>
              <a:t> </a:t>
            </a:r>
            <a:r>
              <a:rPr sz="899" spc="13" dirty="0">
                <a:latin typeface="Microsoft Sans Serif"/>
                <a:cs typeface="Microsoft Sans Serif"/>
              </a:rPr>
              <a:t>extensively.</a:t>
            </a:r>
            <a:endParaRPr sz="899">
              <a:latin typeface="Microsoft Sans Serif"/>
              <a:cs typeface="Microsoft Sans Serif"/>
            </a:endParaRPr>
          </a:p>
          <a:p>
            <a:pPr marL="223846" indent="-216099">
              <a:lnSpc>
                <a:spcPts val="1059"/>
              </a:lnSpc>
              <a:buFont typeface="Arial MT"/>
              <a:buChar char="●"/>
              <a:tabLst>
                <a:tab pos="223438" algn="l"/>
                <a:tab pos="224253" algn="l"/>
              </a:tabLst>
            </a:pPr>
            <a:r>
              <a:rPr sz="899" spc="-6" dirty="0">
                <a:latin typeface="Microsoft Sans Serif"/>
                <a:cs typeface="Microsoft Sans Serif"/>
              </a:rPr>
              <a:t>The </a:t>
            </a:r>
            <a:r>
              <a:rPr sz="899" spc="35" dirty="0">
                <a:latin typeface="Microsoft Sans Serif"/>
                <a:cs typeface="Microsoft Sans Serif"/>
              </a:rPr>
              <a:t>cut</a:t>
            </a:r>
            <a:r>
              <a:rPr sz="899" spc="-6" dirty="0">
                <a:latin typeface="Microsoft Sans Serif"/>
                <a:cs typeface="Microsoft Sans Serif"/>
              </a:rPr>
              <a:t> </a:t>
            </a:r>
            <a:r>
              <a:rPr sz="899" spc="22" dirty="0">
                <a:latin typeface="Microsoft Sans Serif"/>
                <a:cs typeface="Microsoft Sans Serif"/>
              </a:rPr>
              <a:t>surface</a:t>
            </a:r>
            <a:r>
              <a:rPr sz="899" spc="-6" dirty="0">
                <a:latin typeface="Microsoft Sans Serif"/>
                <a:cs typeface="Microsoft Sans Serif"/>
              </a:rPr>
              <a:t> </a:t>
            </a:r>
            <a:r>
              <a:rPr sz="899" spc="51" dirty="0">
                <a:latin typeface="Microsoft Sans Serif"/>
                <a:cs typeface="Microsoft Sans Serif"/>
              </a:rPr>
              <a:t>of</a:t>
            </a:r>
            <a:r>
              <a:rPr sz="899" spc="-3" dirty="0">
                <a:latin typeface="Microsoft Sans Serif"/>
                <a:cs typeface="Microsoft Sans Serif"/>
              </a:rPr>
              <a:t> </a:t>
            </a:r>
            <a:r>
              <a:rPr sz="899" spc="32" dirty="0">
                <a:latin typeface="Microsoft Sans Serif"/>
                <a:cs typeface="Microsoft Sans Serif"/>
              </a:rPr>
              <a:t>this</a:t>
            </a:r>
            <a:r>
              <a:rPr sz="899" spc="-6" dirty="0">
                <a:latin typeface="Microsoft Sans Serif"/>
                <a:cs typeface="Microsoft Sans Serif"/>
              </a:rPr>
              <a:t> </a:t>
            </a:r>
            <a:r>
              <a:rPr sz="899" spc="61" dirty="0">
                <a:latin typeface="Microsoft Sans Serif"/>
                <a:cs typeface="Microsoft Sans Serif"/>
              </a:rPr>
              <a:t>tumor</a:t>
            </a:r>
            <a:r>
              <a:rPr sz="899" spc="-6" dirty="0">
                <a:latin typeface="Microsoft Sans Serif"/>
                <a:cs typeface="Microsoft Sans Serif"/>
              </a:rPr>
              <a:t> </a:t>
            </a:r>
            <a:r>
              <a:rPr sz="899" spc="-13" dirty="0">
                <a:latin typeface="Microsoft Sans Serif"/>
                <a:cs typeface="Microsoft Sans Serif"/>
              </a:rPr>
              <a:t>has:</a:t>
            </a:r>
            <a:endParaRPr sz="899">
              <a:latin typeface="Microsoft Sans Serif"/>
              <a:cs typeface="Microsoft Sans Serif"/>
            </a:endParaRPr>
          </a:p>
          <a:p>
            <a:pPr marL="517414" lvl="1" indent="-216506">
              <a:lnSpc>
                <a:spcPts val="1059"/>
              </a:lnSpc>
              <a:buFont typeface="Arial MT"/>
              <a:buChar char="○"/>
              <a:tabLst>
                <a:tab pos="517006" algn="l"/>
                <a:tab pos="517822" algn="l"/>
              </a:tabLst>
            </a:pPr>
            <a:r>
              <a:rPr sz="899" spc="26" dirty="0">
                <a:latin typeface="Microsoft Sans Serif"/>
                <a:cs typeface="Microsoft Sans Serif"/>
              </a:rPr>
              <a:t>Soft</a:t>
            </a:r>
            <a:endParaRPr sz="899">
              <a:latin typeface="Microsoft Sans Serif"/>
              <a:cs typeface="Microsoft Sans Serif"/>
            </a:endParaRPr>
          </a:p>
          <a:p>
            <a:pPr marL="517414" lvl="1" indent="-216506">
              <a:lnSpc>
                <a:spcPts val="1059"/>
              </a:lnSpc>
              <a:buFont typeface="Arial MT"/>
              <a:buChar char="○"/>
              <a:tabLst>
                <a:tab pos="517006" algn="l"/>
                <a:tab pos="517822" algn="l"/>
              </a:tabLst>
            </a:pPr>
            <a:r>
              <a:rPr sz="899" spc="19" dirty="0">
                <a:latin typeface="Microsoft Sans Serif"/>
                <a:cs typeface="Microsoft Sans Serif"/>
              </a:rPr>
              <a:t>Lobulated</a:t>
            </a:r>
            <a:endParaRPr sz="899">
              <a:latin typeface="Microsoft Sans Serif"/>
              <a:cs typeface="Microsoft Sans Serif"/>
            </a:endParaRPr>
          </a:p>
          <a:p>
            <a:pPr marL="517414" lvl="1" indent="-216506">
              <a:lnSpc>
                <a:spcPts val="1059"/>
              </a:lnSpc>
              <a:buFont typeface="Arial MT"/>
              <a:buChar char="○"/>
              <a:tabLst>
                <a:tab pos="517006" algn="l"/>
                <a:tab pos="517822" algn="l"/>
              </a:tabLst>
            </a:pPr>
            <a:r>
              <a:rPr sz="899" spc="35" dirty="0">
                <a:latin typeface="Microsoft Sans Serif"/>
                <a:cs typeface="Microsoft Sans Serif"/>
              </a:rPr>
              <a:t>white</a:t>
            </a:r>
            <a:r>
              <a:rPr sz="899" spc="-6" dirty="0">
                <a:latin typeface="Microsoft Sans Serif"/>
                <a:cs typeface="Microsoft Sans Serif"/>
              </a:rPr>
              <a:t> </a:t>
            </a:r>
            <a:r>
              <a:rPr sz="899" spc="51" dirty="0">
                <a:latin typeface="Microsoft Sans Serif"/>
                <a:cs typeface="Microsoft Sans Serif"/>
              </a:rPr>
              <a:t>to</a:t>
            </a:r>
            <a:r>
              <a:rPr sz="899" spc="-10" dirty="0">
                <a:latin typeface="Microsoft Sans Serif"/>
                <a:cs typeface="Microsoft Sans Serif"/>
              </a:rPr>
              <a:t> </a:t>
            </a:r>
            <a:r>
              <a:rPr sz="899" spc="35" dirty="0">
                <a:latin typeface="Microsoft Sans Serif"/>
                <a:cs typeface="Microsoft Sans Serif"/>
              </a:rPr>
              <a:t>tan</a:t>
            </a:r>
            <a:r>
              <a:rPr sz="899" spc="-6" dirty="0">
                <a:latin typeface="Microsoft Sans Serif"/>
                <a:cs typeface="Microsoft Sans Serif"/>
              </a:rPr>
              <a:t> </a:t>
            </a:r>
            <a:r>
              <a:rPr sz="899" dirty="0">
                <a:latin typeface="Microsoft Sans Serif"/>
                <a:cs typeface="Microsoft Sans Serif"/>
              </a:rPr>
              <a:t>appearance.</a:t>
            </a:r>
            <a:endParaRPr sz="899">
              <a:latin typeface="Microsoft Sans Serif"/>
              <a:cs typeface="Microsoft Sans Serif"/>
            </a:endParaRPr>
          </a:p>
          <a:p>
            <a:pPr marL="223846" marR="8970" indent="-216099">
              <a:lnSpc>
                <a:spcPts val="1059"/>
              </a:lnSpc>
              <a:spcBef>
                <a:spcPts val="42"/>
              </a:spcBef>
              <a:buFont typeface="Arial MT"/>
              <a:buChar char="●"/>
              <a:tabLst>
                <a:tab pos="223438" algn="l"/>
                <a:tab pos="224253" algn="l"/>
              </a:tabLst>
            </a:pPr>
            <a:r>
              <a:rPr sz="899" spc="-19" dirty="0">
                <a:latin typeface="Microsoft Sans Serif"/>
                <a:cs typeface="Microsoft Sans Serif"/>
              </a:rPr>
              <a:t>Caused</a:t>
            </a:r>
            <a:r>
              <a:rPr sz="899" dirty="0">
                <a:latin typeface="Microsoft Sans Serif"/>
                <a:cs typeface="Microsoft Sans Serif"/>
              </a:rPr>
              <a:t> </a:t>
            </a:r>
            <a:r>
              <a:rPr sz="899" spc="32" dirty="0">
                <a:latin typeface="Microsoft Sans Serif"/>
                <a:cs typeface="Microsoft Sans Serif"/>
              </a:rPr>
              <a:t>obstruction</a:t>
            </a:r>
            <a:r>
              <a:rPr sz="899" dirty="0">
                <a:latin typeface="Microsoft Sans Serif"/>
                <a:cs typeface="Microsoft Sans Serif"/>
              </a:rPr>
              <a:t> </a:t>
            </a:r>
            <a:r>
              <a:rPr sz="899" spc="51" dirty="0">
                <a:latin typeface="Microsoft Sans Serif"/>
                <a:cs typeface="Microsoft Sans Serif"/>
              </a:rPr>
              <a:t>of</a:t>
            </a:r>
            <a:r>
              <a:rPr sz="899" dirty="0">
                <a:latin typeface="Microsoft Sans Serif"/>
                <a:cs typeface="Microsoft Sans Serif"/>
              </a:rPr>
              <a:t> </a:t>
            </a:r>
            <a:r>
              <a:rPr sz="899" spc="32" dirty="0">
                <a:latin typeface="Microsoft Sans Serif"/>
                <a:cs typeface="Microsoft Sans Serif"/>
              </a:rPr>
              <a:t>the</a:t>
            </a:r>
            <a:r>
              <a:rPr sz="899" dirty="0">
                <a:latin typeface="Microsoft Sans Serif"/>
                <a:cs typeface="Microsoft Sans Serif"/>
              </a:rPr>
              <a:t> </a:t>
            </a:r>
            <a:r>
              <a:rPr sz="899" spc="32" dirty="0">
                <a:latin typeface="Microsoft Sans Serif"/>
                <a:cs typeface="Microsoft Sans Serif"/>
              </a:rPr>
              <a:t>main</a:t>
            </a:r>
            <a:r>
              <a:rPr sz="899" dirty="0">
                <a:latin typeface="Microsoft Sans Serif"/>
                <a:cs typeface="Microsoft Sans Serif"/>
              </a:rPr>
              <a:t> </a:t>
            </a:r>
            <a:r>
              <a:rPr sz="899" spc="22" dirty="0">
                <a:latin typeface="Microsoft Sans Serif"/>
                <a:cs typeface="Microsoft Sans Serif"/>
              </a:rPr>
              <a:t>bronchus</a:t>
            </a:r>
            <a:r>
              <a:rPr sz="899" dirty="0">
                <a:latin typeface="Microsoft Sans Serif"/>
                <a:cs typeface="Microsoft Sans Serif"/>
              </a:rPr>
              <a:t> </a:t>
            </a:r>
            <a:r>
              <a:rPr sz="899" spc="51" dirty="0">
                <a:latin typeface="Microsoft Sans Serif"/>
                <a:cs typeface="Microsoft Sans Serif"/>
              </a:rPr>
              <a:t>to</a:t>
            </a:r>
            <a:r>
              <a:rPr sz="899" dirty="0">
                <a:latin typeface="Microsoft Sans Serif"/>
                <a:cs typeface="Microsoft Sans Serif"/>
              </a:rPr>
              <a:t> </a:t>
            </a:r>
            <a:r>
              <a:rPr sz="899" spc="55" dirty="0">
                <a:latin typeface="Microsoft Sans Serif"/>
                <a:cs typeface="Microsoft Sans Serif"/>
              </a:rPr>
              <a:t>left </a:t>
            </a:r>
            <a:r>
              <a:rPr sz="899" spc="-228" dirty="0">
                <a:latin typeface="Microsoft Sans Serif"/>
                <a:cs typeface="Microsoft Sans Serif"/>
              </a:rPr>
              <a:t> </a:t>
            </a:r>
            <a:r>
              <a:rPr sz="899" spc="16" dirty="0">
                <a:latin typeface="Microsoft Sans Serif"/>
                <a:cs typeface="Microsoft Sans Serif"/>
              </a:rPr>
              <a:t>lung.</a:t>
            </a:r>
            <a:endParaRPr sz="899">
              <a:latin typeface="Microsoft Sans Serif"/>
              <a:cs typeface="Microsoft Sans Serif"/>
            </a:endParaRPr>
          </a:p>
          <a:p>
            <a:pPr marL="223846" indent="-216099">
              <a:lnSpc>
                <a:spcPts val="1027"/>
              </a:lnSpc>
              <a:buFont typeface="Arial MT"/>
              <a:buChar char="●"/>
              <a:tabLst>
                <a:tab pos="223438" algn="l"/>
                <a:tab pos="224253" algn="l"/>
              </a:tabLst>
            </a:pPr>
            <a:r>
              <a:rPr sz="899" spc="-6" dirty="0">
                <a:latin typeface="Microsoft Sans Serif"/>
                <a:cs typeface="Microsoft Sans Serif"/>
              </a:rPr>
              <a:t>The</a:t>
            </a:r>
            <a:r>
              <a:rPr sz="899" dirty="0">
                <a:latin typeface="Microsoft Sans Serif"/>
                <a:cs typeface="Microsoft Sans Serif"/>
              </a:rPr>
              <a:t> </a:t>
            </a:r>
            <a:r>
              <a:rPr sz="899" spc="26" dirty="0">
                <a:latin typeface="Microsoft Sans Serif"/>
                <a:cs typeface="Microsoft Sans Serif"/>
              </a:rPr>
              <a:t>distal</a:t>
            </a:r>
            <a:r>
              <a:rPr sz="899" spc="3" dirty="0">
                <a:latin typeface="Microsoft Sans Serif"/>
                <a:cs typeface="Microsoft Sans Serif"/>
              </a:rPr>
              <a:t> </a:t>
            </a:r>
            <a:r>
              <a:rPr sz="899" spc="35" dirty="0">
                <a:latin typeface="Microsoft Sans Serif"/>
                <a:cs typeface="Microsoft Sans Serif"/>
              </a:rPr>
              <a:t>lung</a:t>
            </a:r>
            <a:r>
              <a:rPr sz="899" spc="3" dirty="0">
                <a:latin typeface="Microsoft Sans Serif"/>
                <a:cs typeface="Microsoft Sans Serif"/>
              </a:rPr>
              <a:t> is </a:t>
            </a:r>
            <a:r>
              <a:rPr sz="899" spc="16" dirty="0">
                <a:latin typeface="Microsoft Sans Serif"/>
                <a:cs typeface="Microsoft Sans Serif"/>
              </a:rPr>
              <a:t>collapsed</a:t>
            </a:r>
            <a:r>
              <a:rPr sz="899" spc="3" dirty="0">
                <a:latin typeface="Microsoft Sans Serif"/>
                <a:cs typeface="Microsoft Sans Serif"/>
              </a:rPr>
              <a:t> </a:t>
            </a:r>
            <a:r>
              <a:rPr sz="899" spc="13" dirty="0">
                <a:latin typeface="Microsoft Sans Serif"/>
                <a:cs typeface="Microsoft Sans Serif"/>
              </a:rPr>
              <a:t>(due</a:t>
            </a:r>
            <a:r>
              <a:rPr sz="899" spc="3" dirty="0">
                <a:latin typeface="Microsoft Sans Serif"/>
                <a:cs typeface="Microsoft Sans Serif"/>
              </a:rPr>
              <a:t> </a:t>
            </a:r>
            <a:r>
              <a:rPr sz="899" spc="51" dirty="0">
                <a:latin typeface="Microsoft Sans Serif"/>
                <a:cs typeface="Microsoft Sans Serif"/>
              </a:rPr>
              <a:t>to</a:t>
            </a:r>
            <a:r>
              <a:rPr sz="899" spc="3" dirty="0">
                <a:latin typeface="Microsoft Sans Serif"/>
                <a:cs typeface="Microsoft Sans Serif"/>
              </a:rPr>
              <a:t> </a:t>
            </a:r>
            <a:r>
              <a:rPr sz="899" spc="22" dirty="0">
                <a:latin typeface="Microsoft Sans Serif"/>
                <a:cs typeface="Microsoft Sans Serif"/>
              </a:rPr>
              <a:t>obstruction.)</a:t>
            </a:r>
            <a:endParaRPr sz="899">
              <a:latin typeface="Microsoft Sans Serif"/>
              <a:cs typeface="Microsoft Sans Serif"/>
            </a:endParaRPr>
          </a:p>
        </p:txBody>
      </p:sp>
      <p:sp>
        <p:nvSpPr>
          <p:cNvPr id="8" name="object 8"/>
          <p:cNvSpPr txBox="1"/>
          <p:nvPr/>
        </p:nvSpPr>
        <p:spPr>
          <a:xfrm>
            <a:off x="3939197" y="5233492"/>
            <a:ext cx="2814553" cy="431427"/>
          </a:xfrm>
          <a:prstGeom prst="rect">
            <a:avLst/>
          </a:prstGeom>
        </p:spPr>
        <p:txBody>
          <a:bodyPr vert="horz" wrap="square" lIns="0" tIns="8155" rIns="0" bIns="0" rtlCol="0">
            <a:spAutoFit/>
          </a:bodyPr>
          <a:lstStyle/>
          <a:p>
            <a:pPr marL="223846" indent="-216099">
              <a:lnSpc>
                <a:spcPts val="1068"/>
              </a:lnSpc>
              <a:spcBef>
                <a:spcPts val="64"/>
              </a:spcBef>
              <a:buFont typeface="Arial MT"/>
              <a:buChar char="●"/>
              <a:tabLst>
                <a:tab pos="223438" algn="l"/>
                <a:tab pos="224253" algn="l"/>
              </a:tabLst>
            </a:pPr>
            <a:r>
              <a:rPr sz="899" dirty="0">
                <a:latin typeface="Microsoft Sans Serif"/>
                <a:cs typeface="Microsoft Sans Serif"/>
              </a:rPr>
              <a:t>Spread </a:t>
            </a:r>
            <a:r>
              <a:rPr sz="899" spc="51" dirty="0">
                <a:latin typeface="Microsoft Sans Serif"/>
                <a:cs typeface="Microsoft Sans Serif"/>
              </a:rPr>
              <a:t>of</a:t>
            </a:r>
            <a:r>
              <a:rPr sz="899" spc="3" dirty="0">
                <a:latin typeface="Microsoft Sans Serif"/>
                <a:cs typeface="Microsoft Sans Serif"/>
              </a:rPr>
              <a:t> </a:t>
            </a:r>
            <a:r>
              <a:rPr sz="899" spc="29" dirty="0">
                <a:latin typeface="Microsoft Sans Serif"/>
                <a:cs typeface="Microsoft Sans Serif"/>
              </a:rPr>
              <a:t>oat</a:t>
            </a:r>
            <a:r>
              <a:rPr sz="899" dirty="0">
                <a:latin typeface="Microsoft Sans Serif"/>
                <a:cs typeface="Microsoft Sans Serif"/>
              </a:rPr>
              <a:t> </a:t>
            </a:r>
            <a:r>
              <a:rPr sz="899" spc="26" dirty="0">
                <a:latin typeface="Microsoft Sans Serif"/>
                <a:cs typeface="Microsoft Sans Serif"/>
              </a:rPr>
              <a:t>cell</a:t>
            </a:r>
            <a:r>
              <a:rPr sz="899" spc="3" dirty="0">
                <a:latin typeface="Microsoft Sans Serif"/>
                <a:cs typeface="Microsoft Sans Serif"/>
              </a:rPr>
              <a:t> </a:t>
            </a:r>
            <a:r>
              <a:rPr sz="899" spc="19" dirty="0">
                <a:latin typeface="Microsoft Sans Serif"/>
                <a:cs typeface="Microsoft Sans Serif"/>
              </a:rPr>
              <a:t>carcinoma</a:t>
            </a:r>
            <a:r>
              <a:rPr sz="899" spc="3" dirty="0">
                <a:latin typeface="Microsoft Sans Serif"/>
                <a:cs typeface="Microsoft Sans Serif"/>
              </a:rPr>
              <a:t> </a:t>
            </a:r>
            <a:r>
              <a:rPr sz="899" spc="22" dirty="0">
                <a:latin typeface="Microsoft Sans Serif"/>
                <a:cs typeface="Microsoft Sans Serif"/>
              </a:rPr>
              <a:t>along</a:t>
            </a:r>
            <a:r>
              <a:rPr sz="899" dirty="0">
                <a:latin typeface="Microsoft Sans Serif"/>
                <a:cs typeface="Microsoft Sans Serif"/>
              </a:rPr>
              <a:t> </a:t>
            </a:r>
            <a:r>
              <a:rPr sz="899" spc="32" dirty="0">
                <a:latin typeface="Microsoft Sans Serif"/>
                <a:cs typeface="Microsoft Sans Serif"/>
              </a:rPr>
              <a:t>the</a:t>
            </a:r>
            <a:r>
              <a:rPr sz="899" spc="3" dirty="0">
                <a:latin typeface="Microsoft Sans Serif"/>
                <a:cs typeface="Microsoft Sans Serif"/>
              </a:rPr>
              <a:t> </a:t>
            </a:r>
            <a:r>
              <a:rPr sz="899" spc="13" dirty="0">
                <a:latin typeface="Microsoft Sans Serif"/>
                <a:cs typeface="Microsoft Sans Serif"/>
              </a:rPr>
              <a:t>bronchi.</a:t>
            </a:r>
            <a:endParaRPr sz="899">
              <a:latin typeface="Microsoft Sans Serif"/>
              <a:cs typeface="Microsoft Sans Serif"/>
            </a:endParaRPr>
          </a:p>
          <a:p>
            <a:pPr marL="223846" marR="3262" indent="-216099">
              <a:lnSpc>
                <a:spcPts val="1059"/>
              </a:lnSpc>
              <a:spcBef>
                <a:spcPts val="42"/>
              </a:spcBef>
              <a:buFont typeface="Arial MT"/>
              <a:buChar char="●"/>
              <a:tabLst>
                <a:tab pos="223438" algn="l"/>
                <a:tab pos="224253" algn="l"/>
              </a:tabLst>
            </a:pPr>
            <a:r>
              <a:rPr sz="899" spc="10" dirty="0">
                <a:latin typeface="Microsoft Sans Serif"/>
                <a:cs typeface="Microsoft Sans Serif"/>
              </a:rPr>
              <a:t>speckled</a:t>
            </a:r>
            <a:r>
              <a:rPr sz="899" dirty="0">
                <a:latin typeface="Microsoft Sans Serif"/>
                <a:cs typeface="Microsoft Sans Serif"/>
              </a:rPr>
              <a:t> </a:t>
            </a:r>
            <a:r>
              <a:rPr sz="899" spc="16" dirty="0">
                <a:latin typeface="Microsoft Sans Serif"/>
                <a:cs typeface="Microsoft Sans Serif"/>
              </a:rPr>
              <a:t>black</a:t>
            </a:r>
            <a:r>
              <a:rPr sz="899" spc="3" dirty="0">
                <a:latin typeface="Microsoft Sans Serif"/>
                <a:cs typeface="Microsoft Sans Serif"/>
              </a:rPr>
              <a:t> </a:t>
            </a:r>
            <a:r>
              <a:rPr sz="899" spc="22" dirty="0">
                <a:latin typeface="Microsoft Sans Serif"/>
                <a:cs typeface="Microsoft Sans Serif"/>
              </a:rPr>
              <a:t>rounded</a:t>
            </a:r>
            <a:r>
              <a:rPr sz="899" dirty="0">
                <a:latin typeface="Microsoft Sans Serif"/>
                <a:cs typeface="Microsoft Sans Serif"/>
              </a:rPr>
              <a:t> </a:t>
            </a:r>
            <a:r>
              <a:rPr sz="899" spc="6" dirty="0">
                <a:latin typeface="Microsoft Sans Serif"/>
                <a:cs typeface="Microsoft Sans Serif"/>
              </a:rPr>
              <a:t>areas</a:t>
            </a:r>
            <a:r>
              <a:rPr sz="899" spc="3" dirty="0">
                <a:latin typeface="Microsoft Sans Serif"/>
                <a:cs typeface="Microsoft Sans Serif"/>
              </a:rPr>
              <a:t> </a:t>
            </a:r>
            <a:r>
              <a:rPr sz="899" spc="45" dirty="0">
                <a:latin typeface="Microsoft Sans Serif"/>
                <a:cs typeface="Microsoft Sans Serif"/>
              </a:rPr>
              <a:t>(lymph</a:t>
            </a:r>
            <a:r>
              <a:rPr sz="899" dirty="0">
                <a:latin typeface="Microsoft Sans Serif"/>
                <a:cs typeface="Microsoft Sans Serif"/>
              </a:rPr>
              <a:t> </a:t>
            </a:r>
            <a:r>
              <a:rPr sz="899" spc="10" dirty="0">
                <a:latin typeface="Microsoft Sans Serif"/>
                <a:cs typeface="Microsoft Sans Serif"/>
              </a:rPr>
              <a:t>nodes</a:t>
            </a:r>
            <a:r>
              <a:rPr sz="899" spc="3" dirty="0">
                <a:latin typeface="Microsoft Sans Serif"/>
                <a:cs typeface="Microsoft Sans Serif"/>
              </a:rPr>
              <a:t> </a:t>
            </a:r>
            <a:r>
              <a:rPr sz="899" spc="48" dirty="0">
                <a:latin typeface="Microsoft Sans Serif"/>
                <a:cs typeface="Microsoft Sans Serif"/>
              </a:rPr>
              <a:t>with </a:t>
            </a:r>
            <a:r>
              <a:rPr sz="899" spc="-228" dirty="0">
                <a:latin typeface="Microsoft Sans Serif"/>
                <a:cs typeface="Microsoft Sans Serif"/>
              </a:rPr>
              <a:t> </a:t>
            </a:r>
            <a:r>
              <a:rPr sz="899" spc="32" dirty="0">
                <a:latin typeface="Microsoft Sans Serif"/>
                <a:cs typeface="Microsoft Sans Serif"/>
              </a:rPr>
              <a:t>metastatic</a:t>
            </a:r>
            <a:r>
              <a:rPr sz="899" spc="-3" dirty="0">
                <a:latin typeface="Microsoft Sans Serif"/>
                <a:cs typeface="Microsoft Sans Serif"/>
              </a:rPr>
              <a:t> </a:t>
            </a:r>
            <a:r>
              <a:rPr sz="899" spc="13" dirty="0">
                <a:latin typeface="Microsoft Sans Serif"/>
                <a:cs typeface="Microsoft Sans Serif"/>
              </a:rPr>
              <a:t>carcinoma).</a:t>
            </a:r>
            <a:endParaRPr sz="899">
              <a:latin typeface="Microsoft Sans Serif"/>
              <a:cs typeface="Microsoft Sans Serif"/>
            </a:endParaRPr>
          </a:p>
        </p:txBody>
      </p:sp>
      <p:sp>
        <p:nvSpPr>
          <p:cNvPr id="9" name="object 9"/>
          <p:cNvSpPr txBox="1">
            <a:spLocks noGrp="1"/>
          </p:cNvSpPr>
          <p:nvPr>
            <p:ph type="title"/>
          </p:nvPr>
        </p:nvSpPr>
        <p:spPr>
          <a:xfrm>
            <a:off x="2549665" y="44624"/>
            <a:ext cx="5063993" cy="516066"/>
          </a:xfrm>
          <a:prstGeom prst="rect">
            <a:avLst/>
          </a:prstGeom>
        </p:spPr>
        <p:txBody>
          <a:bodyPr vert="horz" wrap="square" lIns="0" tIns="8155" rIns="0" bIns="0" rtlCol="0" anchor="ctr">
            <a:spAutoFit/>
          </a:bodyPr>
          <a:lstStyle/>
          <a:p>
            <a:pPr marL="972444">
              <a:lnSpc>
                <a:spcPct val="100000"/>
              </a:lnSpc>
              <a:spcBef>
                <a:spcPts val="64"/>
              </a:spcBef>
            </a:pPr>
            <a:r>
              <a:rPr spc="-67" dirty="0"/>
              <a:t>Lung </a:t>
            </a:r>
            <a:r>
              <a:rPr spc="-32" dirty="0"/>
              <a:t>carcinoma</a:t>
            </a:r>
          </a:p>
        </p:txBody>
      </p:sp>
    </p:spTree>
    <p:extLst>
      <p:ext uri="{BB962C8B-B14F-4D97-AF65-F5344CB8AC3E}">
        <p14:creationId xmlns:p14="http://schemas.microsoft.com/office/powerpoint/2010/main" val="96220638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84658" y="2189973"/>
            <a:ext cx="1880038" cy="366328"/>
          </a:xfrm>
          <a:prstGeom prst="rect">
            <a:avLst/>
          </a:prstGeom>
        </p:spPr>
        <p:txBody>
          <a:bodyPr vert="horz" wrap="square" lIns="0" tIns="6931" rIns="0" bIns="0" rtlCol="0">
            <a:spAutoFit/>
          </a:bodyPr>
          <a:lstStyle/>
          <a:p>
            <a:pPr marL="262988" marR="3262" indent="-255241">
              <a:lnSpc>
                <a:spcPct val="100699"/>
              </a:lnSpc>
              <a:spcBef>
                <a:spcPts val="55"/>
              </a:spcBef>
            </a:pPr>
            <a:r>
              <a:rPr sz="1156" b="1" spc="3" dirty="0">
                <a:solidFill>
                  <a:srgbClr val="D16F00"/>
                </a:solidFill>
                <a:latin typeface="Arial"/>
                <a:cs typeface="Arial"/>
              </a:rPr>
              <a:t>Small</a:t>
            </a:r>
            <a:r>
              <a:rPr sz="1156" b="1" spc="-26" dirty="0">
                <a:solidFill>
                  <a:srgbClr val="D16F00"/>
                </a:solidFill>
                <a:latin typeface="Arial"/>
                <a:cs typeface="Arial"/>
              </a:rPr>
              <a:t> </a:t>
            </a:r>
            <a:r>
              <a:rPr sz="1156" b="1" spc="-10" dirty="0">
                <a:solidFill>
                  <a:srgbClr val="D16F00"/>
                </a:solidFill>
                <a:latin typeface="Arial"/>
                <a:cs typeface="Arial"/>
              </a:rPr>
              <a:t>cell</a:t>
            </a:r>
            <a:r>
              <a:rPr sz="1156" b="1" spc="-22" dirty="0">
                <a:solidFill>
                  <a:srgbClr val="D16F00"/>
                </a:solidFill>
                <a:latin typeface="Arial"/>
                <a:cs typeface="Arial"/>
              </a:rPr>
              <a:t> carcinoma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 </a:t>
            </a:r>
            <a:r>
              <a:rPr sz="1156" b="1" spc="-311" dirty="0">
                <a:solidFill>
                  <a:srgbClr val="D16F00"/>
                </a:solidFill>
                <a:latin typeface="Arial"/>
                <a:cs typeface="Arial"/>
              </a:rPr>
              <a:t> </a:t>
            </a:r>
            <a:r>
              <a:rPr sz="1156" b="1" spc="-13" dirty="0">
                <a:solidFill>
                  <a:srgbClr val="D16F00"/>
                </a:solidFill>
                <a:latin typeface="Arial"/>
                <a:cs typeface="Arial"/>
              </a:rPr>
              <a:t>lung</a:t>
            </a:r>
            <a:r>
              <a:rPr sz="1156" b="1" spc="-26" dirty="0">
                <a:solidFill>
                  <a:srgbClr val="D16F00"/>
                </a:solidFill>
                <a:latin typeface="Arial"/>
                <a:cs typeface="Arial"/>
              </a:rPr>
              <a:t> </a:t>
            </a:r>
            <a:r>
              <a:rPr sz="1156" b="1" spc="-42" dirty="0">
                <a:solidFill>
                  <a:srgbClr val="D16F00"/>
                </a:solidFill>
                <a:latin typeface="Arial"/>
                <a:cs typeface="Arial"/>
              </a:rPr>
              <a:t>“oat</a:t>
            </a:r>
            <a:r>
              <a:rPr sz="1156" b="1" spc="-22" dirty="0">
                <a:solidFill>
                  <a:srgbClr val="D16F00"/>
                </a:solidFill>
                <a:latin typeface="Arial"/>
                <a:cs typeface="Arial"/>
              </a:rPr>
              <a:t> </a:t>
            </a:r>
            <a:r>
              <a:rPr sz="1156" b="1" spc="-39" dirty="0">
                <a:solidFill>
                  <a:srgbClr val="D16F00"/>
                </a:solidFill>
                <a:latin typeface="Arial"/>
                <a:cs typeface="Arial"/>
              </a:rPr>
              <a:t>cell”</a:t>
            </a:r>
            <a:r>
              <a:rPr sz="1156" b="1" spc="-22" dirty="0">
                <a:solidFill>
                  <a:srgbClr val="D16F00"/>
                </a:solidFill>
                <a:latin typeface="Arial"/>
                <a:cs typeface="Arial"/>
              </a:rPr>
              <a:t> </a:t>
            </a:r>
            <a:r>
              <a:rPr sz="1156" b="1" spc="16" dirty="0">
                <a:solidFill>
                  <a:srgbClr val="D16F00"/>
                </a:solidFill>
                <a:latin typeface="Arial"/>
                <a:cs typeface="Arial"/>
              </a:rPr>
              <a:t>-</a:t>
            </a:r>
            <a:r>
              <a:rPr sz="1156" b="1" spc="-22"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p:txBody>
      </p:sp>
      <p:pic>
        <p:nvPicPr>
          <p:cNvPr id="3" name="object 3"/>
          <p:cNvPicPr/>
          <p:nvPr/>
        </p:nvPicPr>
        <p:blipFill>
          <a:blip r:embed="rId2" cstate="print"/>
          <a:stretch>
            <a:fillRect/>
          </a:stretch>
        </p:blipFill>
        <p:spPr>
          <a:xfrm>
            <a:off x="2372407" y="1122699"/>
            <a:ext cx="1704361" cy="1026257"/>
          </a:xfrm>
          <a:prstGeom prst="rect">
            <a:avLst/>
          </a:prstGeom>
        </p:spPr>
      </p:pic>
      <p:pic>
        <p:nvPicPr>
          <p:cNvPr id="4" name="object 4"/>
          <p:cNvPicPr/>
          <p:nvPr/>
        </p:nvPicPr>
        <p:blipFill>
          <a:blip r:embed="rId3" cstate="print"/>
          <a:stretch>
            <a:fillRect/>
          </a:stretch>
        </p:blipFill>
        <p:spPr>
          <a:xfrm>
            <a:off x="2340672" y="2778087"/>
            <a:ext cx="1767809" cy="1064458"/>
          </a:xfrm>
          <a:prstGeom prst="rect">
            <a:avLst/>
          </a:prstGeom>
        </p:spPr>
      </p:pic>
      <p:sp>
        <p:nvSpPr>
          <p:cNvPr id="5" name="object 5"/>
          <p:cNvSpPr txBox="1"/>
          <p:nvPr/>
        </p:nvSpPr>
        <p:spPr>
          <a:xfrm>
            <a:off x="4620687" y="1310626"/>
            <a:ext cx="1740187" cy="589844"/>
          </a:xfrm>
          <a:prstGeom prst="rect">
            <a:avLst/>
          </a:prstGeom>
        </p:spPr>
        <p:txBody>
          <a:bodyPr vert="horz" wrap="square" lIns="0" tIns="12640" rIns="0" bIns="0" rtlCol="0">
            <a:spAutoFit/>
          </a:bodyPr>
          <a:lstStyle/>
          <a:p>
            <a:pPr marL="8155" marR="152492">
              <a:lnSpc>
                <a:spcPts val="918"/>
              </a:lnSpc>
              <a:spcBef>
                <a:spcPts val="100"/>
              </a:spcBef>
            </a:pPr>
            <a:r>
              <a:rPr sz="771" spc="-6" dirty="0">
                <a:latin typeface="Microsoft Sans Serif"/>
                <a:cs typeface="Microsoft Sans Serif"/>
              </a:rPr>
              <a:t>The </a:t>
            </a:r>
            <a:r>
              <a:rPr sz="771" spc="16" dirty="0">
                <a:latin typeface="Microsoft Sans Serif"/>
                <a:cs typeface="Microsoft Sans Serif"/>
              </a:rPr>
              <a:t>microscopic</a:t>
            </a:r>
            <a:r>
              <a:rPr sz="771" spc="-3" dirty="0">
                <a:latin typeface="Microsoft Sans Serif"/>
                <a:cs typeface="Microsoft Sans Serif"/>
              </a:rPr>
              <a:t> </a:t>
            </a:r>
            <a:r>
              <a:rPr sz="771" spc="32" dirty="0">
                <a:latin typeface="Microsoft Sans Serif"/>
                <a:cs typeface="Microsoft Sans Serif"/>
              </a:rPr>
              <a:t>pattern</a:t>
            </a:r>
            <a:r>
              <a:rPr sz="771" spc="-3" dirty="0">
                <a:latin typeface="Microsoft Sans Serif"/>
                <a:cs typeface="Microsoft Sans Serif"/>
              </a:rPr>
              <a:t> </a:t>
            </a:r>
            <a:r>
              <a:rPr sz="771" spc="45" dirty="0">
                <a:latin typeface="Microsoft Sans Serif"/>
                <a:cs typeface="Microsoft Sans Serif"/>
              </a:rPr>
              <a:t>of</a:t>
            </a:r>
            <a:r>
              <a:rPr sz="771" spc="-3" dirty="0">
                <a:latin typeface="Microsoft Sans Serif"/>
                <a:cs typeface="Microsoft Sans Serif"/>
              </a:rPr>
              <a:t> </a:t>
            </a:r>
            <a:r>
              <a:rPr sz="771" spc="-10" dirty="0">
                <a:latin typeface="Microsoft Sans Serif"/>
                <a:cs typeface="Microsoft Sans Serif"/>
              </a:rPr>
              <a:t>a</a:t>
            </a:r>
            <a:r>
              <a:rPr sz="771" spc="-3" dirty="0">
                <a:latin typeface="Microsoft Sans Serif"/>
                <a:cs typeface="Microsoft Sans Serif"/>
              </a:rPr>
              <a:t> </a:t>
            </a:r>
            <a:r>
              <a:rPr sz="771" spc="35" dirty="0">
                <a:latin typeface="Microsoft Sans Serif"/>
                <a:cs typeface="Microsoft Sans Serif"/>
              </a:rPr>
              <a:t>small </a:t>
            </a:r>
            <a:r>
              <a:rPr sz="771" spc="-196" dirty="0">
                <a:latin typeface="Microsoft Sans Serif"/>
                <a:cs typeface="Microsoft Sans Serif"/>
              </a:rPr>
              <a:t> </a:t>
            </a:r>
            <a:r>
              <a:rPr sz="771" spc="13" dirty="0">
                <a:latin typeface="Microsoft Sans Serif"/>
                <a:cs typeface="Microsoft Sans Serif"/>
              </a:rPr>
              <a:t>anaplastic</a:t>
            </a:r>
            <a:r>
              <a:rPr sz="771" dirty="0">
                <a:latin typeface="Microsoft Sans Serif"/>
                <a:cs typeface="Microsoft Sans Serif"/>
              </a:rPr>
              <a:t> </a:t>
            </a:r>
            <a:r>
              <a:rPr sz="771" spc="22" dirty="0">
                <a:latin typeface="Microsoft Sans Serif"/>
                <a:cs typeface="Microsoft Sans Serif"/>
              </a:rPr>
              <a:t>(oat</a:t>
            </a:r>
            <a:r>
              <a:rPr sz="771" dirty="0">
                <a:latin typeface="Microsoft Sans Serif"/>
                <a:cs typeface="Microsoft Sans Serif"/>
              </a:rPr>
              <a:t> </a:t>
            </a:r>
            <a:r>
              <a:rPr sz="771" spc="19" dirty="0">
                <a:latin typeface="Microsoft Sans Serif"/>
                <a:cs typeface="Microsoft Sans Serif"/>
              </a:rPr>
              <a:t>cell)</a:t>
            </a:r>
            <a:r>
              <a:rPr sz="771" dirty="0">
                <a:latin typeface="Microsoft Sans Serif"/>
                <a:cs typeface="Microsoft Sans Serif"/>
              </a:rPr>
              <a:t> </a:t>
            </a:r>
            <a:r>
              <a:rPr sz="771" spc="10" dirty="0">
                <a:latin typeface="Microsoft Sans Serif"/>
                <a:cs typeface="Microsoft Sans Serif"/>
              </a:rPr>
              <a:t>carcinoma:</a:t>
            </a:r>
            <a:endParaRPr sz="771">
              <a:latin typeface="Microsoft Sans Serif"/>
              <a:cs typeface="Microsoft Sans Serif"/>
            </a:endParaRPr>
          </a:p>
          <a:p>
            <a:pPr marL="301723" indent="-205905">
              <a:lnSpc>
                <a:spcPts val="876"/>
              </a:lnSpc>
              <a:buFont typeface="Arial MT"/>
              <a:buChar char="●"/>
              <a:tabLst>
                <a:tab pos="301315" algn="l"/>
                <a:tab pos="301723" algn="l"/>
              </a:tabLst>
            </a:pPr>
            <a:r>
              <a:rPr sz="771" spc="35" dirty="0">
                <a:latin typeface="Microsoft Sans Serif"/>
                <a:cs typeface="Microsoft Sans Serif"/>
              </a:rPr>
              <a:t>small</a:t>
            </a:r>
            <a:r>
              <a:rPr sz="771" spc="-6" dirty="0">
                <a:latin typeface="Microsoft Sans Serif"/>
                <a:cs typeface="Microsoft Sans Serif"/>
              </a:rPr>
              <a:t> </a:t>
            </a:r>
            <a:r>
              <a:rPr sz="771" spc="19" dirty="0">
                <a:latin typeface="Microsoft Sans Serif"/>
                <a:cs typeface="Microsoft Sans Serif"/>
              </a:rPr>
              <a:t>dark</a:t>
            </a:r>
            <a:r>
              <a:rPr sz="771" spc="-3" dirty="0">
                <a:latin typeface="Microsoft Sans Serif"/>
                <a:cs typeface="Microsoft Sans Serif"/>
              </a:rPr>
              <a:t> </a:t>
            </a:r>
            <a:r>
              <a:rPr sz="771" spc="19" dirty="0">
                <a:latin typeface="Microsoft Sans Serif"/>
                <a:cs typeface="Microsoft Sans Serif"/>
              </a:rPr>
              <a:t>blue</a:t>
            </a:r>
            <a:r>
              <a:rPr sz="771" spc="-6" dirty="0">
                <a:latin typeface="Microsoft Sans Serif"/>
                <a:cs typeface="Microsoft Sans Serif"/>
              </a:rPr>
              <a:t> </a:t>
            </a:r>
            <a:r>
              <a:rPr sz="771" spc="16" dirty="0">
                <a:latin typeface="Microsoft Sans Serif"/>
                <a:cs typeface="Microsoft Sans Serif"/>
              </a:rPr>
              <a:t>cells</a:t>
            </a:r>
            <a:endParaRPr sz="771">
              <a:latin typeface="Microsoft Sans Serif"/>
              <a:cs typeface="Microsoft Sans Serif"/>
            </a:endParaRPr>
          </a:p>
          <a:p>
            <a:pPr marL="301723" indent="-205905">
              <a:lnSpc>
                <a:spcPts val="915"/>
              </a:lnSpc>
              <a:buFont typeface="Arial MT"/>
              <a:buChar char="●"/>
              <a:tabLst>
                <a:tab pos="301315" algn="l"/>
                <a:tab pos="301723" algn="l"/>
              </a:tabLst>
            </a:pPr>
            <a:r>
              <a:rPr sz="771" spc="35" dirty="0">
                <a:latin typeface="Microsoft Sans Serif"/>
                <a:cs typeface="Microsoft Sans Serif"/>
              </a:rPr>
              <a:t>minimal</a:t>
            </a:r>
            <a:r>
              <a:rPr sz="771" spc="-19" dirty="0">
                <a:latin typeface="Microsoft Sans Serif"/>
                <a:cs typeface="Microsoft Sans Serif"/>
              </a:rPr>
              <a:t> </a:t>
            </a:r>
            <a:r>
              <a:rPr sz="771" spc="29" dirty="0">
                <a:latin typeface="Microsoft Sans Serif"/>
                <a:cs typeface="Microsoft Sans Serif"/>
              </a:rPr>
              <a:t>cytoplasm</a:t>
            </a:r>
            <a:endParaRPr sz="771">
              <a:latin typeface="Microsoft Sans Serif"/>
              <a:cs typeface="Microsoft Sans Serif"/>
            </a:endParaRPr>
          </a:p>
          <a:p>
            <a:pPr marL="301723">
              <a:lnSpc>
                <a:spcPts val="918"/>
              </a:lnSpc>
            </a:pPr>
            <a:r>
              <a:rPr sz="771" spc="13" dirty="0">
                <a:latin typeface="Microsoft Sans Serif"/>
                <a:cs typeface="Microsoft Sans Serif"/>
              </a:rPr>
              <a:t>(are</a:t>
            </a:r>
            <a:r>
              <a:rPr sz="771" spc="-3" dirty="0">
                <a:latin typeface="Microsoft Sans Serif"/>
                <a:cs typeface="Microsoft Sans Serif"/>
              </a:rPr>
              <a:t> </a:t>
            </a:r>
            <a:r>
              <a:rPr sz="771" spc="3" dirty="0">
                <a:latin typeface="Microsoft Sans Serif"/>
                <a:cs typeface="Microsoft Sans Serif"/>
              </a:rPr>
              <a:t>packed</a:t>
            </a:r>
            <a:r>
              <a:rPr sz="771" spc="-3" dirty="0">
                <a:latin typeface="Microsoft Sans Serif"/>
                <a:cs typeface="Microsoft Sans Serif"/>
              </a:rPr>
              <a:t> </a:t>
            </a:r>
            <a:r>
              <a:rPr sz="771" spc="29" dirty="0">
                <a:latin typeface="Microsoft Sans Serif"/>
                <a:cs typeface="Microsoft Sans Serif"/>
              </a:rPr>
              <a:t>together</a:t>
            </a:r>
            <a:r>
              <a:rPr sz="771" spc="-3" dirty="0">
                <a:latin typeface="Microsoft Sans Serif"/>
                <a:cs typeface="Microsoft Sans Serif"/>
              </a:rPr>
              <a:t> </a:t>
            </a:r>
            <a:r>
              <a:rPr sz="771" spc="16" dirty="0">
                <a:latin typeface="Microsoft Sans Serif"/>
                <a:cs typeface="Microsoft Sans Serif"/>
              </a:rPr>
              <a:t>in</a:t>
            </a:r>
            <a:r>
              <a:rPr sz="771" spc="-3" dirty="0">
                <a:latin typeface="Microsoft Sans Serif"/>
                <a:cs typeface="Microsoft Sans Serif"/>
              </a:rPr>
              <a:t> </a:t>
            </a:r>
            <a:r>
              <a:rPr sz="771" spc="3" dirty="0">
                <a:latin typeface="Microsoft Sans Serif"/>
                <a:cs typeface="Microsoft Sans Serif"/>
              </a:rPr>
              <a:t>sheets.)</a:t>
            </a:r>
            <a:endParaRPr sz="771">
              <a:latin typeface="Microsoft Sans Serif"/>
              <a:cs typeface="Microsoft Sans Serif"/>
            </a:endParaRPr>
          </a:p>
        </p:txBody>
      </p:sp>
      <p:sp>
        <p:nvSpPr>
          <p:cNvPr id="6" name="object 6"/>
          <p:cNvSpPr txBox="1"/>
          <p:nvPr/>
        </p:nvSpPr>
        <p:spPr>
          <a:xfrm>
            <a:off x="4586190" y="2829536"/>
            <a:ext cx="2071263" cy="1046981"/>
          </a:xfrm>
          <a:prstGeom prst="rect">
            <a:avLst/>
          </a:prstGeom>
        </p:spPr>
        <p:txBody>
          <a:bodyPr vert="horz" wrap="square" lIns="0" tIns="8155" rIns="0" bIns="0" rtlCol="0">
            <a:spAutoFit/>
          </a:bodyPr>
          <a:lstStyle/>
          <a:p>
            <a:pPr marL="8155">
              <a:lnSpc>
                <a:spcPts val="918"/>
              </a:lnSpc>
              <a:spcBef>
                <a:spcPts val="64"/>
              </a:spcBef>
            </a:pPr>
            <a:r>
              <a:rPr sz="771" spc="3" dirty="0">
                <a:latin typeface="Microsoft Sans Serif"/>
                <a:cs typeface="Microsoft Sans Serif"/>
              </a:rPr>
              <a:t>Section</a:t>
            </a:r>
            <a:r>
              <a:rPr sz="771" spc="-6" dirty="0">
                <a:latin typeface="Microsoft Sans Serif"/>
                <a:cs typeface="Microsoft Sans Serif"/>
              </a:rPr>
              <a:t> </a:t>
            </a:r>
            <a:r>
              <a:rPr sz="771" spc="45" dirty="0">
                <a:latin typeface="Microsoft Sans Serif"/>
                <a:cs typeface="Microsoft Sans Serif"/>
              </a:rPr>
              <a:t>of</a:t>
            </a:r>
            <a:r>
              <a:rPr sz="771" spc="-3" dirty="0">
                <a:latin typeface="Microsoft Sans Serif"/>
                <a:cs typeface="Microsoft Sans Serif"/>
              </a:rPr>
              <a:t> </a:t>
            </a:r>
            <a:r>
              <a:rPr sz="771" spc="29" dirty="0">
                <a:latin typeface="Microsoft Sans Serif"/>
                <a:cs typeface="Microsoft Sans Serif"/>
              </a:rPr>
              <a:t>the</a:t>
            </a:r>
            <a:r>
              <a:rPr sz="771" spc="-3" dirty="0">
                <a:latin typeface="Microsoft Sans Serif"/>
                <a:cs typeface="Microsoft Sans Serif"/>
              </a:rPr>
              <a:t> </a:t>
            </a:r>
            <a:r>
              <a:rPr sz="771" spc="51" dirty="0">
                <a:latin typeface="Microsoft Sans Serif"/>
                <a:cs typeface="Microsoft Sans Serif"/>
              </a:rPr>
              <a:t>tumor</a:t>
            </a:r>
            <a:r>
              <a:rPr sz="771" spc="-6" dirty="0">
                <a:latin typeface="Microsoft Sans Serif"/>
                <a:cs typeface="Microsoft Sans Serif"/>
              </a:rPr>
              <a:t> </a:t>
            </a:r>
            <a:r>
              <a:rPr sz="771" spc="6" dirty="0">
                <a:latin typeface="Microsoft Sans Serif"/>
                <a:cs typeface="Microsoft Sans Serif"/>
              </a:rPr>
              <a:t>shows:</a:t>
            </a:r>
            <a:endParaRPr sz="771">
              <a:latin typeface="Microsoft Sans Serif"/>
              <a:cs typeface="Microsoft Sans Serif"/>
            </a:endParaRPr>
          </a:p>
          <a:p>
            <a:pPr marL="301723" indent="-205905">
              <a:lnSpc>
                <a:spcPts val="915"/>
              </a:lnSpc>
              <a:buFont typeface="Arial MT"/>
              <a:buChar char="●"/>
              <a:tabLst>
                <a:tab pos="301315" algn="l"/>
                <a:tab pos="301723" algn="l"/>
              </a:tabLst>
            </a:pPr>
            <a:r>
              <a:rPr sz="771" spc="10" dirty="0">
                <a:latin typeface="Microsoft Sans Serif"/>
                <a:cs typeface="Microsoft Sans Serif"/>
              </a:rPr>
              <a:t>Clusters</a:t>
            </a:r>
            <a:r>
              <a:rPr sz="771" spc="-3" dirty="0">
                <a:latin typeface="Microsoft Sans Serif"/>
                <a:cs typeface="Microsoft Sans Serif"/>
              </a:rPr>
              <a:t> </a:t>
            </a:r>
            <a:r>
              <a:rPr sz="771" spc="45" dirty="0">
                <a:latin typeface="Microsoft Sans Serif"/>
                <a:cs typeface="Microsoft Sans Serif"/>
              </a:rPr>
              <a:t>of</a:t>
            </a:r>
            <a:r>
              <a:rPr sz="771" dirty="0">
                <a:latin typeface="Microsoft Sans Serif"/>
                <a:cs typeface="Microsoft Sans Serif"/>
              </a:rPr>
              <a:t> </a:t>
            </a:r>
            <a:r>
              <a:rPr sz="771" spc="29" dirty="0">
                <a:latin typeface="Microsoft Sans Serif"/>
                <a:cs typeface="Microsoft Sans Serif"/>
              </a:rPr>
              <a:t>malignant</a:t>
            </a:r>
            <a:r>
              <a:rPr sz="771" dirty="0">
                <a:latin typeface="Microsoft Sans Serif"/>
                <a:cs typeface="Microsoft Sans Serif"/>
              </a:rPr>
              <a:t> </a:t>
            </a:r>
            <a:r>
              <a:rPr sz="771" spc="16" dirty="0">
                <a:latin typeface="Microsoft Sans Serif"/>
                <a:cs typeface="Microsoft Sans Serif"/>
              </a:rPr>
              <a:t>cells</a:t>
            </a:r>
            <a:r>
              <a:rPr sz="771" dirty="0">
                <a:latin typeface="Microsoft Sans Serif"/>
                <a:cs typeface="Microsoft Sans Serif"/>
              </a:rPr>
              <a:t> </a:t>
            </a:r>
            <a:r>
              <a:rPr sz="771" spc="22" dirty="0">
                <a:latin typeface="Microsoft Sans Serif"/>
                <a:cs typeface="Microsoft Sans Serif"/>
              </a:rPr>
              <a:t>which</a:t>
            </a:r>
            <a:r>
              <a:rPr sz="771" dirty="0">
                <a:latin typeface="Microsoft Sans Serif"/>
                <a:cs typeface="Microsoft Sans Serif"/>
              </a:rPr>
              <a:t> </a:t>
            </a:r>
            <a:r>
              <a:rPr sz="771" spc="-3" dirty="0">
                <a:latin typeface="Microsoft Sans Serif"/>
                <a:cs typeface="Microsoft Sans Serif"/>
              </a:rPr>
              <a:t>are:</a:t>
            </a:r>
            <a:endParaRPr sz="771">
              <a:latin typeface="Microsoft Sans Serif"/>
              <a:cs typeface="Microsoft Sans Serif"/>
            </a:endParaRPr>
          </a:p>
          <a:p>
            <a:pPr marL="595291" lvl="1" indent="-205905">
              <a:lnSpc>
                <a:spcPts val="915"/>
              </a:lnSpc>
              <a:buFont typeface="Arial MT"/>
              <a:buChar char="○"/>
              <a:tabLst>
                <a:tab pos="594883" algn="l"/>
                <a:tab pos="595291" algn="l"/>
              </a:tabLst>
            </a:pPr>
            <a:r>
              <a:rPr sz="771" spc="22" dirty="0">
                <a:latin typeface="Microsoft Sans Serif"/>
                <a:cs typeface="Microsoft Sans Serif"/>
              </a:rPr>
              <a:t>Small</a:t>
            </a:r>
            <a:endParaRPr sz="771">
              <a:latin typeface="Microsoft Sans Serif"/>
              <a:cs typeface="Microsoft Sans Serif"/>
            </a:endParaRPr>
          </a:p>
          <a:p>
            <a:pPr marL="595291" lvl="1" indent="-205905">
              <a:lnSpc>
                <a:spcPts val="915"/>
              </a:lnSpc>
              <a:buFont typeface="Arial MT"/>
              <a:buChar char="○"/>
              <a:tabLst>
                <a:tab pos="594883" algn="l"/>
                <a:tab pos="595291" algn="l"/>
              </a:tabLst>
            </a:pPr>
            <a:r>
              <a:rPr sz="771" spc="-10" dirty="0">
                <a:latin typeface="Microsoft Sans Serif"/>
                <a:cs typeface="Microsoft Sans Serif"/>
              </a:rPr>
              <a:t>Round, </a:t>
            </a:r>
            <a:r>
              <a:rPr sz="771" spc="6" dirty="0">
                <a:latin typeface="Microsoft Sans Serif"/>
                <a:cs typeface="Microsoft Sans Serif"/>
              </a:rPr>
              <a:t>oval,</a:t>
            </a:r>
            <a:r>
              <a:rPr sz="771" spc="-6" dirty="0">
                <a:latin typeface="Microsoft Sans Serif"/>
                <a:cs typeface="Microsoft Sans Serif"/>
              </a:rPr>
              <a:t> </a:t>
            </a:r>
            <a:r>
              <a:rPr sz="771" spc="39" dirty="0">
                <a:latin typeface="Microsoft Sans Serif"/>
                <a:cs typeface="Microsoft Sans Serif"/>
              </a:rPr>
              <a:t>or</a:t>
            </a:r>
            <a:r>
              <a:rPr sz="771" spc="-10" dirty="0">
                <a:latin typeface="Microsoft Sans Serif"/>
                <a:cs typeface="Microsoft Sans Serif"/>
              </a:rPr>
              <a:t> </a:t>
            </a:r>
            <a:r>
              <a:rPr sz="771" spc="16" dirty="0">
                <a:latin typeface="Microsoft Sans Serif"/>
                <a:cs typeface="Microsoft Sans Serif"/>
              </a:rPr>
              <a:t>spindle</a:t>
            </a:r>
            <a:r>
              <a:rPr sz="771" spc="-6" dirty="0">
                <a:latin typeface="Microsoft Sans Serif"/>
                <a:cs typeface="Microsoft Sans Serif"/>
              </a:rPr>
              <a:t> </a:t>
            </a:r>
            <a:r>
              <a:rPr sz="771" spc="6" dirty="0">
                <a:latin typeface="Microsoft Sans Serif"/>
                <a:cs typeface="Microsoft Sans Serif"/>
              </a:rPr>
              <a:t>shaped</a:t>
            </a:r>
            <a:endParaRPr sz="771">
              <a:latin typeface="Microsoft Sans Serif"/>
              <a:cs typeface="Microsoft Sans Serif"/>
            </a:endParaRPr>
          </a:p>
          <a:p>
            <a:pPr marL="595291" lvl="1" indent="-205905">
              <a:lnSpc>
                <a:spcPts val="915"/>
              </a:lnSpc>
              <a:buFont typeface="Arial MT"/>
              <a:buChar char="○"/>
              <a:tabLst>
                <a:tab pos="594883" algn="l"/>
                <a:tab pos="595291" algn="l"/>
              </a:tabLst>
            </a:pPr>
            <a:r>
              <a:rPr sz="771" spc="26" dirty="0">
                <a:latin typeface="Microsoft Sans Serif"/>
                <a:cs typeface="Microsoft Sans Serif"/>
              </a:rPr>
              <a:t>Prominent</a:t>
            </a:r>
            <a:r>
              <a:rPr sz="771" spc="-10" dirty="0">
                <a:latin typeface="Microsoft Sans Serif"/>
                <a:cs typeface="Microsoft Sans Serif"/>
              </a:rPr>
              <a:t> </a:t>
            </a:r>
            <a:r>
              <a:rPr sz="771" spc="19" dirty="0">
                <a:latin typeface="Microsoft Sans Serif"/>
                <a:cs typeface="Microsoft Sans Serif"/>
              </a:rPr>
              <a:t>nuclear</a:t>
            </a:r>
            <a:r>
              <a:rPr sz="771" spc="-6" dirty="0">
                <a:latin typeface="Microsoft Sans Serif"/>
                <a:cs typeface="Microsoft Sans Serif"/>
              </a:rPr>
              <a:t> </a:t>
            </a:r>
            <a:r>
              <a:rPr sz="771" spc="29" dirty="0">
                <a:latin typeface="Microsoft Sans Serif"/>
                <a:cs typeface="Microsoft Sans Serif"/>
              </a:rPr>
              <a:t>molding</a:t>
            </a:r>
            <a:endParaRPr sz="771">
              <a:latin typeface="Microsoft Sans Serif"/>
              <a:cs typeface="Microsoft Sans Serif"/>
            </a:endParaRPr>
          </a:p>
          <a:p>
            <a:pPr marL="301723" marR="3262" indent="-205905">
              <a:lnSpc>
                <a:spcPts val="918"/>
              </a:lnSpc>
              <a:spcBef>
                <a:spcPts val="29"/>
              </a:spcBef>
              <a:buFont typeface="Arial MT"/>
              <a:buChar char="●"/>
              <a:tabLst>
                <a:tab pos="301315" algn="l"/>
                <a:tab pos="301723" algn="l"/>
              </a:tabLst>
            </a:pPr>
            <a:r>
              <a:rPr sz="771" spc="29" dirty="0">
                <a:latin typeface="Microsoft Sans Serif"/>
                <a:cs typeface="Microsoft Sans Serif"/>
              </a:rPr>
              <a:t>finely</a:t>
            </a:r>
            <a:r>
              <a:rPr sz="771" dirty="0">
                <a:latin typeface="Microsoft Sans Serif"/>
                <a:cs typeface="Microsoft Sans Serif"/>
              </a:rPr>
              <a:t> </a:t>
            </a:r>
            <a:r>
              <a:rPr sz="771" spc="29" dirty="0">
                <a:latin typeface="Microsoft Sans Serif"/>
                <a:cs typeface="Microsoft Sans Serif"/>
              </a:rPr>
              <a:t>granular</a:t>
            </a:r>
            <a:r>
              <a:rPr sz="771" dirty="0">
                <a:latin typeface="Microsoft Sans Serif"/>
                <a:cs typeface="Microsoft Sans Serif"/>
              </a:rPr>
              <a:t> </a:t>
            </a:r>
            <a:r>
              <a:rPr sz="771" spc="19" dirty="0">
                <a:latin typeface="Microsoft Sans Serif"/>
                <a:cs typeface="Microsoft Sans Serif"/>
              </a:rPr>
              <a:t>nuclear</a:t>
            </a:r>
            <a:r>
              <a:rPr sz="771" spc="3" dirty="0">
                <a:latin typeface="Microsoft Sans Serif"/>
                <a:cs typeface="Microsoft Sans Serif"/>
              </a:rPr>
              <a:t> </a:t>
            </a:r>
            <a:r>
              <a:rPr sz="771" spc="29" dirty="0">
                <a:latin typeface="Microsoft Sans Serif"/>
                <a:cs typeface="Microsoft Sans Serif"/>
              </a:rPr>
              <a:t>chromatin</a:t>
            </a:r>
            <a:r>
              <a:rPr sz="771" dirty="0">
                <a:latin typeface="Microsoft Sans Serif"/>
                <a:cs typeface="Microsoft Sans Serif"/>
              </a:rPr>
              <a:t> </a:t>
            </a:r>
            <a:r>
              <a:rPr sz="771" spc="6" dirty="0">
                <a:latin typeface="Microsoft Sans Serif"/>
                <a:cs typeface="Microsoft Sans Serif"/>
              </a:rPr>
              <a:t>(</a:t>
            </a:r>
            <a:r>
              <a:rPr sz="771" b="1" spc="6" dirty="0">
                <a:latin typeface="Arial"/>
                <a:cs typeface="Arial"/>
              </a:rPr>
              <a:t>salt </a:t>
            </a:r>
            <a:r>
              <a:rPr sz="771" b="1" spc="-202" dirty="0">
                <a:latin typeface="Arial"/>
                <a:cs typeface="Arial"/>
              </a:rPr>
              <a:t> </a:t>
            </a:r>
            <a:r>
              <a:rPr sz="771" b="1" spc="-13" dirty="0">
                <a:latin typeface="Arial"/>
                <a:cs typeface="Arial"/>
              </a:rPr>
              <a:t>and</a:t>
            </a:r>
            <a:r>
              <a:rPr sz="771" b="1" spc="-19" dirty="0">
                <a:latin typeface="Arial"/>
                <a:cs typeface="Arial"/>
              </a:rPr>
              <a:t> </a:t>
            </a:r>
            <a:r>
              <a:rPr sz="771" b="1" spc="-13" dirty="0">
                <a:latin typeface="Arial"/>
                <a:cs typeface="Arial"/>
              </a:rPr>
              <a:t>pepper</a:t>
            </a:r>
            <a:r>
              <a:rPr sz="771" b="1" spc="-16" dirty="0">
                <a:latin typeface="Arial"/>
                <a:cs typeface="Arial"/>
              </a:rPr>
              <a:t> </a:t>
            </a:r>
            <a:r>
              <a:rPr sz="771" b="1" spc="10" dirty="0">
                <a:latin typeface="Arial"/>
                <a:cs typeface="Arial"/>
              </a:rPr>
              <a:t>pattern</a:t>
            </a:r>
            <a:r>
              <a:rPr sz="771" spc="10" dirty="0">
                <a:latin typeface="Microsoft Sans Serif"/>
                <a:cs typeface="Microsoft Sans Serif"/>
              </a:rPr>
              <a:t>)</a:t>
            </a:r>
            <a:endParaRPr sz="771">
              <a:latin typeface="Microsoft Sans Serif"/>
              <a:cs typeface="Microsoft Sans Serif"/>
            </a:endParaRPr>
          </a:p>
          <a:p>
            <a:pPr marL="301723" indent="-205905">
              <a:lnSpc>
                <a:spcPts val="876"/>
              </a:lnSpc>
              <a:buFont typeface="Arial MT"/>
              <a:buChar char="●"/>
              <a:tabLst>
                <a:tab pos="301315" algn="l"/>
                <a:tab pos="301723" algn="l"/>
              </a:tabLst>
            </a:pPr>
            <a:r>
              <a:rPr sz="771" spc="19" dirty="0">
                <a:latin typeface="Microsoft Sans Serif"/>
                <a:cs typeface="Microsoft Sans Serif"/>
              </a:rPr>
              <a:t>high</a:t>
            </a:r>
            <a:r>
              <a:rPr sz="771" spc="-16" dirty="0">
                <a:latin typeface="Microsoft Sans Serif"/>
                <a:cs typeface="Microsoft Sans Serif"/>
              </a:rPr>
              <a:t> </a:t>
            </a:r>
            <a:r>
              <a:rPr sz="771" spc="35" dirty="0">
                <a:latin typeface="Microsoft Sans Serif"/>
                <a:cs typeface="Microsoft Sans Serif"/>
              </a:rPr>
              <a:t>mitotic</a:t>
            </a:r>
            <a:r>
              <a:rPr sz="771" spc="-13" dirty="0">
                <a:latin typeface="Microsoft Sans Serif"/>
                <a:cs typeface="Microsoft Sans Serif"/>
              </a:rPr>
              <a:t> </a:t>
            </a:r>
            <a:r>
              <a:rPr sz="771" spc="26" dirty="0">
                <a:latin typeface="Microsoft Sans Serif"/>
                <a:cs typeface="Microsoft Sans Serif"/>
              </a:rPr>
              <a:t>count</a:t>
            </a:r>
            <a:endParaRPr sz="771">
              <a:latin typeface="Microsoft Sans Serif"/>
              <a:cs typeface="Microsoft Sans Serif"/>
            </a:endParaRPr>
          </a:p>
          <a:p>
            <a:pPr marL="301723" indent="-205905">
              <a:lnSpc>
                <a:spcPts val="918"/>
              </a:lnSpc>
              <a:buFont typeface="Arial MT"/>
              <a:buChar char="●"/>
              <a:tabLst>
                <a:tab pos="301315" algn="l"/>
                <a:tab pos="301723" algn="l"/>
              </a:tabLst>
            </a:pPr>
            <a:r>
              <a:rPr sz="771" spc="3" dirty="0">
                <a:latin typeface="Microsoft Sans Serif"/>
                <a:cs typeface="Microsoft Sans Serif"/>
              </a:rPr>
              <a:t>Focal</a:t>
            </a:r>
            <a:r>
              <a:rPr sz="771" spc="-19" dirty="0">
                <a:latin typeface="Microsoft Sans Serif"/>
                <a:cs typeface="Microsoft Sans Serif"/>
              </a:rPr>
              <a:t> </a:t>
            </a:r>
            <a:r>
              <a:rPr sz="771" spc="3" dirty="0">
                <a:latin typeface="Microsoft Sans Serif"/>
                <a:cs typeface="Microsoft Sans Serif"/>
              </a:rPr>
              <a:t>necrosis.</a:t>
            </a:r>
            <a:endParaRPr sz="771">
              <a:latin typeface="Microsoft Sans Serif"/>
              <a:cs typeface="Microsoft Sans Serif"/>
            </a:endParaRPr>
          </a:p>
        </p:txBody>
      </p:sp>
      <p:sp>
        <p:nvSpPr>
          <p:cNvPr id="7" name="object 7"/>
          <p:cNvSpPr txBox="1"/>
          <p:nvPr/>
        </p:nvSpPr>
        <p:spPr>
          <a:xfrm>
            <a:off x="2228702" y="5965752"/>
            <a:ext cx="2216007" cy="366328"/>
          </a:xfrm>
          <a:prstGeom prst="rect">
            <a:avLst/>
          </a:prstGeom>
        </p:spPr>
        <p:txBody>
          <a:bodyPr vert="horz" wrap="square" lIns="0" tIns="6931" rIns="0" bIns="0" rtlCol="0">
            <a:spAutoFit/>
          </a:bodyPr>
          <a:lstStyle/>
          <a:p>
            <a:pPr marL="547994" marR="3262" indent="-540247">
              <a:lnSpc>
                <a:spcPct val="100699"/>
              </a:lnSpc>
              <a:spcBef>
                <a:spcPts val="55"/>
              </a:spcBef>
            </a:pPr>
            <a:r>
              <a:rPr sz="1156" spc="35" dirty="0">
                <a:solidFill>
                  <a:srgbClr val="D16F00"/>
                </a:solidFill>
                <a:latin typeface="Microsoft Sans Serif"/>
                <a:cs typeface="Microsoft Sans Serif"/>
              </a:rPr>
              <a:t>Small</a:t>
            </a:r>
            <a:r>
              <a:rPr sz="1156" spc="-3" dirty="0">
                <a:solidFill>
                  <a:srgbClr val="D16F00"/>
                </a:solidFill>
                <a:latin typeface="Microsoft Sans Serif"/>
                <a:cs typeface="Microsoft Sans Serif"/>
              </a:rPr>
              <a:t> </a:t>
            </a:r>
            <a:r>
              <a:rPr sz="1156" spc="32" dirty="0">
                <a:solidFill>
                  <a:srgbClr val="D16F00"/>
                </a:solidFill>
                <a:latin typeface="Microsoft Sans Serif"/>
                <a:cs typeface="Microsoft Sans Serif"/>
              </a:rPr>
              <a:t>cell</a:t>
            </a:r>
            <a:r>
              <a:rPr sz="1156" spc="-3" dirty="0">
                <a:solidFill>
                  <a:srgbClr val="D16F00"/>
                </a:solidFill>
                <a:latin typeface="Microsoft Sans Serif"/>
                <a:cs typeface="Microsoft Sans Serif"/>
              </a:rPr>
              <a:t> </a:t>
            </a:r>
            <a:r>
              <a:rPr sz="1156" spc="26" dirty="0">
                <a:solidFill>
                  <a:srgbClr val="D16F00"/>
                </a:solidFill>
                <a:latin typeface="Microsoft Sans Serif"/>
                <a:cs typeface="Microsoft Sans Serif"/>
              </a:rPr>
              <a:t>carcinoma</a:t>
            </a:r>
            <a:r>
              <a:rPr sz="1156" spc="-3" dirty="0">
                <a:solidFill>
                  <a:srgbClr val="D16F00"/>
                </a:solidFill>
                <a:latin typeface="Microsoft Sans Serif"/>
                <a:cs typeface="Microsoft Sans Serif"/>
              </a:rPr>
              <a:t> </a:t>
            </a:r>
            <a:r>
              <a:rPr sz="1156" spc="67" dirty="0">
                <a:solidFill>
                  <a:srgbClr val="D16F00"/>
                </a:solidFill>
                <a:latin typeface="Microsoft Sans Serif"/>
                <a:cs typeface="Microsoft Sans Serif"/>
              </a:rPr>
              <a:t>of</a:t>
            </a:r>
            <a:r>
              <a:rPr sz="1156" spc="-3" dirty="0">
                <a:solidFill>
                  <a:srgbClr val="D16F00"/>
                </a:solidFill>
                <a:latin typeface="Microsoft Sans Serif"/>
                <a:cs typeface="Microsoft Sans Serif"/>
              </a:rPr>
              <a:t> </a:t>
            </a:r>
            <a:r>
              <a:rPr sz="1156" spc="42" dirty="0">
                <a:solidFill>
                  <a:srgbClr val="D16F00"/>
                </a:solidFill>
                <a:latin typeface="Microsoft Sans Serif"/>
                <a:cs typeface="Microsoft Sans Serif"/>
              </a:rPr>
              <a:t>the</a:t>
            </a:r>
            <a:r>
              <a:rPr sz="1156" spc="-3" dirty="0">
                <a:solidFill>
                  <a:srgbClr val="D16F00"/>
                </a:solidFill>
                <a:latin typeface="Microsoft Sans Serif"/>
                <a:cs typeface="Microsoft Sans Serif"/>
              </a:rPr>
              <a:t> </a:t>
            </a:r>
            <a:r>
              <a:rPr sz="1156" spc="45" dirty="0">
                <a:solidFill>
                  <a:srgbClr val="D16F00"/>
                </a:solidFill>
                <a:latin typeface="Microsoft Sans Serif"/>
                <a:cs typeface="Microsoft Sans Serif"/>
              </a:rPr>
              <a:t>lung </a:t>
            </a:r>
            <a:r>
              <a:rPr sz="1156" spc="-299" dirty="0">
                <a:solidFill>
                  <a:srgbClr val="D16F00"/>
                </a:solidFill>
                <a:latin typeface="Microsoft Sans Serif"/>
                <a:cs typeface="Microsoft Sans Serif"/>
              </a:rPr>
              <a:t> </a:t>
            </a:r>
            <a:r>
              <a:rPr sz="1156" spc="29" dirty="0">
                <a:solidFill>
                  <a:srgbClr val="D16F00"/>
                </a:solidFill>
                <a:latin typeface="Microsoft Sans Serif"/>
                <a:cs typeface="Microsoft Sans Serif"/>
              </a:rPr>
              <a:t>“oat</a:t>
            </a:r>
            <a:r>
              <a:rPr sz="1156" spc="-3" dirty="0">
                <a:solidFill>
                  <a:srgbClr val="D16F00"/>
                </a:solidFill>
                <a:latin typeface="Microsoft Sans Serif"/>
                <a:cs typeface="Microsoft Sans Serif"/>
              </a:rPr>
              <a:t> </a:t>
            </a:r>
            <a:r>
              <a:rPr sz="1156" spc="26" dirty="0">
                <a:solidFill>
                  <a:srgbClr val="D16F00"/>
                </a:solidFill>
                <a:latin typeface="Microsoft Sans Serif"/>
                <a:cs typeface="Microsoft Sans Serif"/>
              </a:rPr>
              <a:t>cell”</a:t>
            </a:r>
            <a:r>
              <a:rPr sz="1156" spc="-3" dirty="0">
                <a:solidFill>
                  <a:srgbClr val="D16F00"/>
                </a:solidFill>
                <a:latin typeface="Microsoft Sans Serif"/>
                <a:cs typeface="Microsoft Sans Serif"/>
              </a:rPr>
              <a:t> </a:t>
            </a:r>
            <a:r>
              <a:rPr sz="1156" spc="13" dirty="0">
                <a:solidFill>
                  <a:srgbClr val="D16F00"/>
                </a:solidFill>
                <a:latin typeface="Microsoft Sans Serif"/>
                <a:cs typeface="Microsoft Sans Serif"/>
              </a:rPr>
              <a:t>-</a:t>
            </a:r>
            <a:r>
              <a:rPr sz="1156" spc="-3" dirty="0">
                <a:solidFill>
                  <a:srgbClr val="D16F00"/>
                </a:solidFill>
                <a:latin typeface="Microsoft Sans Serif"/>
                <a:cs typeface="Microsoft Sans Serif"/>
              </a:rPr>
              <a:t> </a:t>
            </a:r>
            <a:r>
              <a:rPr sz="1156" spc="-22" dirty="0">
                <a:solidFill>
                  <a:srgbClr val="D16F00"/>
                </a:solidFill>
                <a:latin typeface="Microsoft Sans Serif"/>
                <a:cs typeface="Microsoft Sans Serif"/>
              </a:rPr>
              <a:t>X-Ray</a:t>
            </a:r>
            <a:endParaRPr sz="1156">
              <a:latin typeface="Microsoft Sans Serif"/>
              <a:cs typeface="Microsoft Sans Serif"/>
            </a:endParaRPr>
          </a:p>
        </p:txBody>
      </p:sp>
      <p:grpSp>
        <p:nvGrpSpPr>
          <p:cNvPr id="8" name="object 8"/>
          <p:cNvGrpSpPr/>
          <p:nvPr/>
        </p:nvGrpSpPr>
        <p:grpSpPr>
          <a:xfrm>
            <a:off x="2139897" y="3421865"/>
            <a:ext cx="4864206" cy="820758"/>
            <a:chOff x="-9525" y="5329237"/>
            <a:chExt cx="7575550" cy="1278255"/>
          </a:xfrm>
        </p:grpSpPr>
        <p:sp>
          <p:nvSpPr>
            <p:cNvPr id="9" name="object 9"/>
            <p:cNvSpPr/>
            <p:nvPr/>
          </p:nvSpPr>
          <p:spPr>
            <a:xfrm>
              <a:off x="0" y="6568956"/>
              <a:ext cx="7556500" cy="29209"/>
            </a:xfrm>
            <a:custGeom>
              <a:avLst/>
              <a:gdLst/>
              <a:ahLst/>
              <a:cxnLst/>
              <a:rect l="l" t="t" r="r" b="b"/>
              <a:pathLst>
                <a:path w="7556500" h="29209">
                  <a:moveTo>
                    <a:pt x="0" y="28957"/>
                  </a:moveTo>
                  <a:lnTo>
                    <a:pt x="7556499" y="0"/>
                  </a:lnTo>
                </a:path>
              </a:pathLst>
            </a:custGeom>
            <a:ln w="19049">
              <a:solidFill>
                <a:srgbClr val="999999"/>
              </a:solidFill>
            </a:ln>
          </p:spPr>
          <p:txBody>
            <a:bodyPr wrap="square" lIns="0" tIns="0" rIns="0" bIns="0" rtlCol="0"/>
            <a:lstStyle/>
            <a:p>
              <a:endParaRPr sz="1156"/>
            </a:p>
          </p:txBody>
        </p:sp>
        <p:pic>
          <p:nvPicPr>
            <p:cNvPr id="10" name="object 10"/>
            <p:cNvPicPr/>
            <p:nvPr/>
          </p:nvPicPr>
          <p:blipFill>
            <a:blip r:embed="rId4" cstate="print"/>
            <a:stretch>
              <a:fillRect/>
            </a:stretch>
          </p:blipFill>
          <p:spPr>
            <a:xfrm>
              <a:off x="3881437" y="5329237"/>
              <a:ext cx="228524" cy="228524"/>
            </a:xfrm>
            <a:prstGeom prst="rect">
              <a:avLst/>
            </a:prstGeom>
          </p:spPr>
        </p:pic>
      </p:grpSp>
      <p:pic>
        <p:nvPicPr>
          <p:cNvPr id="11" name="object 11"/>
          <p:cNvPicPr/>
          <p:nvPr/>
        </p:nvPicPr>
        <p:blipFill>
          <a:blip r:embed="rId5" cstate="print"/>
          <a:stretch>
            <a:fillRect/>
          </a:stretch>
        </p:blipFill>
        <p:spPr>
          <a:xfrm>
            <a:off x="2297353" y="4320208"/>
            <a:ext cx="2078678" cy="1604526"/>
          </a:xfrm>
          <a:prstGeom prst="rect">
            <a:avLst/>
          </a:prstGeom>
        </p:spPr>
      </p:pic>
      <p:sp>
        <p:nvSpPr>
          <p:cNvPr id="12" name="object 12"/>
          <p:cNvSpPr/>
          <p:nvPr/>
        </p:nvSpPr>
        <p:spPr>
          <a:xfrm>
            <a:off x="5524467" y="4644144"/>
            <a:ext cx="1137564" cy="117426"/>
          </a:xfrm>
          <a:custGeom>
            <a:avLst/>
            <a:gdLst/>
            <a:ahLst/>
            <a:cxnLst/>
            <a:rect l="l" t="t" r="r" b="b"/>
            <a:pathLst>
              <a:path w="1771650" h="182879">
                <a:moveTo>
                  <a:pt x="1771348" y="182880"/>
                </a:moveTo>
                <a:lnTo>
                  <a:pt x="0" y="182880"/>
                </a:lnTo>
                <a:lnTo>
                  <a:pt x="0" y="0"/>
                </a:lnTo>
                <a:lnTo>
                  <a:pt x="1771348" y="0"/>
                </a:lnTo>
                <a:lnTo>
                  <a:pt x="1771348" y="182880"/>
                </a:lnTo>
                <a:close/>
              </a:path>
            </a:pathLst>
          </a:custGeom>
          <a:solidFill>
            <a:srgbClr val="FFFF00"/>
          </a:solidFill>
        </p:spPr>
        <p:txBody>
          <a:bodyPr wrap="square" lIns="0" tIns="0" rIns="0" bIns="0" rtlCol="0"/>
          <a:lstStyle/>
          <a:p>
            <a:endParaRPr sz="1156"/>
          </a:p>
        </p:txBody>
      </p:sp>
      <p:sp>
        <p:nvSpPr>
          <p:cNvPr id="13" name="object 13"/>
          <p:cNvSpPr txBox="1"/>
          <p:nvPr/>
        </p:nvSpPr>
        <p:spPr>
          <a:xfrm>
            <a:off x="4546862" y="4515872"/>
            <a:ext cx="2411309" cy="589844"/>
          </a:xfrm>
          <a:prstGeom prst="rect">
            <a:avLst/>
          </a:prstGeom>
        </p:spPr>
        <p:txBody>
          <a:bodyPr vert="horz" wrap="square" lIns="0" tIns="12640" rIns="0" bIns="0" rtlCol="0">
            <a:spAutoFit/>
          </a:bodyPr>
          <a:lstStyle/>
          <a:p>
            <a:pPr marL="8155" marR="3262">
              <a:lnSpc>
                <a:spcPts val="918"/>
              </a:lnSpc>
              <a:spcBef>
                <a:spcPts val="100"/>
              </a:spcBef>
            </a:pPr>
            <a:r>
              <a:rPr sz="771" dirty="0">
                <a:latin typeface="Microsoft Sans Serif"/>
                <a:cs typeface="Microsoft Sans Serif"/>
              </a:rPr>
              <a:t>This </a:t>
            </a:r>
            <a:r>
              <a:rPr sz="771" spc="16" dirty="0">
                <a:latin typeface="Microsoft Sans Serif"/>
                <a:cs typeface="Microsoft Sans Serif"/>
              </a:rPr>
              <a:t>chest</a:t>
            </a:r>
            <a:r>
              <a:rPr sz="771" dirty="0">
                <a:latin typeface="Microsoft Sans Serif"/>
                <a:cs typeface="Microsoft Sans Serif"/>
              </a:rPr>
              <a:t> </a:t>
            </a:r>
            <a:r>
              <a:rPr sz="771" spc="19" dirty="0">
                <a:latin typeface="Microsoft Sans Serif"/>
                <a:cs typeface="Microsoft Sans Serif"/>
              </a:rPr>
              <a:t>radiograph</a:t>
            </a:r>
            <a:r>
              <a:rPr sz="771" dirty="0">
                <a:latin typeface="Microsoft Sans Serif"/>
                <a:cs typeface="Microsoft Sans Serif"/>
              </a:rPr>
              <a:t> </a:t>
            </a:r>
            <a:r>
              <a:rPr sz="771" spc="26" dirty="0">
                <a:latin typeface="Microsoft Sans Serif"/>
                <a:cs typeface="Microsoft Sans Serif"/>
              </a:rPr>
              <a:t>demonstrates</a:t>
            </a:r>
            <a:r>
              <a:rPr sz="771" dirty="0">
                <a:latin typeface="Microsoft Sans Serif"/>
                <a:cs typeface="Microsoft Sans Serif"/>
              </a:rPr>
              <a:t> </a:t>
            </a:r>
            <a:r>
              <a:rPr sz="771" spc="-10" dirty="0">
                <a:latin typeface="Microsoft Sans Serif"/>
                <a:cs typeface="Microsoft Sans Serif"/>
              </a:rPr>
              <a:t>a</a:t>
            </a:r>
            <a:r>
              <a:rPr sz="771" dirty="0">
                <a:latin typeface="Microsoft Sans Serif"/>
                <a:cs typeface="Microsoft Sans Serif"/>
              </a:rPr>
              <a:t> </a:t>
            </a:r>
            <a:r>
              <a:rPr sz="771" b="1" u="heavy" spc="-13" dirty="0">
                <a:uFill>
                  <a:solidFill>
                    <a:srgbClr val="000000"/>
                  </a:solidFill>
                </a:uFill>
                <a:latin typeface="Arial"/>
                <a:cs typeface="Arial"/>
              </a:rPr>
              <a:t>mass</a:t>
            </a:r>
            <a:r>
              <a:rPr sz="771" b="1" u="heavy" spc="-16" dirty="0">
                <a:uFill>
                  <a:solidFill>
                    <a:srgbClr val="000000"/>
                  </a:solidFill>
                </a:uFill>
                <a:latin typeface="Arial"/>
                <a:cs typeface="Arial"/>
              </a:rPr>
              <a:t> lesion </a:t>
            </a:r>
            <a:r>
              <a:rPr sz="771" b="1" u="heavy" spc="-13" dirty="0">
                <a:uFill>
                  <a:solidFill>
                    <a:srgbClr val="000000"/>
                  </a:solidFill>
                </a:uFill>
                <a:latin typeface="Arial"/>
                <a:cs typeface="Arial"/>
              </a:rPr>
              <a:t>in </a:t>
            </a:r>
            <a:r>
              <a:rPr sz="771" b="1" spc="-205" dirty="0">
                <a:latin typeface="Arial"/>
                <a:cs typeface="Arial"/>
              </a:rPr>
              <a:t> </a:t>
            </a:r>
            <a:r>
              <a:rPr sz="771" b="1" u="heavy" spc="3" dirty="0">
                <a:uFill>
                  <a:solidFill>
                    <a:srgbClr val="000000"/>
                  </a:solidFill>
                </a:uFill>
                <a:latin typeface="Arial"/>
                <a:cs typeface="Arial"/>
              </a:rPr>
              <a:t>the</a:t>
            </a:r>
            <a:r>
              <a:rPr sz="771" b="1" u="heavy" spc="-19" dirty="0">
                <a:uFill>
                  <a:solidFill>
                    <a:srgbClr val="000000"/>
                  </a:solidFill>
                </a:uFill>
                <a:latin typeface="Arial"/>
                <a:cs typeface="Arial"/>
              </a:rPr>
              <a:t> </a:t>
            </a:r>
            <a:r>
              <a:rPr sz="771" b="1" u="heavy" spc="3" dirty="0">
                <a:uFill>
                  <a:solidFill>
                    <a:srgbClr val="000000"/>
                  </a:solidFill>
                </a:uFill>
                <a:latin typeface="Arial"/>
                <a:cs typeface="Arial"/>
              </a:rPr>
              <a:t>right</a:t>
            </a:r>
            <a:r>
              <a:rPr sz="771" b="1" u="heavy" spc="-16" dirty="0">
                <a:uFill>
                  <a:solidFill>
                    <a:srgbClr val="000000"/>
                  </a:solidFill>
                </a:uFill>
                <a:latin typeface="Arial"/>
                <a:cs typeface="Arial"/>
              </a:rPr>
              <a:t> </a:t>
            </a:r>
            <a:r>
              <a:rPr sz="771" b="1" u="heavy" spc="-10" dirty="0">
                <a:uFill>
                  <a:solidFill>
                    <a:srgbClr val="000000"/>
                  </a:solidFill>
                </a:uFill>
                <a:latin typeface="Arial"/>
                <a:cs typeface="Arial"/>
              </a:rPr>
              <a:t>upper</a:t>
            </a:r>
            <a:r>
              <a:rPr sz="771" b="1" u="heavy" spc="-16" dirty="0">
                <a:uFill>
                  <a:solidFill>
                    <a:srgbClr val="000000"/>
                  </a:solidFill>
                </a:uFill>
                <a:latin typeface="Arial"/>
                <a:cs typeface="Arial"/>
              </a:rPr>
              <a:t> </a:t>
            </a:r>
            <a:r>
              <a:rPr sz="771" b="1" u="heavy" spc="-10" dirty="0">
                <a:uFill>
                  <a:solidFill>
                    <a:srgbClr val="000000"/>
                  </a:solidFill>
                </a:uFill>
                <a:latin typeface="Arial"/>
                <a:cs typeface="Arial"/>
              </a:rPr>
              <a:t>lobe</a:t>
            </a:r>
            <a:r>
              <a:rPr sz="771" b="1" spc="-10" dirty="0">
                <a:latin typeface="Arial"/>
                <a:cs typeface="Arial"/>
              </a:rPr>
              <a:t> </a:t>
            </a:r>
            <a:r>
              <a:rPr sz="771" spc="19" dirty="0">
                <a:latin typeface="Microsoft Sans Serif"/>
                <a:cs typeface="Microsoft Sans Serif"/>
              </a:rPr>
              <a:t>(</a:t>
            </a:r>
            <a:r>
              <a:rPr sz="771" b="1" u="heavy" spc="19" dirty="0">
                <a:uFill>
                  <a:solidFill>
                    <a:srgbClr val="000000"/>
                  </a:solidFill>
                </a:uFill>
                <a:latin typeface="Arial"/>
                <a:cs typeface="Arial"/>
              </a:rPr>
              <a:t>oat</a:t>
            </a:r>
            <a:r>
              <a:rPr sz="771" b="1" u="heavy" spc="19" dirty="0">
                <a:solidFill>
                  <a:srgbClr val="B7B7B7"/>
                </a:solidFill>
                <a:uFill>
                  <a:solidFill>
                    <a:srgbClr val="000000"/>
                  </a:solidFill>
                </a:uFill>
                <a:latin typeface="Arial"/>
                <a:cs typeface="Arial"/>
              </a:rPr>
              <a:t>/small</a:t>
            </a:r>
            <a:r>
              <a:rPr sz="771" b="1" spc="-16" dirty="0">
                <a:solidFill>
                  <a:srgbClr val="B7B7B7"/>
                </a:solidFill>
                <a:latin typeface="Arial"/>
                <a:cs typeface="Arial"/>
              </a:rPr>
              <a:t> </a:t>
            </a:r>
            <a:r>
              <a:rPr sz="771" b="1" u="heavy" spc="-3" dirty="0">
                <a:uFill>
                  <a:solidFill>
                    <a:srgbClr val="000000"/>
                  </a:solidFill>
                </a:uFill>
                <a:latin typeface="Arial"/>
                <a:cs typeface="Arial"/>
              </a:rPr>
              <a:t>cell</a:t>
            </a:r>
            <a:r>
              <a:rPr sz="771" b="1" u="heavy" spc="-16" dirty="0">
                <a:uFill>
                  <a:solidFill>
                    <a:srgbClr val="000000"/>
                  </a:solidFill>
                </a:uFill>
                <a:latin typeface="Arial"/>
                <a:cs typeface="Arial"/>
              </a:rPr>
              <a:t> </a:t>
            </a:r>
            <a:r>
              <a:rPr sz="771" b="1" u="heavy" spc="-10" dirty="0">
                <a:uFill>
                  <a:solidFill>
                    <a:srgbClr val="000000"/>
                  </a:solidFill>
                </a:uFill>
                <a:latin typeface="Arial"/>
                <a:cs typeface="Arial"/>
              </a:rPr>
              <a:t>carcinoma</a:t>
            </a:r>
            <a:r>
              <a:rPr sz="771" spc="-10" dirty="0">
                <a:latin typeface="Microsoft Sans Serif"/>
                <a:cs typeface="Microsoft Sans Serif"/>
              </a:rPr>
              <a:t>)</a:t>
            </a:r>
            <a:endParaRPr sz="771">
              <a:latin typeface="Microsoft Sans Serif"/>
              <a:cs typeface="Microsoft Sans Serif"/>
            </a:endParaRPr>
          </a:p>
          <a:p>
            <a:pPr marL="301723" indent="-205905">
              <a:lnSpc>
                <a:spcPts val="876"/>
              </a:lnSpc>
              <a:buFont typeface="Arial MT"/>
              <a:buChar char="●"/>
              <a:tabLst>
                <a:tab pos="301315" algn="l"/>
                <a:tab pos="301723" algn="l"/>
              </a:tabLst>
            </a:pPr>
            <a:r>
              <a:rPr sz="771" spc="6" dirty="0">
                <a:latin typeface="Microsoft Sans Serif"/>
                <a:cs typeface="Microsoft Sans Serif"/>
              </a:rPr>
              <a:t>Right</a:t>
            </a:r>
            <a:r>
              <a:rPr sz="771" dirty="0">
                <a:latin typeface="Microsoft Sans Serif"/>
                <a:cs typeface="Microsoft Sans Serif"/>
              </a:rPr>
              <a:t> </a:t>
            </a:r>
            <a:r>
              <a:rPr sz="771" spc="26" dirty="0">
                <a:latin typeface="Microsoft Sans Serif"/>
                <a:cs typeface="Microsoft Sans Serif"/>
              </a:rPr>
              <a:t>main</a:t>
            </a:r>
            <a:r>
              <a:rPr sz="771" dirty="0">
                <a:latin typeface="Microsoft Sans Serif"/>
                <a:cs typeface="Microsoft Sans Serif"/>
              </a:rPr>
              <a:t> </a:t>
            </a:r>
            <a:r>
              <a:rPr sz="771" spc="19" dirty="0">
                <a:latin typeface="Microsoft Sans Serif"/>
                <a:cs typeface="Microsoft Sans Serif"/>
              </a:rPr>
              <a:t>bronchus</a:t>
            </a:r>
            <a:r>
              <a:rPr sz="771" dirty="0">
                <a:latin typeface="Microsoft Sans Serif"/>
                <a:cs typeface="Microsoft Sans Serif"/>
              </a:rPr>
              <a:t> </a:t>
            </a:r>
            <a:r>
              <a:rPr sz="771" spc="26" dirty="0">
                <a:latin typeface="Microsoft Sans Serif"/>
                <a:cs typeface="Microsoft Sans Serif"/>
              </a:rPr>
              <a:t>obstruction</a:t>
            </a:r>
            <a:endParaRPr sz="771">
              <a:latin typeface="Microsoft Sans Serif"/>
              <a:cs typeface="Microsoft Sans Serif"/>
            </a:endParaRPr>
          </a:p>
          <a:p>
            <a:pPr marL="301723" marR="18755" indent="-205905">
              <a:lnSpc>
                <a:spcPts val="918"/>
              </a:lnSpc>
              <a:spcBef>
                <a:spcPts val="32"/>
              </a:spcBef>
              <a:buFont typeface="Arial MT"/>
              <a:buChar char="●"/>
              <a:tabLst>
                <a:tab pos="301315" algn="l"/>
                <a:tab pos="301723" algn="l"/>
              </a:tabLst>
            </a:pPr>
            <a:r>
              <a:rPr sz="771" spc="16" dirty="0">
                <a:latin typeface="Microsoft Sans Serif"/>
                <a:cs typeface="Microsoft Sans Serif"/>
              </a:rPr>
              <a:t>Atelectasis</a:t>
            </a:r>
            <a:r>
              <a:rPr sz="771" spc="-3" dirty="0">
                <a:latin typeface="Microsoft Sans Serif"/>
                <a:cs typeface="Microsoft Sans Serif"/>
              </a:rPr>
              <a:t> </a:t>
            </a:r>
            <a:r>
              <a:rPr sz="771" spc="19" dirty="0">
                <a:latin typeface="Microsoft Sans Serif"/>
                <a:cs typeface="Microsoft Sans Serif"/>
              </a:rPr>
              <a:t>on</a:t>
            </a:r>
            <a:r>
              <a:rPr sz="771" dirty="0">
                <a:latin typeface="Microsoft Sans Serif"/>
                <a:cs typeface="Microsoft Sans Serif"/>
              </a:rPr>
              <a:t> </a:t>
            </a:r>
            <a:r>
              <a:rPr sz="771" spc="29" dirty="0">
                <a:latin typeface="Microsoft Sans Serif"/>
                <a:cs typeface="Microsoft Sans Serif"/>
              </a:rPr>
              <a:t>the</a:t>
            </a:r>
            <a:r>
              <a:rPr sz="771" spc="-3" dirty="0">
                <a:latin typeface="Microsoft Sans Serif"/>
                <a:cs typeface="Microsoft Sans Serif"/>
              </a:rPr>
              <a:t> </a:t>
            </a:r>
            <a:r>
              <a:rPr sz="771" spc="35" dirty="0">
                <a:latin typeface="Microsoft Sans Serif"/>
                <a:cs typeface="Microsoft Sans Serif"/>
              </a:rPr>
              <a:t>right</a:t>
            </a:r>
            <a:r>
              <a:rPr sz="771" dirty="0">
                <a:latin typeface="Microsoft Sans Serif"/>
                <a:cs typeface="Microsoft Sans Serif"/>
              </a:rPr>
              <a:t> </a:t>
            </a:r>
            <a:r>
              <a:rPr sz="771" spc="6" dirty="0">
                <a:latin typeface="Microsoft Sans Serif"/>
                <a:cs typeface="Microsoft Sans Serif"/>
              </a:rPr>
              <a:t>(evidenced</a:t>
            </a:r>
            <a:r>
              <a:rPr sz="771" dirty="0">
                <a:latin typeface="Microsoft Sans Serif"/>
                <a:cs typeface="Microsoft Sans Serif"/>
              </a:rPr>
              <a:t> </a:t>
            </a:r>
            <a:r>
              <a:rPr sz="771" spc="26" dirty="0">
                <a:latin typeface="Microsoft Sans Serif"/>
                <a:cs typeface="Microsoft Sans Serif"/>
              </a:rPr>
              <a:t>by</a:t>
            </a:r>
            <a:r>
              <a:rPr sz="771" spc="-3" dirty="0">
                <a:latin typeface="Microsoft Sans Serif"/>
                <a:cs typeface="Microsoft Sans Serif"/>
              </a:rPr>
              <a:t> </a:t>
            </a:r>
            <a:r>
              <a:rPr sz="771" spc="-10" dirty="0">
                <a:latin typeface="Microsoft Sans Serif"/>
                <a:cs typeface="Microsoft Sans Serif"/>
              </a:rPr>
              <a:t>a</a:t>
            </a:r>
            <a:r>
              <a:rPr sz="771" dirty="0">
                <a:latin typeface="Microsoft Sans Serif"/>
                <a:cs typeface="Microsoft Sans Serif"/>
              </a:rPr>
              <a:t> </a:t>
            </a:r>
            <a:r>
              <a:rPr sz="771" spc="10" dirty="0">
                <a:latin typeface="Microsoft Sans Serif"/>
                <a:cs typeface="Microsoft Sans Serif"/>
              </a:rPr>
              <a:t>raised </a:t>
            </a:r>
            <a:r>
              <a:rPr sz="771" spc="-196" dirty="0">
                <a:latin typeface="Microsoft Sans Serif"/>
                <a:cs typeface="Microsoft Sans Serif"/>
              </a:rPr>
              <a:t> </a:t>
            </a:r>
            <a:r>
              <a:rPr sz="771" spc="35" dirty="0">
                <a:latin typeface="Microsoft Sans Serif"/>
                <a:cs typeface="Microsoft Sans Serif"/>
              </a:rPr>
              <a:t>right</a:t>
            </a:r>
            <a:r>
              <a:rPr sz="771" spc="-3" dirty="0">
                <a:latin typeface="Microsoft Sans Serif"/>
                <a:cs typeface="Microsoft Sans Serif"/>
              </a:rPr>
              <a:t> </a:t>
            </a:r>
            <a:r>
              <a:rPr sz="771" spc="22" dirty="0">
                <a:latin typeface="Microsoft Sans Serif"/>
                <a:cs typeface="Microsoft Sans Serif"/>
              </a:rPr>
              <a:t>hemidiaphragm)</a:t>
            </a:r>
            <a:endParaRPr sz="771">
              <a:latin typeface="Microsoft Sans Serif"/>
              <a:cs typeface="Microsoft Sans Serif"/>
            </a:endParaRPr>
          </a:p>
        </p:txBody>
      </p:sp>
      <p:sp>
        <p:nvSpPr>
          <p:cNvPr id="14" name="object 14"/>
          <p:cNvSpPr txBox="1"/>
          <p:nvPr/>
        </p:nvSpPr>
        <p:spPr>
          <a:xfrm>
            <a:off x="4848582" y="5108955"/>
            <a:ext cx="866016" cy="230832"/>
          </a:xfrm>
          <a:prstGeom prst="rect">
            <a:avLst/>
          </a:prstGeom>
          <a:solidFill>
            <a:srgbClr val="6C9EEB"/>
          </a:solidFill>
        </p:spPr>
        <p:txBody>
          <a:bodyPr vert="horz" wrap="square" lIns="0" tIns="0" rIns="0" bIns="0" rtlCol="0">
            <a:spAutoFit/>
          </a:bodyPr>
          <a:lstStyle/>
          <a:p>
            <a:pPr>
              <a:lnSpc>
                <a:spcPts val="893"/>
              </a:lnSpc>
            </a:pPr>
            <a:r>
              <a:rPr sz="771" b="1" u="heavy" spc="-3" dirty="0">
                <a:uFill>
                  <a:solidFill>
                    <a:srgbClr val="000000"/>
                  </a:solidFill>
                </a:uFill>
                <a:latin typeface="Arial"/>
                <a:cs typeface="Arial"/>
              </a:rPr>
              <a:t>Diffus</a:t>
            </a:r>
            <a:r>
              <a:rPr sz="771" b="1" u="heavy" spc="-16" dirty="0">
                <a:uFill>
                  <a:solidFill>
                    <a:srgbClr val="000000"/>
                  </a:solidFill>
                </a:uFill>
                <a:latin typeface="Arial"/>
                <a:cs typeface="Arial"/>
              </a:rPr>
              <a:t>e </a:t>
            </a:r>
            <a:r>
              <a:rPr sz="771" b="1" u="heavy" spc="-10" dirty="0">
                <a:uFill>
                  <a:solidFill>
                    <a:srgbClr val="000000"/>
                  </a:solidFill>
                </a:uFill>
                <a:latin typeface="Arial"/>
                <a:cs typeface="Arial"/>
              </a:rPr>
              <a:t>pneumonia</a:t>
            </a:r>
            <a:endParaRPr sz="771">
              <a:latin typeface="Arial"/>
              <a:cs typeface="Arial"/>
            </a:endParaRPr>
          </a:p>
        </p:txBody>
      </p:sp>
      <p:sp>
        <p:nvSpPr>
          <p:cNvPr id="15" name="object 15"/>
          <p:cNvSpPr txBox="1"/>
          <p:nvPr/>
        </p:nvSpPr>
        <p:spPr>
          <a:xfrm>
            <a:off x="4634540" y="5096886"/>
            <a:ext cx="1583211" cy="126857"/>
          </a:xfrm>
          <a:prstGeom prst="rect">
            <a:avLst/>
          </a:prstGeom>
        </p:spPr>
        <p:txBody>
          <a:bodyPr vert="horz" wrap="square" lIns="0" tIns="8155" rIns="0" bIns="0" rtlCol="0">
            <a:spAutoFit/>
          </a:bodyPr>
          <a:lstStyle/>
          <a:p>
            <a:pPr marL="1105773" indent="-1098026">
              <a:spcBef>
                <a:spcPts val="64"/>
              </a:spcBef>
              <a:buFont typeface="Arial MT"/>
              <a:buChar char="●"/>
              <a:tabLst>
                <a:tab pos="1105773" algn="l"/>
                <a:tab pos="1106181" algn="l"/>
              </a:tabLst>
            </a:pPr>
            <a:r>
              <a:rPr sz="771" spc="19" dirty="0">
                <a:latin typeface="Microsoft Sans Serif"/>
                <a:cs typeface="Microsoft Sans Serif"/>
              </a:rPr>
              <a:t>on</a:t>
            </a:r>
            <a:r>
              <a:rPr sz="771" spc="-22" dirty="0">
                <a:latin typeface="Microsoft Sans Serif"/>
                <a:cs typeface="Microsoft Sans Serif"/>
              </a:rPr>
              <a:t> </a:t>
            </a:r>
            <a:r>
              <a:rPr sz="771" spc="29" dirty="0">
                <a:latin typeface="Microsoft Sans Serif"/>
                <a:cs typeface="Microsoft Sans Serif"/>
              </a:rPr>
              <a:t>the</a:t>
            </a:r>
            <a:r>
              <a:rPr sz="771" spc="-19" dirty="0">
                <a:latin typeface="Microsoft Sans Serif"/>
                <a:cs typeface="Microsoft Sans Serif"/>
              </a:rPr>
              <a:t> </a:t>
            </a:r>
            <a:r>
              <a:rPr sz="771" spc="45" dirty="0">
                <a:latin typeface="Microsoft Sans Serif"/>
                <a:cs typeface="Microsoft Sans Serif"/>
              </a:rPr>
              <a:t>left</a:t>
            </a:r>
            <a:endParaRPr sz="771">
              <a:latin typeface="Microsoft Sans Serif"/>
              <a:cs typeface="Microsoft Sans Serif"/>
            </a:endParaRPr>
          </a:p>
        </p:txBody>
      </p:sp>
      <p:sp>
        <p:nvSpPr>
          <p:cNvPr id="16" name="object 16"/>
          <p:cNvSpPr txBox="1">
            <a:spLocks noGrp="1"/>
          </p:cNvSpPr>
          <p:nvPr>
            <p:ph type="title"/>
          </p:nvPr>
        </p:nvSpPr>
        <p:spPr>
          <a:xfrm>
            <a:off x="3203848" y="44624"/>
            <a:ext cx="2805066" cy="516066"/>
          </a:xfrm>
          <a:prstGeom prst="rect">
            <a:avLst/>
          </a:prstGeom>
        </p:spPr>
        <p:txBody>
          <a:bodyPr vert="horz" wrap="square" lIns="0" tIns="8155" rIns="0" bIns="0" rtlCol="0" anchor="ctr">
            <a:spAutoFit/>
          </a:bodyPr>
          <a:lstStyle/>
          <a:p>
            <a:pPr marL="8155">
              <a:lnSpc>
                <a:spcPct val="100000"/>
              </a:lnSpc>
              <a:spcBef>
                <a:spcPts val="64"/>
              </a:spcBef>
            </a:pPr>
            <a:r>
              <a:rPr spc="-67" dirty="0"/>
              <a:t>Lung </a:t>
            </a:r>
            <a:r>
              <a:rPr spc="-32" dirty="0"/>
              <a:t>carcinoma</a:t>
            </a:r>
          </a:p>
        </p:txBody>
      </p:sp>
      <p:sp>
        <p:nvSpPr>
          <p:cNvPr id="17" name="object 17"/>
          <p:cNvSpPr txBox="1"/>
          <p:nvPr/>
        </p:nvSpPr>
        <p:spPr>
          <a:xfrm>
            <a:off x="3364671" y="622031"/>
            <a:ext cx="3393528" cy="186104"/>
          </a:xfrm>
          <a:prstGeom prst="rect">
            <a:avLst/>
          </a:prstGeom>
        </p:spPr>
        <p:txBody>
          <a:bodyPr vert="horz" wrap="square" lIns="0" tIns="8155" rIns="0" bIns="0" rtlCol="0">
            <a:spAutoFit/>
          </a:bodyPr>
          <a:lstStyle/>
          <a:p>
            <a:pPr marL="8155">
              <a:spcBef>
                <a:spcPts val="64"/>
              </a:spcBef>
            </a:pPr>
            <a:r>
              <a:rPr sz="1156" b="1" spc="-51" dirty="0" smtClean="0">
                <a:latin typeface="Arial"/>
                <a:cs typeface="Arial"/>
              </a:rPr>
              <a:t>SMALL</a:t>
            </a:r>
            <a:r>
              <a:rPr sz="1156" b="1" spc="-26" dirty="0" smtClean="0">
                <a:latin typeface="Arial"/>
                <a:cs typeface="Arial"/>
              </a:rPr>
              <a:t> </a:t>
            </a:r>
            <a:r>
              <a:rPr sz="1156" b="1" spc="-106" dirty="0">
                <a:latin typeface="Arial"/>
                <a:cs typeface="Arial"/>
              </a:rPr>
              <a:t>CELL</a:t>
            </a:r>
            <a:r>
              <a:rPr sz="1156" b="1" spc="-26" dirty="0">
                <a:latin typeface="Arial"/>
                <a:cs typeface="Arial"/>
              </a:rPr>
              <a:t> </a:t>
            </a:r>
            <a:r>
              <a:rPr sz="1156" b="1" spc="-64" dirty="0">
                <a:latin typeface="Arial"/>
                <a:cs typeface="Arial"/>
              </a:rPr>
              <a:t>CARCINOMA</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r>
              <a:rPr sz="1156" b="1" spc="-26" dirty="0">
                <a:latin typeface="Arial"/>
                <a:cs typeface="Arial"/>
              </a:rPr>
              <a:t> </a:t>
            </a:r>
            <a:endParaRPr sz="1156" dirty="0">
              <a:latin typeface="Arial"/>
              <a:cs typeface="Arial"/>
            </a:endParaRPr>
          </a:p>
        </p:txBody>
      </p:sp>
      <p:sp>
        <p:nvSpPr>
          <p:cNvPr id="18" name="object 18"/>
          <p:cNvSpPr txBox="1"/>
          <p:nvPr/>
        </p:nvSpPr>
        <p:spPr>
          <a:xfrm>
            <a:off x="2284658" y="3808433"/>
            <a:ext cx="1880038" cy="366328"/>
          </a:xfrm>
          <a:prstGeom prst="rect">
            <a:avLst/>
          </a:prstGeom>
        </p:spPr>
        <p:txBody>
          <a:bodyPr vert="horz" wrap="square" lIns="0" tIns="6931" rIns="0" bIns="0" rtlCol="0">
            <a:spAutoFit/>
          </a:bodyPr>
          <a:lstStyle/>
          <a:p>
            <a:pPr marL="262988" marR="3262" indent="-255241">
              <a:lnSpc>
                <a:spcPct val="100699"/>
              </a:lnSpc>
              <a:spcBef>
                <a:spcPts val="55"/>
              </a:spcBef>
            </a:pPr>
            <a:r>
              <a:rPr sz="1156" b="1" spc="3" dirty="0">
                <a:solidFill>
                  <a:srgbClr val="D16F00"/>
                </a:solidFill>
                <a:latin typeface="Arial"/>
                <a:cs typeface="Arial"/>
              </a:rPr>
              <a:t>Small</a:t>
            </a:r>
            <a:r>
              <a:rPr sz="1156" b="1" spc="-26" dirty="0">
                <a:solidFill>
                  <a:srgbClr val="D16F00"/>
                </a:solidFill>
                <a:latin typeface="Arial"/>
                <a:cs typeface="Arial"/>
              </a:rPr>
              <a:t> </a:t>
            </a:r>
            <a:r>
              <a:rPr sz="1156" b="1" spc="-10" dirty="0">
                <a:solidFill>
                  <a:srgbClr val="D16F00"/>
                </a:solidFill>
                <a:latin typeface="Arial"/>
                <a:cs typeface="Arial"/>
              </a:rPr>
              <a:t>cell</a:t>
            </a:r>
            <a:r>
              <a:rPr sz="1156" b="1" spc="-22" dirty="0">
                <a:solidFill>
                  <a:srgbClr val="D16F00"/>
                </a:solidFill>
                <a:latin typeface="Arial"/>
                <a:cs typeface="Arial"/>
              </a:rPr>
              <a:t> carcinoma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 </a:t>
            </a:r>
            <a:r>
              <a:rPr sz="1156" b="1" spc="-311" dirty="0">
                <a:solidFill>
                  <a:srgbClr val="D16F00"/>
                </a:solidFill>
                <a:latin typeface="Arial"/>
                <a:cs typeface="Arial"/>
              </a:rPr>
              <a:t> </a:t>
            </a:r>
            <a:r>
              <a:rPr sz="1156" b="1" spc="-13" dirty="0">
                <a:solidFill>
                  <a:srgbClr val="D16F00"/>
                </a:solidFill>
                <a:latin typeface="Arial"/>
                <a:cs typeface="Arial"/>
              </a:rPr>
              <a:t>lung</a:t>
            </a:r>
            <a:r>
              <a:rPr sz="1156" b="1" spc="-26" dirty="0">
                <a:solidFill>
                  <a:srgbClr val="D16F00"/>
                </a:solidFill>
                <a:latin typeface="Arial"/>
                <a:cs typeface="Arial"/>
              </a:rPr>
              <a:t> </a:t>
            </a:r>
            <a:r>
              <a:rPr sz="1156" b="1" spc="-42" dirty="0">
                <a:solidFill>
                  <a:srgbClr val="D16F00"/>
                </a:solidFill>
                <a:latin typeface="Arial"/>
                <a:cs typeface="Arial"/>
              </a:rPr>
              <a:t>“oat</a:t>
            </a:r>
            <a:r>
              <a:rPr sz="1156" b="1" spc="-22" dirty="0">
                <a:solidFill>
                  <a:srgbClr val="D16F00"/>
                </a:solidFill>
                <a:latin typeface="Arial"/>
                <a:cs typeface="Arial"/>
              </a:rPr>
              <a:t> </a:t>
            </a:r>
            <a:r>
              <a:rPr sz="1156" b="1" spc="-39" dirty="0">
                <a:solidFill>
                  <a:srgbClr val="D16F00"/>
                </a:solidFill>
                <a:latin typeface="Arial"/>
                <a:cs typeface="Arial"/>
              </a:rPr>
              <a:t>cell”</a:t>
            </a:r>
            <a:r>
              <a:rPr sz="1156" b="1" spc="-22" dirty="0">
                <a:solidFill>
                  <a:srgbClr val="D16F00"/>
                </a:solidFill>
                <a:latin typeface="Arial"/>
                <a:cs typeface="Arial"/>
              </a:rPr>
              <a:t> </a:t>
            </a:r>
            <a:r>
              <a:rPr sz="1156" b="1" spc="16" dirty="0">
                <a:solidFill>
                  <a:srgbClr val="D16F00"/>
                </a:solidFill>
                <a:latin typeface="Arial"/>
                <a:cs typeface="Arial"/>
              </a:rPr>
              <a:t>-</a:t>
            </a:r>
            <a:r>
              <a:rPr sz="1156" b="1" spc="-22"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p:txBody>
      </p:sp>
      <p:sp>
        <p:nvSpPr>
          <p:cNvPr id="19" name="object 19"/>
          <p:cNvSpPr/>
          <p:nvPr/>
        </p:nvSpPr>
        <p:spPr>
          <a:xfrm>
            <a:off x="2146013" y="2616291"/>
            <a:ext cx="4851974" cy="18755"/>
          </a:xfrm>
          <a:custGeom>
            <a:avLst/>
            <a:gdLst/>
            <a:ahLst/>
            <a:cxnLst/>
            <a:rect l="l" t="t" r="r" b="b"/>
            <a:pathLst>
              <a:path w="7556500" h="29210">
                <a:moveTo>
                  <a:pt x="0" y="28957"/>
                </a:moveTo>
                <a:lnTo>
                  <a:pt x="7556499" y="0"/>
                </a:lnTo>
              </a:path>
            </a:pathLst>
          </a:custGeom>
          <a:ln w="19049">
            <a:solidFill>
              <a:srgbClr val="999999"/>
            </a:solidFill>
          </a:ln>
        </p:spPr>
        <p:txBody>
          <a:bodyPr wrap="square" lIns="0" tIns="0" rIns="0" bIns="0" rtlCol="0"/>
          <a:lstStyle/>
          <a:p>
            <a:endParaRPr sz="1156"/>
          </a:p>
        </p:txBody>
      </p:sp>
      <p:sp>
        <p:nvSpPr>
          <p:cNvPr id="20" name="object 20"/>
          <p:cNvSpPr/>
          <p:nvPr/>
        </p:nvSpPr>
        <p:spPr>
          <a:xfrm>
            <a:off x="4708444" y="5375937"/>
            <a:ext cx="1645594" cy="548803"/>
          </a:xfrm>
          <a:custGeom>
            <a:avLst/>
            <a:gdLst/>
            <a:ahLst/>
            <a:cxnLst/>
            <a:rect l="l" t="t" r="r" b="b"/>
            <a:pathLst>
              <a:path w="2562859" h="854709">
                <a:moveTo>
                  <a:pt x="0" y="142452"/>
                </a:moveTo>
                <a:lnTo>
                  <a:pt x="7262" y="97426"/>
                </a:lnTo>
                <a:lnTo>
                  <a:pt x="27485" y="58321"/>
                </a:lnTo>
                <a:lnTo>
                  <a:pt x="58321" y="27485"/>
                </a:lnTo>
                <a:lnTo>
                  <a:pt x="97426" y="7262"/>
                </a:lnTo>
                <a:lnTo>
                  <a:pt x="142452" y="0"/>
                </a:lnTo>
                <a:lnTo>
                  <a:pt x="2419847" y="0"/>
                </a:lnTo>
                <a:lnTo>
                  <a:pt x="2474361" y="10843"/>
                </a:lnTo>
                <a:lnTo>
                  <a:pt x="2520576" y="41723"/>
                </a:lnTo>
                <a:lnTo>
                  <a:pt x="2551456" y="87938"/>
                </a:lnTo>
                <a:lnTo>
                  <a:pt x="2562299" y="142452"/>
                </a:lnTo>
                <a:lnTo>
                  <a:pt x="2562299" y="712246"/>
                </a:lnTo>
                <a:lnTo>
                  <a:pt x="2555037" y="757273"/>
                </a:lnTo>
                <a:lnTo>
                  <a:pt x="2534814" y="796378"/>
                </a:lnTo>
                <a:lnTo>
                  <a:pt x="2503978" y="827214"/>
                </a:lnTo>
                <a:lnTo>
                  <a:pt x="2464873" y="847437"/>
                </a:lnTo>
                <a:lnTo>
                  <a:pt x="2419847" y="854699"/>
                </a:lnTo>
                <a:lnTo>
                  <a:pt x="142452" y="854699"/>
                </a:lnTo>
                <a:lnTo>
                  <a:pt x="97426" y="847437"/>
                </a:lnTo>
                <a:lnTo>
                  <a:pt x="58321" y="827214"/>
                </a:lnTo>
                <a:lnTo>
                  <a:pt x="27485" y="796378"/>
                </a:lnTo>
                <a:lnTo>
                  <a:pt x="7262" y="757273"/>
                </a:lnTo>
                <a:lnTo>
                  <a:pt x="0" y="712246"/>
                </a:lnTo>
                <a:lnTo>
                  <a:pt x="0" y="142452"/>
                </a:lnTo>
                <a:close/>
              </a:path>
            </a:pathLst>
          </a:custGeom>
          <a:ln w="9524">
            <a:solidFill>
              <a:srgbClr val="B7B7B7"/>
            </a:solidFill>
            <a:prstDash val="lgDash"/>
          </a:ln>
        </p:spPr>
        <p:txBody>
          <a:bodyPr wrap="square" lIns="0" tIns="0" rIns="0" bIns="0" rtlCol="0"/>
          <a:lstStyle/>
          <a:p>
            <a:endParaRPr sz="1156"/>
          </a:p>
        </p:txBody>
      </p:sp>
      <p:sp>
        <p:nvSpPr>
          <p:cNvPr id="21" name="object 21"/>
          <p:cNvSpPr txBox="1"/>
          <p:nvPr/>
        </p:nvSpPr>
        <p:spPr>
          <a:xfrm>
            <a:off x="4785667" y="5405861"/>
            <a:ext cx="1491065" cy="474428"/>
          </a:xfrm>
          <a:prstGeom prst="rect">
            <a:avLst/>
          </a:prstGeom>
        </p:spPr>
        <p:txBody>
          <a:bodyPr vert="horz" wrap="square" lIns="0" tIns="12640" rIns="0" bIns="0" rtlCol="0">
            <a:spAutoFit/>
          </a:bodyPr>
          <a:lstStyle/>
          <a:p>
            <a:pPr marL="7747" marR="3262" algn="ctr">
              <a:lnSpc>
                <a:spcPts val="918"/>
              </a:lnSpc>
              <a:spcBef>
                <a:spcPts val="100"/>
              </a:spcBef>
            </a:pPr>
            <a:r>
              <a:rPr sz="771" spc="3" dirty="0">
                <a:latin typeface="Microsoft Sans Serif"/>
                <a:cs typeface="Microsoft Sans Serif"/>
              </a:rPr>
              <a:t>(caused</a:t>
            </a:r>
            <a:r>
              <a:rPr sz="771" spc="-10" dirty="0">
                <a:latin typeface="Microsoft Sans Serif"/>
                <a:cs typeface="Microsoft Sans Serif"/>
              </a:rPr>
              <a:t> </a:t>
            </a:r>
            <a:r>
              <a:rPr sz="771" spc="26" dirty="0">
                <a:latin typeface="Microsoft Sans Serif"/>
                <a:cs typeface="Microsoft Sans Serif"/>
              </a:rPr>
              <a:t>by</a:t>
            </a:r>
            <a:r>
              <a:rPr sz="771" spc="-6" dirty="0">
                <a:latin typeface="Microsoft Sans Serif"/>
                <a:cs typeface="Microsoft Sans Serif"/>
              </a:rPr>
              <a:t> The</a:t>
            </a:r>
            <a:r>
              <a:rPr sz="771" spc="-10" dirty="0">
                <a:latin typeface="Microsoft Sans Serif"/>
                <a:cs typeface="Microsoft Sans Serif"/>
              </a:rPr>
              <a:t> </a:t>
            </a:r>
            <a:r>
              <a:rPr sz="771" spc="26" dirty="0">
                <a:latin typeface="Microsoft Sans Serif"/>
                <a:cs typeface="Microsoft Sans Serif"/>
              </a:rPr>
              <a:t>patient</a:t>
            </a:r>
            <a:r>
              <a:rPr sz="771" spc="-6" dirty="0">
                <a:latin typeface="Microsoft Sans Serif"/>
                <a:cs typeface="Microsoft Sans Serif"/>
              </a:rPr>
              <a:t> </a:t>
            </a:r>
            <a:r>
              <a:rPr sz="771" spc="16" dirty="0">
                <a:latin typeface="Microsoft Sans Serif"/>
                <a:cs typeface="Microsoft Sans Serif"/>
              </a:rPr>
              <a:t>aspirated </a:t>
            </a:r>
            <a:r>
              <a:rPr sz="771" spc="-196" dirty="0">
                <a:latin typeface="Microsoft Sans Serif"/>
                <a:cs typeface="Microsoft Sans Serif"/>
              </a:rPr>
              <a:t> </a:t>
            </a:r>
            <a:r>
              <a:rPr sz="771" spc="19" dirty="0">
                <a:latin typeface="Microsoft Sans Serif"/>
                <a:cs typeface="Microsoft Sans Serif"/>
              </a:rPr>
              <a:t>gastric </a:t>
            </a:r>
            <a:r>
              <a:rPr sz="771" spc="13" dirty="0">
                <a:latin typeface="Microsoft Sans Serif"/>
                <a:cs typeface="Microsoft Sans Serif"/>
              </a:rPr>
              <a:t>contents, </a:t>
            </a:r>
            <a:r>
              <a:rPr sz="771" spc="3" dirty="0">
                <a:latin typeface="Microsoft Sans Serif"/>
                <a:cs typeface="Microsoft Sans Serif"/>
              </a:rPr>
              <a:t>since </a:t>
            </a:r>
            <a:r>
              <a:rPr sz="771" spc="16" dirty="0">
                <a:latin typeface="Microsoft Sans Serif"/>
                <a:cs typeface="Microsoft Sans Serif"/>
              </a:rPr>
              <a:t>aspirated </a:t>
            </a:r>
            <a:r>
              <a:rPr sz="771" spc="-196" dirty="0">
                <a:latin typeface="Microsoft Sans Serif"/>
                <a:cs typeface="Microsoft Sans Serif"/>
              </a:rPr>
              <a:t> </a:t>
            </a:r>
            <a:r>
              <a:rPr sz="771" spc="32" dirty="0">
                <a:latin typeface="Microsoft Sans Serif"/>
                <a:cs typeface="Microsoft Sans Serif"/>
              </a:rPr>
              <a:t>material </a:t>
            </a:r>
            <a:r>
              <a:rPr sz="771" spc="19" dirty="0">
                <a:latin typeface="Microsoft Sans Serif"/>
                <a:cs typeface="Microsoft Sans Serif"/>
              </a:rPr>
              <a:t>could </a:t>
            </a:r>
            <a:r>
              <a:rPr sz="771" spc="35" dirty="0">
                <a:latin typeface="Microsoft Sans Serif"/>
                <a:cs typeface="Microsoft Sans Serif"/>
              </a:rPr>
              <a:t>not </a:t>
            </a:r>
            <a:r>
              <a:rPr sz="771" dirty="0">
                <a:latin typeface="Microsoft Sans Serif"/>
                <a:cs typeface="Microsoft Sans Serif"/>
              </a:rPr>
              <a:t>pass </a:t>
            </a:r>
            <a:r>
              <a:rPr sz="771" spc="29" dirty="0">
                <a:latin typeface="Microsoft Sans Serif"/>
                <a:cs typeface="Microsoft Sans Serif"/>
              </a:rPr>
              <a:t>the </a:t>
            </a:r>
            <a:r>
              <a:rPr sz="771" spc="32" dirty="0">
                <a:latin typeface="Microsoft Sans Serif"/>
                <a:cs typeface="Microsoft Sans Serif"/>
              </a:rPr>
              <a:t> </a:t>
            </a:r>
            <a:r>
              <a:rPr sz="771" spc="26" dirty="0">
                <a:latin typeface="Microsoft Sans Serif"/>
                <a:cs typeface="Microsoft Sans Serif"/>
              </a:rPr>
              <a:t>obstruction</a:t>
            </a:r>
            <a:r>
              <a:rPr sz="771" spc="-3" dirty="0">
                <a:latin typeface="Microsoft Sans Serif"/>
                <a:cs typeface="Microsoft Sans Serif"/>
              </a:rPr>
              <a:t> </a:t>
            </a:r>
            <a:r>
              <a:rPr sz="771" spc="19" dirty="0">
                <a:latin typeface="Microsoft Sans Serif"/>
                <a:cs typeface="Microsoft Sans Serif"/>
              </a:rPr>
              <a:t>on</a:t>
            </a:r>
            <a:r>
              <a:rPr sz="771" spc="-3" dirty="0">
                <a:latin typeface="Microsoft Sans Serif"/>
                <a:cs typeface="Microsoft Sans Serif"/>
              </a:rPr>
              <a:t> </a:t>
            </a:r>
            <a:r>
              <a:rPr sz="771" spc="29" dirty="0">
                <a:latin typeface="Microsoft Sans Serif"/>
                <a:cs typeface="Microsoft Sans Serif"/>
              </a:rPr>
              <a:t>the</a:t>
            </a:r>
            <a:r>
              <a:rPr sz="771" dirty="0">
                <a:latin typeface="Microsoft Sans Serif"/>
                <a:cs typeface="Microsoft Sans Serif"/>
              </a:rPr>
              <a:t> </a:t>
            </a:r>
            <a:r>
              <a:rPr sz="771" spc="22" dirty="0">
                <a:latin typeface="Microsoft Sans Serif"/>
                <a:cs typeface="Microsoft Sans Serif"/>
              </a:rPr>
              <a:t>right).</a:t>
            </a:r>
            <a:endParaRPr sz="771">
              <a:latin typeface="Microsoft Sans Serif"/>
              <a:cs typeface="Microsoft Sans Serif"/>
            </a:endParaRPr>
          </a:p>
        </p:txBody>
      </p:sp>
      <p:grpSp>
        <p:nvGrpSpPr>
          <p:cNvPr id="22" name="object 22"/>
          <p:cNvGrpSpPr/>
          <p:nvPr/>
        </p:nvGrpSpPr>
        <p:grpSpPr>
          <a:xfrm>
            <a:off x="6277230" y="5195566"/>
            <a:ext cx="232405" cy="461141"/>
            <a:chOff x="6433987" y="8091612"/>
            <a:chExt cx="361950" cy="718185"/>
          </a:xfrm>
        </p:grpSpPr>
        <p:sp>
          <p:nvSpPr>
            <p:cNvPr id="23" name="object 23"/>
            <p:cNvSpPr/>
            <p:nvPr/>
          </p:nvSpPr>
          <p:spPr>
            <a:xfrm>
              <a:off x="6438750" y="8096374"/>
              <a:ext cx="352425" cy="699770"/>
            </a:xfrm>
            <a:custGeom>
              <a:avLst/>
              <a:gdLst/>
              <a:ahLst/>
              <a:cxnLst/>
              <a:rect l="l" t="t" r="r" b="b"/>
              <a:pathLst>
                <a:path w="352425" h="699770">
                  <a:moveTo>
                    <a:pt x="146654" y="699172"/>
                  </a:moveTo>
                  <a:lnTo>
                    <a:pt x="190262" y="679970"/>
                  </a:lnTo>
                  <a:lnTo>
                    <a:pt x="239789" y="638823"/>
                  </a:lnTo>
                  <a:lnTo>
                    <a:pt x="274914" y="594877"/>
                  </a:lnTo>
                  <a:lnTo>
                    <a:pt x="299328" y="554408"/>
                  </a:lnTo>
                  <a:lnTo>
                    <a:pt x="319851" y="510538"/>
                  </a:lnTo>
                  <a:lnTo>
                    <a:pt x="335919" y="464489"/>
                  </a:lnTo>
                  <a:lnTo>
                    <a:pt x="346965" y="417482"/>
                  </a:lnTo>
                  <a:lnTo>
                    <a:pt x="352424" y="370737"/>
                  </a:lnTo>
                  <a:lnTo>
                    <a:pt x="350921" y="314244"/>
                  </a:lnTo>
                  <a:lnTo>
                    <a:pt x="341054" y="260715"/>
                  </a:lnTo>
                  <a:lnTo>
                    <a:pt x="324073" y="210796"/>
                  </a:lnTo>
                  <a:lnTo>
                    <a:pt x="301227" y="165134"/>
                  </a:lnTo>
                  <a:lnTo>
                    <a:pt x="273769" y="124374"/>
                  </a:lnTo>
                  <a:lnTo>
                    <a:pt x="242946" y="89163"/>
                  </a:lnTo>
                  <a:lnTo>
                    <a:pt x="210011" y="60148"/>
                  </a:lnTo>
                  <a:lnTo>
                    <a:pt x="176212" y="37974"/>
                  </a:lnTo>
                  <a:lnTo>
                    <a:pt x="110638" y="13857"/>
                  </a:lnTo>
                  <a:lnTo>
                    <a:pt x="54292" y="7570"/>
                  </a:lnTo>
                  <a:lnTo>
                    <a:pt x="14853" y="6992"/>
                  </a:lnTo>
                  <a:lnTo>
                    <a:pt x="0" y="0"/>
                  </a:lnTo>
                </a:path>
              </a:pathLst>
            </a:custGeom>
            <a:ln w="9524">
              <a:solidFill>
                <a:srgbClr val="CCCCCC"/>
              </a:solidFill>
              <a:prstDash val="lgDash"/>
            </a:ln>
          </p:spPr>
          <p:txBody>
            <a:bodyPr wrap="square" lIns="0" tIns="0" rIns="0" bIns="0" rtlCol="0"/>
            <a:lstStyle/>
            <a:p>
              <a:endParaRPr sz="1156"/>
            </a:p>
          </p:txBody>
        </p:sp>
        <p:sp>
          <p:nvSpPr>
            <p:cNvPr id="24" name="object 24"/>
            <p:cNvSpPr/>
            <p:nvPr/>
          </p:nvSpPr>
          <p:spPr>
            <a:xfrm>
              <a:off x="6566851" y="8783510"/>
              <a:ext cx="31115" cy="21590"/>
            </a:xfrm>
            <a:custGeom>
              <a:avLst/>
              <a:gdLst/>
              <a:ahLst/>
              <a:cxnLst/>
              <a:rect l="l" t="t" r="r" b="b"/>
              <a:pathLst>
                <a:path w="31115" h="21590">
                  <a:moveTo>
                    <a:pt x="30590" y="21233"/>
                  </a:moveTo>
                  <a:lnTo>
                    <a:pt x="0" y="14517"/>
                  </a:lnTo>
                  <a:lnTo>
                    <a:pt x="27750" y="0"/>
                  </a:lnTo>
                  <a:lnTo>
                    <a:pt x="18553" y="12036"/>
                  </a:lnTo>
                  <a:lnTo>
                    <a:pt x="30590" y="21233"/>
                  </a:lnTo>
                  <a:close/>
                </a:path>
              </a:pathLst>
            </a:custGeom>
            <a:solidFill>
              <a:srgbClr val="CCCCCC"/>
            </a:solidFill>
          </p:spPr>
          <p:txBody>
            <a:bodyPr wrap="square" lIns="0" tIns="0" rIns="0" bIns="0" rtlCol="0"/>
            <a:lstStyle/>
            <a:p>
              <a:endParaRPr sz="1156"/>
            </a:p>
          </p:txBody>
        </p:sp>
        <p:sp>
          <p:nvSpPr>
            <p:cNvPr id="25" name="object 25"/>
            <p:cNvSpPr/>
            <p:nvPr/>
          </p:nvSpPr>
          <p:spPr>
            <a:xfrm>
              <a:off x="6566851" y="8783510"/>
              <a:ext cx="31115" cy="21590"/>
            </a:xfrm>
            <a:custGeom>
              <a:avLst/>
              <a:gdLst/>
              <a:ahLst/>
              <a:cxnLst/>
              <a:rect l="l" t="t" r="r" b="b"/>
              <a:pathLst>
                <a:path w="31115" h="21590">
                  <a:moveTo>
                    <a:pt x="18553" y="12036"/>
                  </a:moveTo>
                  <a:lnTo>
                    <a:pt x="27750" y="0"/>
                  </a:lnTo>
                  <a:lnTo>
                    <a:pt x="0" y="14517"/>
                  </a:lnTo>
                  <a:lnTo>
                    <a:pt x="30590" y="21233"/>
                  </a:lnTo>
                  <a:lnTo>
                    <a:pt x="18553" y="12036"/>
                  </a:lnTo>
                  <a:close/>
                </a:path>
              </a:pathLst>
            </a:custGeom>
            <a:ln w="9524">
              <a:solidFill>
                <a:srgbClr val="CCCCCC"/>
              </a:solidFill>
            </a:ln>
          </p:spPr>
          <p:txBody>
            <a:bodyPr wrap="square" lIns="0" tIns="0" rIns="0" bIns="0" rtlCol="0"/>
            <a:lstStyle/>
            <a:p>
              <a:endParaRPr sz="1156"/>
            </a:p>
          </p:txBody>
        </p:sp>
      </p:grpSp>
      <p:sp>
        <p:nvSpPr>
          <p:cNvPr id="26" name="object 26"/>
          <p:cNvSpPr txBox="1"/>
          <p:nvPr/>
        </p:nvSpPr>
        <p:spPr>
          <a:xfrm>
            <a:off x="4290667" y="4048911"/>
            <a:ext cx="936146" cy="126857"/>
          </a:xfrm>
          <a:prstGeom prst="rect">
            <a:avLst/>
          </a:prstGeom>
        </p:spPr>
        <p:txBody>
          <a:bodyPr vert="horz" wrap="square" lIns="0" tIns="8155" rIns="0" bIns="0" rtlCol="0">
            <a:spAutoFit/>
          </a:bodyPr>
          <a:lstStyle/>
          <a:p>
            <a:pPr marL="8155">
              <a:spcBef>
                <a:spcPts val="64"/>
              </a:spcBef>
            </a:pPr>
            <a:r>
              <a:rPr sz="771" b="1" spc="-3" dirty="0">
                <a:solidFill>
                  <a:srgbClr val="666666"/>
                </a:solidFill>
                <a:latin typeface="Arial"/>
                <a:cs typeface="Arial"/>
              </a:rPr>
              <a:t>Not</a:t>
            </a:r>
            <a:r>
              <a:rPr sz="771" b="1" spc="-39" dirty="0">
                <a:solidFill>
                  <a:srgbClr val="666666"/>
                </a:solidFill>
                <a:latin typeface="Arial"/>
                <a:cs typeface="Arial"/>
              </a:rPr>
              <a:t> </a:t>
            </a:r>
            <a:r>
              <a:rPr sz="771" b="1" spc="-10" dirty="0">
                <a:solidFill>
                  <a:srgbClr val="666666"/>
                </a:solidFill>
                <a:latin typeface="Arial"/>
                <a:cs typeface="Arial"/>
              </a:rPr>
              <a:t>Hyperchromatic</a:t>
            </a:r>
            <a:endParaRPr sz="771">
              <a:latin typeface="Arial"/>
              <a:cs typeface="Arial"/>
            </a:endParaRPr>
          </a:p>
        </p:txBody>
      </p:sp>
      <p:grpSp>
        <p:nvGrpSpPr>
          <p:cNvPr id="27" name="object 27"/>
          <p:cNvGrpSpPr/>
          <p:nvPr/>
        </p:nvGrpSpPr>
        <p:grpSpPr>
          <a:xfrm>
            <a:off x="4240720" y="3492174"/>
            <a:ext cx="1027477" cy="719641"/>
            <a:chOff x="3262312" y="5438737"/>
            <a:chExt cx="1600200" cy="1120775"/>
          </a:xfrm>
        </p:grpSpPr>
        <p:sp>
          <p:nvSpPr>
            <p:cNvPr id="28" name="object 28"/>
            <p:cNvSpPr/>
            <p:nvPr/>
          </p:nvSpPr>
          <p:spPr>
            <a:xfrm>
              <a:off x="3267075" y="6253124"/>
              <a:ext cx="1590675" cy="301625"/>
            </a:xfrm>
            <a:custGeom>
              <a:avLst/>
              <a:gdLst/>
              <a:ahLst/>
              <a:cxnLst/>
              <a:rect l="l" t="t" r="r" b="b"/>
              <a:pathLst>
                <a:path w="1590675" h="301625">
                  <a:moveTo>
                    <a:pt x="0" y="50251"/>
                  </a:moveTo>
                  <a:lnTo>
                    <a:pt x="3948" y="30691"/>
                  </a:lnTo>
                  <a:lnTo>
                    <a:pt x="14718" y="14718"/>
                  </a:lnTo>
                  <a:lnTo>
                    <a:pt x="30691" y="3948"/>
                  </a:lnTo>
                  <a:lnTo>
                    <a:pt x="50251" y="0"/>
                  </a:lnTo>
                  <a:lnTo>
                    <a:pt x="1540348" y="0"/>
                  </a:lnTo>
                  <a:lnTo>
                    <a:pt x="1575881" y="14718"/>
                  </a:lnTo>
                  <a:lnTo>
                    <a:pt x="1590599" y="50251"/>
                  </a:lnTo>
                  <a:lnTo>
                    <a:pt x="1590599" y="251248"/>
                  </a:lnTo>
                  <a:lnTo>
                    <a:pt x="1586651" y="270808"/>
                  </a:lnTo>
                  <a:lnTo>
                    <a:pt x="1575881" y="286781"/>
                  </a:lnTo>
                  <a:lnTo>
                    <a:pt x="1559908" y="297551"/>
                  </a:lnTo>
                  <a:lnTo>
                    <a:pt x="1540348" y="301499"/>
                  </a:lnTo>
                  <a:lnTo>
                    <a:pt x="50251" y="301499"/>
                  </a:lnTo>
                  <a:lnTo>
                    <a:pt x="30691" y="297551"/>
                  </a:lnTo>
                  <a:lnTo>
                    <a:pt x="14718" y="286781"/>
                  </a:lnTo>
                  <a:lnTo>
                    <a:pt x="3948" y="270808"/>
                  </a:lnTo>
                  <a:lnTo>
                    <a:pt x="0" y="251248"/>
                  </a:lnTo>
                  <a:lnTo>
                    <a:pt x="0" y="50251"/>
                  </a:lnTo>
                  <a:close/>
                </a:path>
              </a:pathLst>
            </a:custGeom>
            <a:ln w="9524">
              <a:solidFill>
                <a:srgbClr val="666666"/>
              </a:solidFill>
              <a:prstDash val="lgDash"/>
            </a:ln>
          </p:spPr>
          <p:txBody>
            <a:bodyPr wrap="square" lIns="0" tIns="0" rIns="0" bIns="0" rtlCol="0"/>
            <a:lstStyle/>
            <a:p>
              <a:endParaRPr sz="1156"/>
            </a:p>
          </p:txBody>
        </p:sp>
        <p:sp>
          <p:nvSpPr>
            <p:cNvPr id="29" name="object 29"/>
            <p:cNvSpPr/>
            <p:nvPr/>
          </p:nvSpPr>
          <p:spPr>
            <a:xfrm>
              <a:off x="3648075" y="5443499"/>
              <a:ext cx="414655" cy="810260"/>
            </a:xfrm>
            <a:custGeom>
              <a:avLst/>
              <a:gdLst/>
              <a:ahLst/>
              <a:cxnLst/>
              <a:rect l="l" t="t" r="r" b="b"/>
              <a:pathLst>
                <a:path w="414654" h="810260">
                  <a:moveTo>
                    <a:pt x="238124" y="0"/>
                  </a:moveTo>
                  <a:lnTo>
                    <a:pt x="193878" y="5953"/>
                  </a:lnTo>
                  <a:lnTo>
                    <a:pt x="151269" y="22465"/>
                  </a:lnTo>
                  <a:lnTo>
                    <a:pt x="111548" y="47507"/>
                  </a:lnTo>
                  <a:lnTo>
                    <a:pt x="75964" y="79055"/>
                  </a:lnTo>
                  <a:lnTo>
                    <a:pt x="45767" y="115082"/>
                  </a:lnTo>
                  <a:lnTo>
                    <a:pt x="22208" y="153563"/>
                  </a:lnTo>
                  <a:lnTo>
                    <a:pt x="6535" y="192471"/>
                  </a:lnTo>
                  <a:lnTo>
                    <a:pt x="0" y="229780"/>
                  </a:lnTo>
                  <a:lnTo>
                    <a:pt x="4682" y="268540"/>
                  </a:lnTo>
                  <a:lnTo>
                    <a:pt x="20956" y="303598"/>
                  </a:lnTo>
                  <a:lnTo>
                    <a:pt x="46848" y="335990"/>
                  </a:lnTo>
                  <a:lnTo>
                    <a:pt x="80384" y="366749"/>
                  </a:lnTo>
                  <a:lnTo>
                    <a:pt x="119589" y="396908"/>
                  </a:lnTo>
                  <a:lnTo>
                    <a:pt x="162490" y="427501"/>
                  </a:lnTo>
                  <a:lnTo>
                    <a:pt x="207112" y="459561"/>
                  </a:lnTo>
                  <a:lnTo>
                    <a:pt x="241761" y="486169"/>
                  </a:lnTo>
                  <a:lnTo>
                    <a:pt x="275430" y="514759"/>
                  </a:lnTo>
                  <a:lnTo>
                    <a:pt x="307292" y="545799"/>
                  </a:lnTo>
                  <a:lnTo>
                    <a:pt x="336520" y="579756"/>
                  </a:lnTo>
                  <a:lnTo>
                    <a:pt x="362289" y="617099"/>
                  </a:lnTo>
                  <a:lnTo>
                    <a:pt x="383770" y="658297"/>
                  </a:lnTo>
                  <a:lnTo>
                    <a:pt x="400138" y="703817"/>
                  </a:lnTo>
                  <a:lnTo>
                    <a:pt x="410564" y="754129"/>
                  </a:lnTo>
                  <a:lnTo>
                    <a:pt x="414224" y="809699"/>
                  </a:lnTo>
                </a:path>
              </a:pathLst>
            </a:custGeom>
            <a:ln w="9524">
              <a:solidFill>
                <a:srgbClr val="666666"/>
              </a:solidFill>
            </a:ln>
          </p:spPr>
          <p:txBody>
            <a:bodyPr wrap="square" lIns="0" tIns="0" rIns="0" bIns="0" rtlCol="0"/>
            <a:lstStyle/>
            <a:p>
              <a:endParaRPr sz="1156"/>
            </a:p>
          </p:txBody>
        </p:sp>
      </p:grpSp>
    </p:spTree>
    <p:extLst>
      <p:ext uri="{BB962C8B-B14F-4D97-AF65-F5344CB8AC3E}">
        <p14:creationId xmlns:p14="http://schemas.microsoft.com/office/powerpoint/2010/main" val="323598904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defTabSz="809625" eaLnBrk="1" hangingPunct="1"/>
            <a:r>
              <a:rPr lang="tr-TR" sz="2800" b="1" smtClean="0">
                <a:solidFill>
                  <a:srgbClr val="009900"/>
                </a:solidFill>
              </a:rPr>
              <a:t>Pathophysiology</a:t>
            </a:r>
          </a:p>
        </p:txBody>
      </p:sp>
      <p:sp>
        <p:nvSpPr>
          <p:cNvPr id="31747" name="Rectangle 3"/>
          <p:cNvSpPr>
            <a:spLocks noGrp="1" noChangeArrowheads="1"/>
          </p:cNvSpPr>
          <p:nvPr>
            <p:ph type="body" idx="1"/>
          </p:nvPr>
        </p:nvSpPr>
        <p:spPr>
          <a:xfrm>
            <a:off x="457200" y="1196975"/>
            <a:ext cx="8229600" cy="4824413"/>
          </a:xfrm>
        </p:spPr>
        <p:txBody>
          <a:bodyPr/>
          <a:lstStyle/>
          <a:p>
            <a:pPr marL="303213" indent="-303213" defTabSz="809625" eaLnBrk="1" hangingPunct="1"/>
            <a:r>
              <a:rPr lang="tr-TR" sz="2800" smtClean="0"/>
              <a:t>Small cell carcinomas arise in peribronchial locations and infiltrate the bronchial submucosa. </a:t>
            </a:r>
          </a:p>
          <a:p>
            <a:pPr marL="303213" indent="-303213" defTabSz="809625" eaLnBrk="1" hangingPunct="1"/>
            <a:r>
              <a:rPr lang="tr-TR" sz="2800" smtClean="0"/>
              <a:t>Widespread metastases occur early in the course of the disease, with common spread to </a:t>
            </a:r>
          </a:p>
          <a:p>
            <a:pPr marL="657225" lvl="1" indent="-252413" defTabSz="809625" eaLnBrk="1" hangingPunct="1"/>
            <a:r>
              <a:rPr lang="tr-TR" sz="2400" smtClean="0"/>
              <a:t>mediastinal lymph nodes, </a:t>
            </a:r>
          </a:p>
          <a:p>
            <a:pPr marL="657225" lvl="1" indent="-252413" defTabSz="809625" eaLnBrk="1" hangingPunct="1"/>
            <a:r>
              <a:rPr lang="tr-TR" sz="2400" smtClean="0"/>
              <a:t>liver, </a:t>
            </a:r>
          </a:p>
          <a:p>
            <a:pPr marL="657225" lvl="1" indent="-252413" defTabSz="809625" eaLnBrk="1" hangingPunct="1"/>
            <a:r>
              <a:rPr lang="tr-TR" sz="2400" smtClean="0"/>
              <a:t>bones, </a:t>
            </a:r>
          </a:p>
          <a:p>
            <a:pPr marL="657225" lvl="1" indent="-252413" defTabSz="809625" eaLnBrk="1" hangingPunct="1"/>
            <a:r>
              <a:rPr lang="tr-TR" sz="2400" smtClean="0"/>
              <a:t>adrenal glands, </a:t>
            </a:r>
          </a:p>
          <a:p>
            <a:pPr marL="657225" lvl="1" indent="-252413" defTabSz="809625" eaLnBrk="1" hangingPunct="1"/>
            <a:r>
              <a:rPr lang="tr-TR" sz="2400" smtClean="0"/>
              <a:t>brain.</a:t>
            </a:r>
            <a:r>
              <a:rPr lang="tr-TR" sz="2800" smtClean="0"/>
              <a:t> </a:t>
            </a:r>
          </a:p>
        </p:txBody>
      </p:sp>
    </p:spTree>
    <p:extLst>
      <p:ext uri="{BB962C8B-B14F-4D97-AF65-F5344CB8AC3E}">
        <p14:creationId xmlns:p14="http://schemas.microsoft.com/office/powerpoint/2010/main" val="130204028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defTabSz="809625" eaLnBrk="1" hangingPunct="1"/>
            <a:r>
              <a:rPr lang="tr-TR" sz="2800" b="1" smtClean="0">
                <a:solidFill>
                  <a:srgbClr val="FF3300"/>
                </a:solidFill>
              </a:rPr>
              <a:t>Histologic Findings</a:t>
            </a:r>
          </a:p>
        </p:txBody>
      </p:sp>
      <p:sp>
        <p:nvSpPr>
          <p:cNvPr id="32771" name="Rectangle 3"/>
          <p:cNvSpPr>
            <a:spLocks noGrp="1" noChangeArrowheads="1"/>
          </p:cNvSpPr>
          <p:nvPr>
            <p:ph type="body" idx="1"/>
          </p:nvPr>
        </p:nvSpPr>
        <p:spPr/>
        <p:txBody>
          <a:bodyPr>
            <a:normAutofit lnSpcReduction="10000"/>
          </a:bodyPr>
          <a:lstStyle/>
          <a:p>
            <a:pPr marL="303213" indent="-303213" defTabSz="809625" eaLnBrk="1" hangingPunct="1">
              <a:lnSpc>
                <a:spcPct val="90000"/>
              </a:lnSpc>
            </a:pPr>
            <a:r>
              <a:rPr lang="tr-TR" sz="2400" smtClean="0"/>
              <a:t>SCLC typically are centrally located, arising in peribronchial locations. </a:t>
            </a:r>
          </a:p>
          <a:p>
            <a:pPr marL="657225" lvl="1" indent="-252413" defTabSz="809625" eaLnBrk="1" hangingPunct="1">
              <a:lnSpc>
                <a:spcPct val="90000"/>
              </a:lnSpc>
            </a:pPr>
            <a:r>
              <a:rPr lang="tr-TR" sz="2300" smtClean="0"/>
              <a:t>They are thought to arise from Kulchitsky cells. </a:t>
            </a:r>
          </a:p>
          <a:p>
            <a:pPr marL="303213" indent="-303213" defTabSz="809625" eaLnBrk="1" hangingPunct="1">
              <a:lnSpc>
                <a:spcPct val="90000"/>
              </a:lnSpc>
            </a:pPr>
            <a:r>
              <a:rPr lang="tr-TR" sz="2400" smtClean="0"/>
              <a:t>The tumor is composed of sheets of small, round cells with dark nuclei, scant cytoplasm, fine granular nuclear chromatin, and indistinct nucleoli. </a:t>
            </a:r>
          </a:p>
          <a:p>
            <a:pPr marL="303213" indent="-303213" defTabSz="809625" eaLnBrk="1" hangingPunct="1">
              <a:lnSpc>
                <a:spcPct val="90000"/>
              </a:lnSpc>
            </a:pPr>
            <a:r>
              <a:rPr lang="tr-TR" sz="2400" smtClean="0"/>
              <a:t>Crush artifact leading to nuclear molding is a common finding, but it is not considered diagnostic. </a:t>
            </a:r>
          </a:p>
          <a:p>
            <a:pPr marL="303213" indent="-303213" defTabSz="809625" eaLnBrk="1" hangingPunct="1">
              <a:lnSpc>
                <a:spcPct val="90000"/>
              </a:lnSpc>
            </a:pPr>
            <a:r>
              <a:rPr lang="tr-TR" sz="2400" smtClean="0"/>
              <a:t>Very high rates of cell division are observed, and necrosis, sometimes extensive, may be seen. </a:t>
            </a:r>
          </a:p>
          <a:p>
            <a:pPr marL="657225" lvl="1" indent="-252413" defTabSz="809625" eaLnBrk="1" hangingPunct="1">
              <a:lnSpc>
                <a:spcPct val="90000"/>
              </a:lnSpc>
            </a:pPr>
            <a:r>
              <a:rPr lang="tr-TR" sz="2300" smtClean="0"/>
              <a:t>Because of the central location, the cells exfoliate in sputum and bronchial washings. </a:t>
            </a:r>
          </a:p>
        </p:txBody>
      </p:sp>
    </p:spTree>
    <p:extLst>
      <p:ext uri="{BB962C8B-B14F-4D97-AF65-F5344CB8AC3E}">
        <p14:creationId xmlns:p14="http://schemas.microsoft.com/office/powerpoint/2010/main" val="329978431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1981200"/>
            <a:ext cx="4191000" cy="3581400"/>
          </a:xfrm>
        </p:spPr>
        <p:txBody>
          <a:bodyPr>
            <a:normAutofit fontScale="90000"/>
          </a:bodyPr>
          <a:lstStyle/>
          <a:p>
            <a:pPr defTabSz="809625" eaLnBrk="1" hangingPunct="1"/>
            <a:r>
              <a:rPr lang="tr-TR" sz="2600" b="1" smtClean="0"/>
              <a:t>Small cell </a:t>
            </a:r>
            <a:r>
              <a:rPr lang="en-US" sz="2600" b="1" smtClean="0"/>
              <a:t>Bronchogeni</a:t>
            </a:r>
            <a:r>
              <a:rPr lang="tr-TR" sz="2600" b="1" smtClean="0"/>
              <a:t>c</a:t>
            </a:r>
            <a:r>
              <a:rPr lang="en-US" sz="2600" b="1" smtClean="0"/>
              <a:t> </a:t>
            </a:r>
            <a:br>
              <a:rPr lang="en-US" sz="2600" b="1" smtClean="0"/>
            </a:br>
            <a:r>
              <a:rPr lang="en-US" sz="2600" b="1" smtClean="0"/>
              <a:t>Carcinoma</a:t>
            </a:r>
            <a:r>
              <a:rPr lang="tr-TR" sz="2600" b="1" smtClean="0"/>
              <a:t>:</a:t>
            </a:r>
            <a:br>
              <a:rPr lang="tr-TR" sz="2600" b="1" smtClean="0"/>
            </a:br>
            <a:r>
              <a:rPr lang="tr-TR" sz="2000" smtClean="0">
                <a:solidFill>
                  <a:schemeClr val="folHlink"/>
                </a:solidFill>
              </a:rPr>
              <a:t>- </a:t>
            </a:r>
            <a:r>
              <a:rPr lang="tr-TR" sz="2000" b="1" smtClean="0">
                <a:solidFill>
                  <a:schemeClr val="folHlink"/>
                </a:solidFill>
              </a:rPr>
              <a:t>begins as</a:t>
            </a:r>
            <a:r>
              <a:rPr lang="tr-TR" sz="2000" smtClean="0">
                <a:solidFill>
                  <a:schemeClr val="folHlink"/>
                </a:solidFill>
              </a:rPr>
              <a:t> </a:t>
            </a:r>
            <a:r>
              <a:rPr lang="tr-TR" sz="2000" b="1" smtClean="0">
                <a:solidFill>
                  <a:schemeClr val="folHlink"/>
                </a:solidFill>
              </a:rPr>
              <a:t>mucosal growth</a:t>
            </a:r>
            <a:br>
              <a:rPr lang="tr-TR" sz="2000" b="1" smtClean="0">
                <a:solidFill>
                  <a:schemeClr val="folHlink"/>
                </a:solidFill>
              </a:rPr>
            </a:br>
            <a:r>
              <a:rPr lang="tr-TR" sz="2000" b="1" smtClean="0">
                <a:solidFill>
                  <a:schemeClr val="folHlink"/>
                </a:solidFill>
              </a:rPr>
              <a:t>- firm, gray-white</a:t>
            </a:r>
            <a:br>
              <a:rPr lang="tr-TR" sz="2000" b="1" smtClean="0">
                <a:solidFill>
                  <a:schemeClr val="folHlink"/>
                </a:solidFill>
              </a:rPr>
            </a:br>
            <a:r>
              <a:rPr lang="tr-TR" sz="2000" b="1" smtClean="0">
                <a:solidFill>
                  <a:schemeClr val="folHlink"/>
                </a:solidFill>
              </a:rPr>
              <a:t>- invades the bronchial mucosa</a:t>
            </a:r>
            <a:br>
              <a:rPr lang="tr-TR" sz="2000" b="1" smtClean="0">
                <a:solidFill>
                  <a:schemeClr val="folHlink"/>
                </a:solidFill>
              </a:rPr>
            </a:br>
            <a:r>
              <a:rPr lang="tr-TR" sz="2000" b="1" smtClean="0">
                <a:solidFill>
                  <a:schemeClr val="folHlink"/>
                </a:solidFill>
              </a:rPr>
              <a:t>- central necrosis in large ones</a:t>
            </a:r>
            <a:br>
              <a:rPr lang="tr-TR" sz="2000" b="1" smtClean="0">
                <a:solidFill>
                  <a:schemeClr val="folHlink"/>
                </a:solidFill>
              </a:rPr>
            </a:br>
            <a:r>
              <a:rPr lang="tr-TR" sz="2000" b="1" smtClean="0">
                <a:solidFill>
                  <a:schemeClr val="folHlink"/>
                </a:solidFill>
              </a:rPr>
              <a:t>- may extend to the pleura</a:t>
            </a:r>
            <a:br>
              <a:rPr lang="tr-TR" sz="2000" b="1" smtClean="0">
                <a:solidFill>
                  <a:schemeClr val="folHlink"/>
                </a:solidFill>
              </a:rPr>
            </a:br>
            <a:r>
              <a:rPr lang="tr-TR" sz="2000" b="1" smtClean="0">
                <a:solidFill>
                  <a:schemeClr val="folHlink"/>
                </a:solidFill>
              </a:rPr>
              <a:t>- metastasis: lymphatics and blood vessels</a:t>
            </a:r>
            <a:br>
              <a:rPr lang="tr-TR" sz="2000" b="1" smtClean="0">
                <a:solidFill>
                  <a:schemeClr val="folHlink"/>
                </a:solidFill>
              </a:rPr>
            </a:br>
            <a:r>
              <a:rPr lang="tr-TR" sz="2600" smtClean="0">
                <a:solidFill>
                  <a:schemeClr val="folHlink"/>
                </a:solidFill>
              </a:rPr>
              <a:t/>
            </a:r>
            <a:br>
              <a:rPr lang="tr-TR" sz="2600" smtClean="0">
                <a:solidFill>
                  <a:schemeClr val="folHlink"/>
                </a:solidFill>
              </a:rPr>
            </a:br>
            <a:r>
              <a:rPr lang="tr-TR" sz="2600" smtClean="0"/>
              <a:t/>
            </a:r>
            <a:br>
              <a:rPr lang="tr-TR" sz="2600" smtClean="0"/>
            </a:br>
            <a:endParaRPr lang="en-US" sz="2600" smtClean="0"/>
          </a:p>
        </p:txBody>
      </p:sp>
      <p:pic>
        <p:nvPicPr>
          <p:cNvPr id="33795" name="Picture 3" descr="gross sc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81000"/>
            <a:ext cx="4013200" cy="615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Freeform 4"/>
          <p:cNvSpPr>
            <a:spLocks/>
          </p:cNvSpPr>
          <p:nvPr/>
        </p:nvSpPr>
        <p:spPr bwMode="auto">
          <a:xfrm>
            <a:off x="6075363" y="3063875"/>
            <a:ext cx="1989137" cy="2565400"/>
          </a:xfrm>
          <a:custGeom>
            <a:avLst/>
            <a:gdLst>
              <a:gd name="T0" fmla="*/ 1487887 w 1254"/>
              <a:gd name="T1" fmla="*/ 95191 h 1617"/>
              <a:gd name="T2" fmla="*/ 1189675 w 1254"/>
              <a:gd name="T3" fmla="*/ 177690 h 1617"/>
              <a:gd name="T4" fmla="*/ 874015 w 1254"/>
              <a:gd name="T5" fmla="*/ 360140 h 1617"/>
              <a:gd name="T6" fmla="*/ 674149 w 1254"/>
              <a:gd name="T7" fmla="*/ 510859 h 1617"/>
              <a:gd name="T8" fmla="*/ 624976 w 1254"/>
              <a:gd name="T9" fmla="*/ 544176 h 1617"/>
              <a:gd name="T10" fmla="*/ 558354 w 1254"/>
              <a:gd name="T11" fmla="*/ 709174 h 1617"/>
              <a:gd name="T12" fmla="*/ 358489 w 1254"/>
              <a:gd name="T13" fmla="*/ 775807 h 1617"/>
              <a:gd name="T14" fmla="*/ 225245 w 1254"/>
              <a:gd name="T15" fmla="*/ 859893 h 1617"/>
              <a:gd name="T16" fmla="*/ 191934 w 1254"/>
              <a:gd name="T17" fmla="*/ 1191475 h 1617"/>
              <a:gd name="T18" fmla="*/ 142761 w 1254"/>
              <a:gd name="T19" fmla="*/ 1358060 h 1617"/>
              <a:gd name="T20" fmla="*/ 158623 w 1254"/>
              <a:gd name="T21" fmla="*/ 1440559 h 1617"/>
              <a:gd name="T22" fmla="*/ 258556 w 1254"/>
              <a:gd name="T23" fmla="*/ 1473875 h 1617"/>
              <a:gd name="T24" fmla="*/ 242694 w 1254"/>
              <a:gd name="T25" fmla="*/ 1640460 h 1617"/>
              <a:gd name="T26" fmla="*/ 42828 w 1254"/>
              <a:gd name="T27" fmla="*/ 1872092 h 1617"/>
              <a:gd name="T28" fmla="*/ 142761 w 1254"/>
              <a:gd name="T29" fmla="*/ 2071993 h 1617"/>
              <a:gd name="T30" fmla="*/ 291867 w 1254"/>
              <a:gd name="T31" fmla="*/ 2056128 h 1617"/>
              <a:gd name="T32" fmla="*/ 391800 w 1254"/>
              <a:gd name="T33" fmla="*/ 1905408 h 1617"/>
              <a:gd name="T34" fmla="*/ 507595 w 1254"/>
              <a:gd name="T35" fmla="*/ 1756276 h 1617"/>
              <a:gd name="T36" fmla="*/ 525043 w 1254"/>
              <a:gd name="T37" fmla="*/ 1707094 h 1617"/>
              <a:gd name="T38" fmla="*/ 607527 w 1254"/>
              <a:gd name="T39" fmla="*/ 1856226 h 1617"/>
              <a:gd name="T40" fmla="*/ 656701 w 1254"/>
              <a:gd name="T41" fmla="*/ 1889543 h 1617"/>
              <a:gd name="T42" fmla="*/ 707460 w 1254"/>
              <a:gd name="T43" fmla="*/ 2089445 h 1617"/>
              <a:gd name="T44" fmla="*/ 756633 w 1254"/>
              <a:gd name="T45" fmla="*/ 2121175 h 1617"/>
              <a:gd name="T46" fmla="*/ 823255 w 1254"/>
              <a:gd name="T47" fmla="*/ 2305211 h 1617"/>
              <a:gd name="T48" fmla="*/ 1089743 w 1254"/>
              <a:gd name="T49" fmla="*/ 2470209 h 1617"/>
              <a:gd name="T50" fmla="*/ 1354644 w 1254"/>
              <a:gd name="T51" fmla="*/ 2520977 h 1617"/>
              <a:gd name="T52" fmla="*/ 1505336 w 1254"/>
              <a:gd name="T53" fmla="*/ 2454344 h 1617"/>
              <a:gd name="T54" fmla="*/ 1538647 w 1254"/>
              <a:gd name="T55" fmla="*/ 2405162 h 1617"/>
              <a:gd name="T56" fmla="*/ 1587820 w 1254"/>
              <a:gd name="T57" fmla="*/ 2371845 h 1617"/>
              <a:gd name="T58" fmla="*/ 1654442 w 1254"/>
              <a:gd name="T59" fmla="*/ 2287759 h 1617"/>
              <a:gd name="T60" fmla="*/ 1770237 w 1254"/>
              <a:gd name="T61" fmla="*/ 2138627 h 1617"/>
              <a:gd name="T62" fmla="*/ 1820996 w 1254"/>
              <a:gd name="T63" fmla="*/ 1889543 h 1617"/>
              <a:gd name="T64" fmla="*/ 1852721 w 1254"/>
              <a:gd name="T65" fmla="*/ 1756276 h 1617"/>
              <a:gd name="T66" fmla="*/ 1754374 w 1254"/>
              <a:gd name="T67" fmla="*/ 1273974 h 1617"/>
              <a:gd name="T68" fmla="*/ 1870169 w 1254"/>
              <a:gd name="T69" fmla="*/ 1142293 h 1617"/>
              <a:gd name="T70" fmla="*/ 1903480 w 1254"/>
              <a:gd name="T71" fmla="*/ 510859 h 1617"/>
              <a:gd name="T72" fmla="*/ 1870169 w 1254"/>
              <a:gd name="T73" fmla="*/ 393457 h 1617"/>
              <a:gd name="T74" fmla="*/ 1554509 w 1254"/>
              <a:gd name="T75" fmla="*/ 310958 h 1617"/>
              <a:gd name="T76" fmla="*/ 1505336 w 1254"/>
              <a:gd name="T77" fmla="*/ 128508 h 1617"/>
              <a:gd name="T78" fmla="*/ 1454576 w 1254"/>
              <a:gd name="T79" fmla="*/ 95191 h 1617"/>
              <a:gd name="T80" fmla="*/ 1405403 w 1254"/>
              <a:gd name="T81" fmla="*/ 77739 h 1617"/>
              <a:gd name="T82" fmla="*/ 1487887 w 1254"/>
              <a:gd name="T83" fmla="*/ 95191 h 16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54" h="1617">
                <a:moveTo>
                  <a:pt x="938" y="60"/>
                </a:moveTo>
                <a:cubicBezTo>
                  <a:pt x="849" y="0"/>
                  <a:pt x="798" y="41"/>
                  <a:pt x="750" y="112"/>
                </a:cubicBezTo>
                <a:cubicBezTo>
                  <a:pt x="718" y="235"/>
                  <a:pt x="683" y="217"/>
                  <a:pt x="551" y="227"/>
                </a:cubicBezTo>
                <a:cubicBezTo>
                  <a:pt x="506" y="256"/>
                  <a:pt x="471" y="291"/>
                  <a:pt x="425" y="322"/>
                </a:cubicBezTo>
                <a:cubicBezTo>
                  <a:pt x="415" y="329"/>
                  <a:pt x="394" y="343"/>
                  <a:pt x="394" y="343"/>
                </a:cubicBezTo>
                <a:cubicBezTo>
                  <a:pt x="388" y="362"/>
                  <a:pt x="369" y="427"/>
                  <a:pt x="352" y="447"/>
                </a:cubicBezTo>
                <a:cubicBezTo>
                  <a:pt x="324" y="480"/>
                  <a:pt x="263" y="483"/>
                  <a:pt x="226" y="489"/>
                </a:cubicBezTo>
                <a:cubicBezTo>
                  <a:pt x="179" y="506"/>
                  <a:pt x="171" y="498"/>
                  <a:pt x="142" y="542"/>
                </a:cubicBezTo>
                <a:cubicBezTo>
                  <a:pt x="132" y="611"/>
                  <a:pt x="133" y="682"/>
                  <a:pt x="121" y="751"/>
                </a:cubicBezTo>
                <a:cubicBezTo>
                  <a:pt x="115" y="787"/>
                  <a:pt x="90" y="856"/>
                  <a:pt x="90" y="856"/>
                </a:cubicBezTo>
                <a:cubicBezTo>
                  <a:pt x="93" y="873"/>
                  <a:pt x="88" y="896"/>
                  <a:pt x="100" y="908"/>
                </a:cubicBezTo>
                <a:cubicBezTo>
                  <a:pt x="116" y="924"/>
                  <a:pt x="163" y="929"/>
                  <a:pt x="163" y="929"/>
                </a:cubicBezTo>
                <a:cubicBezTo>
                  <a:pt x="160" y="964"/>
                  <a:pt x="163" y="1000"/>
                  <a:pt x="153" y="1034"/>
                </a:cubicBezTo>
                <a:cubicBezTo>
                  <a:pt x="136" y="1090"/>
                  <a:pt x="74" y="1148"/>
                  <a:pt x="27" y="1180"/>
                </a:cubicBezTo>
                <a:cubicBezTo>
                  <a:pt x="0" y="1258"/>
                  <a:pt x="19" y="1284"/>
                  <a:pt x="90" y="1306"/>
                </a:cubicBezTo>
                <a:cubicBezTo>
                  <a:pt x="121" y="1303"/>
                  <a:pt x="154" y="1306"/>
                  <a:pt x="184" y="1296"/>
                </a:cubicBezTo>
                <a:cubicBezTo>
                  <a:pt x="221" y="1284"/>
                  <a:pt x="231" y="1229"/>
                  <a:pt x="247" y="1201"/>
                </a:cubicBezTo>
                <a:cubicBezTo>
                  <a:pt x="277" y="1148"/>
                  <a:pt x="284" y="1145"/>
                  <a:pt x="320" y="1107"/>
                </a:cubicBezTo>
                <a:cubicBezTo>
                  <a:pt x="324" y="1097"/>
                  <a:pt x="321" y="1081"/>
                  <a:pt x="331" y="1076"/>
                </a:cubicBezTo>
                <a:cubicBezTo>
                  <a:pt x="377" y="1053"/>
                  <a:pt x="378" y="1161"/>
                  <a:pt x="383" y="1170"/>
                </a:cubicBezTo>
                <a:cubicBezTo>
                  <a:pt x="389" y="1181"/>
                  <a:pt x="404" y="1184"/>
                  <a:pt x="414" y="1191"/>
                </a:cubicBezTo>
                <a:cubicBezTo>
                  <a:pt x="419" y="1211"/>
                  <a:pt x="439" y="1304"/>
                  <a:pt x="446" y="1317"/>
                </a:cubicBezTo>
                <a:cubicBezTo>
                  <a:pt x="452" y="1328"/>
                  <a:pt x="467" y="1330"/>
                  <a:pt x="477" y="1337"/>
                </a:cubicBezTo>
                <a:cubicBezTo>
                  <a:pt x="502" y="1375"/>
                  <a:pt x="500" y="1414"/>
                  <a:pt x="519" y="1453"/>
                </a:cubicBezTo>
                <a:cubicBezTo>
                  <a:pt x="539" y="1494"/>
                  <a:pt x="637" y="1541"/>
                  <a:pt x="687" y="1557"/>
                </a:cubicBezTo>
                <a:cubicBezTo>
                  <a:pt x="745" y="1617"/>
                  <a:pt x="772" y="1599"/>
                  <a:pt x="854" y="1589"/>
                </a:cubicBezTo>
                <a:cubicBezTo>
                  <a:pt x="888" y="1577"/>
                  <a:pt x="914" y="1558"/>
                  <a:pt x="949" y="1547"/>
                </a:cubicBezTo>
                <a:cubicBezTo>
                  <a:pt x="956" y="1537"/>
                  <a:pt x="961" y="1525"/>
                  <a:pt x="970" y="1516"/>
                </a:cubicBezTo>
                <a:cubicBezTo>
                  <a:pt x="979" y="1507"/>
                  <a:pt x="993" y="1505"/>
                  <a:pt x="1001" y="1495"/>
                </a:cubicBezTo>
                <a:cubicBezTo>
                  <a:pt x="1056" y="1424"/>
                  <a:pt x="954" y="1500"/>
                  <a:pt x="1043" y="1442"/>
                </a:cubicBezTo>
                <a:cubicBezTo>
                  <a:pt x="1056" y="1401"/>
                  <a:pt x="1089" y="1384"/>
                  <a:pt x="1116" y="1348"/>
                </a:cubicBezTo>
                <a:cubicBezTo>
                  <a:pt x="1135" y="1295"/>
                  <a:pt x="1138" y="1248"/>
                  <a:pt x="1148" y="1191"/>
                </a:cubicBezTo>
                <a:cubicBezTo>
                  <a:pt x="1153" y="1163"/>
                  <a:pt x="1168" y="1107"/>
                  <a:pt x="1168" y="1107"/>
                </a:cubicBezTo>
                <a:cubicBezTo>
                  <a:pt x="1162" y="995"/>
                  <a:pt x="1167" y="896"/>
                  <a:pt x="1106" y="803"/>
                </a:cubicBezTo>
                <a:cubicBezTo>
                  <a:pt x="1119" y="736"/>
                  <a:pt x="1117" y="740"/>
                  <a:pt x="1179" y="720"/>
                </a:cubicBezTo>
                <a:cubicBezTo>
                  <a:pt x="1254" y="605"/>
                  <a:pt x="1207" y="448"/>
                  <a:pt x="1200" y="322"/>
                </a:cubicBezTo>
                <a:cubicBezTo>
                  <a:pt x="1199" y="296"/>
                  <a:pt x="1197" y="266"/>
                  <a:pt x="1179" y="248"/>
                </a:cubicBezTo>
                <a:cubicBezTo>
                  <a:pt x="1136" y="204"/>
                  <a:pt x="1035" y="203"/>
                  <a:pt x="980" y="196"/>
                </a:cubicBezTo>
                <a:cubicBezTo>
                  <a:pt x="968" y="158"/>
                  <a:pt x="967" y="116"/>
                  <a:pt x="949" y="81"/>
                </a:cubicBezTo>
                <a:cubicBezTo>
                  <a:pt x="943" y="70"/>
                  <a:pt x="928" y="66"/>
                  <a:pt x="917" y="60"/>
                </a:cubicBezTo>
                <a:cubicBezTo>
                  <a:pt x="907" y="55"/>
                  <a:pt x="875" y="49"/>
                  <a:pt x="886" y="49"/>
                </a:cubicBezTo>
                <a:cubicBezTo>
                  <a:pt x="904" y="49"/>
                  <a:pt x="921" y="56"/>
                  <a:pt x="938" y="60"/>
                </a:cubicBezTo>
                <a:close/>
              </a:path>
            </a:pathLst>
          </a:custGeom>
          <a:noFill/>
          <a:ln w="38100" cap="flat" cmpd="sng">
            <a:solidFill>
              <a:srgbClr val="FF99C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extLst>
      <p:ext uri="{BB962C8B-B14F-4D97-AF65-F5344CB8AC3E}">
        <p14:creationId xmlns:p14="http://schemas.microsoft.com/office/powerpoint/2010/main" val="11725777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blinds(horizontal)">
                                      <p:cBhvr>
                                        <p:cTn id="7" dur="500"/>
                                        <p:tgtEl>
                                          <p:spTgt spid="46084"/>
                                        </p:tgtEl>
                                      </p:cBhvr>
                                    </p:animEffect>
                                  </p:childTnLst>
                                  <p:subTnLst>
                                    <p:set>
                                      <p:cBhvr override="childStyle">
                                        <p:cTn dur="1" fill="hold" display="0" masterRel="nextClick" afterEffect="1"/>
                                        <p:tgtEl>
                                          <p:spTgt spid="4608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04800" y="1905000"/>
            <a:ext cx="4191000" cy="1371600"/>
          </a:xfrm>
        </p:spPr>
        <p:txBody>
          <a:bodyPr/>
          <a:lstStyle/>
          <a:p>
            <a:pPr defTabSz="809625" eaLnBrk="1" hangingPunct="1"/>
            <a:r>
              <a:rPr lang="tr-TR" sz="3200" b="1" smtClean="0">
                <a:solidFill>
                  <a:schemeClr val="hlink"/>
                </a:solidFill>
              </a:rPr>
              <a:t>Small Cell </a:t>
            </a:r>
            <a:r>
              <a:rPr lang="en-US" sz="3200" b="1" smtClean="0">
                <a:solidFill>
                  <a:schemeClr val="hlink"/>
                </a:solidFill>
              </a:rPr>
              <a:t>Carcinoma</a:t>
            </a:r>
            <a:r>
              <a:rPr lang="tr-TR" sz="3200" b="1" smtClean="0">
                <a:solidFill>
                  <a:schemeClr val="hlink"/>
                </a:solidFill>
              </a:rPr>
              <a:t> of Lung</a:t>
            </a:r>
            <a:endParaRPr lang="en-US" sz="3200" b="1" smtClean="0">
              <a:solidFill>
                <a:schemeClr val="hlink"/>
              </a:solidFill>
            </a:endParaRPr>
          </a:p>
        </p:txBody>
      </p:sp>
      <p:pic>
        <p:nvPicPr>
          <p:cNvPr id="34819" name="Picture 3" descr="gross scc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609600"/>
            <a:ext cx="43053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355318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533400"/>
            <a:ext cx="7926388" cy="685800"/>
          </a:xfrm>
        </p:spPr>
        <p:txBody>
          <a:bodyPr/>
          <a:lstStyle/>
          <a:p>
            <a:pPr defTabSz="809625" eaLnBrk="1" hangingPunct="1"/>
            <a:r>
              <a:rPr lang="tr-TR" sz="2200" b="1" smtClean="0"/>
              <a:t>Small Cell </a:t>
            </a:r>
            <a:r>
              <a:rPr lang="en-US" sz="2200" b="1" smtClean="0"/>
              <a:t>Carcinoma</a:t>
            </a:r>
            <a:r>
              <a:rPr lang="tr-TR" sz="2200" b="1" smtClean="0"/>
              <a:t> of Lung</a:t>
            </a:r>
            <a:endParaRPr lang="en-US" sz="2200" b="1" smtClean="0"/>
          </a:p>
        </p:txBody>
      </p:sp>
      <p:pic>
        <p:nvPicPr>
          <p:cNvPr id="35843" name="Picture 3" descr="gross scc close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71600"/>
            <a:ext cx="8229600" cy="540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145358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gross oatcca closeu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0100" y="0"/>
            <a:ext cx="4533900" cy="6858000"/>
          </a:xfrm>
          <a:prstGeom prst="rect">
            <a:avLst/>
          </a:prstGeom>
          <a:noFill/>
          <a:ln w="57150" cmpd="thinThick">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36867" name="Rectangle 3"/>
          <p:cNvSpPr>
            <a:spLocks noGrp="1" noChangeArrowheads="1"/>
          </p:cNvSpPr>
          <p:nvPr>
            <p:ph type="title"/>
          </p:nvPr>
        </p:nvSpPr>
        <p:spPr>
          <a:xfrm>
            <a:off x="323850" y="1196975"/>
            <a:ext cx="3960813" cy="4032250"/>
          </a:xfrm>
        </p:spPr>
        <p:txBody>
          <a:bodyPr/>
          <a:lstStyle/>
          <a:p>
            <a:pPr defTabSz="809625" eaLnBrk="1" hangingPunct="1"/>
            <a:r>
              <a:rPr lang="tr-TR" sz="2200" b="1" smtClean="0">
                <a:solidFill>
                  <a:schemeClr val="folHlink"/>
                </a:solidFill>
              </a:rPr>
              <a:t>Small</a:t>
            </a:r>
            <a:r>
              <a:rPr lang="en-US" sz="2200" b="1" smtClean="0">
                <a:solidFill>
                  <a:schemeClr val="folHlink"/>
                </a:solidFill>
              </a:rPr>
              <a:t> </a:t>
            </a:r>
            <a:r>
              <a:rPr lang="tr-TR" sz="2200" b="1" smtClean="0">
                <a:solidFill>
                  <a:schemeClr val="folHlink"/>
                </a:solidFill>
              </a:rPr>
              <a:t>C</a:t>
            </a:r>
            <a:r>
              <a:rPr lang="en-US" sz="2200" b="1" smtClean="0">
                <a:solidFill>
                  <a:schemeClr val="folHlink"/>
                </a:solidFill>
              </a:rPr>
              <a:t>ell Carcinoma</a:t>
            </a:r>
            <a:r>
              <a:rPr lang="tr-TR" sz="2200" b="1" smtClean="0">
                <a:solidFill>
                  <a:schemeClr val="folHlink"/>
                </a:solidFill>
              </a:rPr>
              <a:t/>
            </a:r>
            <a:br>
              <a:rPr lang="tr-TR" sz="2200" b="1" smtClean="0">
                <a:solidFill>
                  <a:schemeClr val="folHlink"/>
                </a:solidFill>
              </a:rPr>
            </a:br>
            <a:r>
              <a:rPr lang="tr-TR" sz="2200" b="1" smtClean="0">
                <a:solidFill>
                  <a:schemeClr val="folHlink"/>
                </a:solidFill>
              </a:rPr>
              <a:t> (Oat cell carcinoma)</a:t>
            </a:r>
            <a:endParaRPr lang="en-US" sz="2200" b="1" smtClean="0">
              <a:solidFill>
                <a:schemeClr val="folHlink"/>
              </a:solidFill>
            </a:endParaRPr>
          </a:p>
        </p:txBody>
      </p:sp>
    </p:spTree>
    <p:extLst>
      <p:ext uri="{BB962C8B-B14F-4D97-AF65-F5344CB8AC3E}">
        <p14:creationId xmlns:p14="http://schemas.microsoft.com/office/powerpoint/2010/main" val="274969062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81000" y="0"/>
            <a:ext cx="7772400" cy="609600"/>
          </a:xfrm>
        </p:spPr>
        <p:txBody>
          <a:bodyPr/>
          <a:lstStyle/>
          <a:p>
            <a:pPr defTabSz="809625" eaLnBrk="1" hangingPunct="1"/>
            <a:r>
              <a:rPr lang="tr-TR" sz="2200" b="1" smtClean="0">
                <a:solidFill>
                  <a:srgbClr val="0033CC"/>
                </a:solidFill>
              </a:rPr>
              <a:t>Small (o</a:t>
            </a:r>
            <a:r>
              <a:rPr lang="en-US" sz="2200" b="1" smtClean="0">
                <a:solidFill>
                  <a:srgbClr val="0033CC"/>
                </a:solidFill>
              </a:rPr>
              <a:t>at</a:t>
            </a:r>
            <a:r>
              <a:rPr lang="tr-TR" sz="2200" b="1" smtClean="0">
                <a:solidFill>
                  <a:srgbClr val="0033CC"/>
                </a:solidFill>
              </a:rPr>
              <a:t>)</a:t>
            </a:r>
            <a:r>
              <a:rPr lang="en-US" sz="2200" b="1" smtClean="0">
                <a:solidFill>
                  <a:srgbClr val="0033CC"/>
                </a:solidFill>
              </a:rPr>
              <a:t> Cell Carcinoma</a:t>
            </a:r>
          </a:p>
        </p:txBody>
      </p:sp>
      <p:pic>
        <p:nvPicPr>
          <p:cNvPr id="37891" name="Picture 3" descr="lp oatc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371600"/>
            <a:ext cx="81534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Rectangle 4"/>
          <p:cNvSpPr>
            <a:spLocks noChangeArrowheads="1"/>
          </p:cNvSpPr>
          <p:nvPr/>
        </p:nvSpPr>
        <p:spPr bwMode="auto">
          <a:xfrm>
            <a:off x="457200" y="457200"/>
            <a:ext cx="86868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0897" tIns="40448" rIns="80897" bIns="40448">
            <a:spAutoFit/>
          </a:bodyPr>
          <a:lstStyle>
            <a:lvl1pPr defTabSz="809625">
              <a:defRPr>
                <a:solidFill>
                  <a:schemeClr val="tx1"/>
                </a:solidFill>
                <a:latin typeface="Arial" panose="020B0604020202020204" pitchFamily="34" charset="0"/>
              </a:defRPr>
            </a:lvl1pPr>
            <a:lvl2pPr marL="742950" indent="-285750" defTabSz="809625">
              <a:defRPr>
                <a:solidFill>
                  <a:schemeClr val="tx1"/>
                </a:solidFill>
                <a:latin typeface="Arial" panose="020B0604020202020204" pitchFamily="34" charset="0"/>
              </a:defRPr>
            </a:lvl2pPr>
            <a:lvl3pPr marL="1143000" indent="-228600" defTabSz="809625">
              <a:defRPr>
                <a:solidFill>
                  <a:schemeClr val="tx1"/>
                </a:solidFill>
                <a:latin typeface="Arial" panose="020B0604020202020204" pitchFamily="34" charset="0"/>
              </a:defRPr>
            </a:lvl3pPr>
            <a:lvl4pPr marL="1600200" indent="-228600" defTabSz="809625">
              <a:defRPr>
                <a:solidFill>
                  <a:schemeClr val="tx1"/>
                </a:solidFill>
                <a:latin typeface="Arial" panose="020B0604020202020204" pitchFamily="34" charset="0"/>
              </a:defRPr>
            </a:lvl4pPr>
            <a:lvl5pPr marL="2057400" indent="-228600" defTabSz="809625">
              <a:defRPr>
                <a:solidFill>
                  <a:schemeClr val="tx1"/>
                </a:solidFill>
                <a:latin typeface="Arial" panose="020B0604020202020204" pitchFamily="34" charset="0"/>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1600" b="1">
                <a:cs typeface="Times New Roman" panose="02020603050405020304" pitchFamily="18" charset="0"/>
              </a:rPr>
              <a:t>This highly malignant tumor has a distinctive cell type. The epithelial cells are generally small, have little cytoplasm and are round or oval and, occasionally, lymphocyte-like (although they are about twice the size of a lymphocyte</a:t>
            </a:r>
            <a:r>
              <a:rPr lang="tr-TR" sz="1600" b="1"/>
              <a:t>).</a:t>
            </a:r>
            <a:r>
              <a:rPr lang="en-US" sz="1600" b="1"/>
              <a:t> </a:t>
            </a:r>
          </a:p>
        </p:txBody>
      </p:sp>
    </p:spTree>
    <p:extLst>
      <p:ext uri="{BB962C8B-B14F-4D97-AF65-F5344CB8AC3E}">
        <p14:creationId xmlns:p14="http://schemas.microsoft.com/office/powerpoint/2010/main" val="7609003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defRPr/>
            </a:pPr>
            <a:r>
              <a:rPr lang="cs-CZ" dirty="0" smtClean="0"/>
              <a:t>Acute respiratory distress syndrome (ARDS)</a:t>
            </a:r>
          </a:p>
        </p:txBody>
      </p:sp>
      <p:sp>
        <p:nvSpPr>
          <p:cNvPr id="21507" name="Rectangle 3"/>
          <p:cNvSpPr>
            <a:spLocks noGrp="1" noChangeArrowheads="1"/>
          </p:cNvSpPr>
          <p:nvPr>
            <p:ph type="body" idx="1"/>
          </p:nvPr>
        </p:nvSpPr>
        <p:spPr/>
        <p:txBody>
          <a:bodyPr>
            <a:normAutofit lnSpcReduction="10000"/>
          </a:bodyPr>
          <a:lstStyle/>
          <a:p>
            <a:pPr algn="ctr" eaLnBrk="1" hangingPunct="1">
              <a:lnSpc>
                <a:spcPct val="90000"/>
              </a:lnSpc>
              <a:buClr>
                <a:schemeClr val="folHlink"/>
              </a:buClr>
              <a:buSzTx/>
              <a:buFont typeface="Wingdings" panose="05000000000000000000" pitchFamily="2" charset="2"/>
              <a:buNone/>
            </a:pPr>
            <a:r>
              <a:rPr lang="cs-CZ" altLang="cs-CZ" sz="2800" smtClean="0">
                <a:solidFill>
                  <a:schemeClr val="folHlink"/>
                </a:solidFill>
              </a:rPr>
              <a:t>	= acute dyspnea onset + hypoxemia + RTG bilateral infiltrates + NO left-sided HF</a:t>
            </a:r>
          </a:p>
          <a:p>
            <a:pPr algn="ctr" eaLnBrk="1" hangingPunct="1">
              <a:lnSpc>
                <a:spcPct val="90000"/>
              </a:lnSpc>
              <a:buClr>
                <a:schemeClr val="folHlink"/>
              </a:buClr>
              <a:buSzTx/>
              <a:buFont typeface="Wingdings" panose="05000000000000000000" pitchFamily="2" charset="2"/>
              <a:buNone/>
            </a:pPr>
            <a:r>
              <a:rPr lang="cs-CZ" altLang="cs-CZ" sz="2800" smtClean="0">
                <a:solidFill>
                  <a:schemeClr val="folHlink"/>
                </a:solidFill>
              </a:rPr>
              <a:t>= diffuse alveolar damage (DAD)</a:t>
            </a:r>
          </a:p>
          <a:p>
            <a:pPr eaLnBrk="1" hangingPunct="1">
              <a:lnSpc>
                <a:spcPct val="90000"/>
              </a:lnSpc>
              <a:buClr>
                <a:schemeClr val="folHlink"/>
              </a:buClr>
              <a:buSzTx/>
            </a:pPr>
            <a:r>
              <a:rPr lang="cs-CZ" altLang="cs-CZ" sz="2800" u="sng" smtClean="0"/>
              <a:t>direct lung injury</a:t>
            </a:r>
          </a:p>
          <a:p>
            <a:pPr lvl="1" eaLnBrk="1" hangingPunct="1">
              <a:lnSpc>
                <a:spcPct val="90000"/>
              </a:lnSpc>
              <a:buClr>
                <a:schemeClr val="folHlink"/>
              </a:buClr>
              <a:buSzTx/>
            </a:pPr>
            <a:r>
              <a:rPr lang="cs-CZ" altLang="cs-CZ" sz="2400" smtClean="0"/>
              <a:t>pneumonia - viral</a:t>
            </a:r>
          </a:p>
          <a:p>
            <a:pPr lvl="1" eaLnBrk="1" hangingPunct="1">
              <a:lnSpc>
                <a:spcPct val="90000"/>
              </a:lnSpc>
              <a:buClr>
                <a:schemeClr val="folHlink"/>
              </a:buClr>
              <a:buSzTx/>
            </a:pPr>
            <a:r>
              <a:rPr lang="cs-CZ" altLang="cs-CZ" sz="2400" smtClean="0"/>
              <a:t>aspiration</a:t>
            </a:r>
          </a:p>
          <a:p>
            <a:pPr lvl="1" eaLnBrk="1" hangingPunct="1">
              <a:lnSpc>
                <a:spcPct val="90000"/>
              </a:lnSpc>
              <a:buClr>
                <a:schemeClr val="folHlink"/>
              </a:buClr>
              <a:buSzTx/>
            </a:pPr>
            <a:r>
              <a:rPr lang="cs-CZ" altLang="cs-CZ" sz="2400" smtClean="0"/>
              <a:t>pulmonary contusion, inhalation injury</a:t>
            </a:r>
          </a:p>
          <a:p>
            <a:pPr eaLnBrk="1" hangingPunct="1">
              <a:lnSpc>
                <a:spcPct val="90000"/>
              </a:lnSpc>
              <a:buClr>
                <a:schemeClr val="folHlink"/>
              </a:buClr>
              <a:buSzTx/>
            </a:pPr>
            <a:r>
              <a:rPr lang="cs-CZ" altLang="cs-CZ" sz="2800" u="sng" smtClean="0"/>
              <a:t>indirect lung injury</a:t>
            </a:r>
          </a:p>
          <a:p>
            <a:pPr lvl="1" eaLnBrk="1" hangingPunct="1">
              <a:lnSpc>
                <a:spcPct val="90000"/>
              </a:lnSpc>
              <a:buClr>
                <a:schemeClr val="folHlink"/>
              </a:buClr>
              <a:buSzTx/>
            </a:pPr>
            <a:r>
              <a:rPr lang="cs-CZ" altLang="cs-CZ" sz="2400" smtClean="0"/>
              <a:t>sepsis, shock – „shock lung“</a:t>
            </a:r>
          </a:p>
          <a:p>
            <a:pPr lvl="1" eaLnBrk="1" hangingPunct="1">
              <a:lnSpc>
                <a:spcPct val="90000"/>
              </a:lnSpc>
              <a:buClr>
                <a:schemeClr val="folHlink"/>
              </a:buClr>
              <a:buSzTx/>
            </a:pPr>
            <a:r>
              <a:rPr lang="cs-CZ" altLang="cs-CZ" sz="2400" smtClean="0"/>
              <a:t>uremia</a:t>
            </a:r>
          </a:p>
          <a:p>
            <a:pPr lvl="1" eaLnBrk="1" hangingPunct="1">
              <a:lnSpc>
                <a:spcPct val="90000"/>
              </a:lnSpc>
              <a:buClr>
                <a:schemeClr val="folHlink"/>
              </a:buClr>
              <a:buSzTx/>
            </a:pPr>
            <a:r>
              <a:rPr lang="cs-CZ" altLang="cs-CZ" sz="2400" smtClean="0"/>
              <a:t>drug overdose (cytostatics)</a:t>
            </a:r>
          </a:p>
        </p:txBody>
      </p:sp>
    </p:spTree>
    <p:extLst>
      <p:ext uri="{BB962C8B-B14F-4D97-AF65-F5344CB8AC3E}">
        <p14:creationId xmlns:p14="http://schemas.microsoft.com/office/powerpoint/2010/main" val="145701443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xfrm>
            <a:off x="457200" y="765175"/>
            <a:ext cx="8229600" cy="5365750"/>
          </a:xfrm>
        </p:spPr>
        <p:txBody>
          <a:bodyPr/>
          <a:lstStyle/>
          <a:p>
            <a:pPr marL="303213" indent="-303213" defTabSz="809625" eaLnBrk="1" hangingPunct="1">
              <a:lnSpc>
                <a:spcPct val="90000"/>
              </a:lnSpc>
            </a:pPr>
            <a:r>
              <a:rPr lang="tr-TR" sz="2800" smtClean="0">
                <a:solidFill>
                  <a:srgbClr val="FF3300"/>
                </a:solidFill>
              </a:rPr>
              <a:t>Neurosecretory granules</a:t>
            </a:r>
            <a:r>
              <a:rPr lang="tr-TR" sz="2800" smtClean="0"/>
              <a:t> can be identified on electron microscopy, and the neuroendocrine nature of the neoplasm is suggested by its </a:t>
            </a:r>
            <a:r>
              <a:rPr lang="tr-TR" sz="2800" smtClean="0">
                <a:solidFill>
                  <a:srgbClr val="FF3300"/>
                </a:solidFill>
              </a:rPr>
              <a:t>frequent association with paraneoplastic syndromes caused by peptide hormones</a:t>
            </a:r>
            <a:r>
              <a:rPr lang="tr-TR" sz="2800" smtClean="0"/>
              <a:t>. </a:t>
            </a:r>
          </a:p>
          <a:p>
            <a:pPr marL="303213" indent="-303213" defTabSz="809625" eaLnBrk="1" hangingPunct="1">
              <a:lnSpc>
                <a:spcPct val="90000"/>
              </a:lnSpc>
            </a:pPr>
            <a:r>
              <a:rPr lang="tr-TR" sz="2800" smtClean="0"/>
              <a:t>Immunohistochemical stains for </a:t>
            </a:r>
            <a:r>
              <a:rPr lang="tr-TR" sz="2800" smtClean="0">
                <a:solidFill>
                  <a:schemeClr val="folHlink"/>
                </a:solidFill>
              </a:rPr>
              <a:t>chromogranin, neuron-specific enolase, </a:t>
            </a:r>
            <a:r>
              <a:rPr lang="tr-TR" sz="2800" smtClean="0"/>
              <a:t>and</a:t>
            </a:r>
            <a:r>
              <a:rPr lang="tr-TR" sz="2800" smtClean="0">
                <a:solidFill>
                  <a:schemeClr val="folHlink"/>
                </a:solidFill>
              </a:rPr>
              <a:t> synaptophysin</a:t>
            </a:r>
            <a:r>
              <a:rPr lang="tr-TR" sz="2800" smtClean="0"/>
              <a:t> usually are </a:t>
            </a:r>
            <a:r>
              <a:rPr lang="tr-TR" sz="2800" smtClean="0">
                <a:solidFill>
                  <a:schemeClr val="folHlink"/>
                </a:solidFill>
              </a:rPr>
              <a:t>positive.</a:t>
            </a:r>
            <a:r>
              <a:rPr lang="tr-TR" sz="2800" smtClean="0"/>
              <a:t> </a:t>
            </a:r>
          </a:p>
          <a:p>
            <a:pPr marL="303213" indent="-303213" defTabSz="809625" eaLnBrk="1" hangingPunct="1">
              <a:lnSpc>
                <a:spcPct val="90000"/>
              </a:lnSpc>
            </a:pPr>
            <a:r>
              <a:rPr lang="tr-TR" sz="2800" smtClean="0"/>
              <a:t>Approximately 5% of SCLCs exhibit features of mixed small cell and large cell components and, less frequently, may exhibit mixed small cell and squamous cell components</a:t>
            </a:r>
            <a:r>
              <a:rPr lang="tr-TR" smtClean="0"/>
              <a:t>. </a:t>
            </a:r>
          </a:p>
        </p:txBody>
      </p:sp>
    </p:spTree>
    <p:extLst>
      <p:ext uri="{BB962C8B-B14F-4D97-AF65-F5344CB8AC3E}">
        <p14:creationId xmlns:p14="http://schemas.microsoft.com/office/powerpoint/2010/main" val="271848849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defTabSz="809625" eaLnBrk="1" hangingPunct="1"/>
            <a:r>
              <a:rPr lang="tr-TR" sz="2800" b="1" smtClean="0">
                <a:solidFill>
                  <a:srgbClr val="FF3300"/>
                </a:solidFill>
              </a:rPr>
              <a:t>Complications</a:t>
            </a:r>
            <a:endParaRPr lang="tr-TR" sz="2800" smtClean="0">
              <a:solidFill>
                <a:srgbClr val="FF3300"/>
              </a:solidFill>
            </a:endParaRPr>
          </a:p>
        </p:txBody>
      </p:sp>
      <p:sp>
        <p:nvSpPr>
          <p:cNvPr id="40963" name="Rectangle 3"/>
          <p:cNvSpPr>
            <a:spLocks noGrp="1" noChangeArrowheads="1"/>
          </p:cNvSpPr>
          <p:nvPr>
            <p:ph type="body" idx="1"/>
          </p:nvPr>
        </p:nvSpPr>
        <p:spPr/>
        <p:txBody>
          <a:bodyPr/>
          <a:lstStyle/>
          <a:p>
            <a:pPr marL="303213" indent="-303213" defTabSz="809625" eaLnBrk="1" hangingPunct="1"/>
            <a:r>
              <a:rPr lang="tr-TR" b="1" smtClean="0">
                <a:solidFill>
                  <a:schemeClr val="hlink"/>
                </a:solidFill>
              </a:rPr>
              <a:t>Tumor lysis syndrome: </a:t>
            </a:r>
          </a:p>
          <a:p>
            <a:pPr marL="657225" lvl="1" indent="-252413" defTabSz="809625" eaLnBrk="1" hangingPunct="1"/>
            <a:r>
              <a:rPr lang="tr-TR" smtClean="0"/>
              <a:t>Tumor lysis can occur rapidly in patients with SCLC on institution of chemotherapy, especially in extensive-stage disease. </a:t>
            </a:r>
          </a:p>
          <a:p>
            <a:pPr marL="657225" lvl="1" indent="-252413" defTabSz="809625" eaLnBrk="1" hangingPunct="1"/>
            <a:r>
              <a:rPr lang="tr-TR" smtClean="0"/>
              <a:t>The laboratory features of tumor lysis syndrome (TLS) are </a:t>
            </a:r>
          </a:p>
          <a:p>
            <a:pPr marL="1011238" lvl="2" indent="-201613" defTabSz="809625" eaLnBrk="1" hangingPunct="1"/>
            <a:r>
              <a:rPr lang="tr-TR" smtClean="0"/>
              <a:t>hyperuricemia, </a:t>
            </a:r>
          </a:p>
          <a:p>
            <a:pPr marL="1011238" lvl="2" indent="-201613" defTabSz="809625" eaLnBrk="1" hangingPunct="1"/>
            <a:r>
              <a:rPr lang="tr-TR" smtClean="0"/>
              <a:t>hyperphosphatemia, </a:t>
            </a:r>
          </a:p>
          <a:p>
            <a:pPr marL="1011238" lvl="2" indent="-201613" defTabSz="809625" eaLnBrk="1" hangingPunct="1"/>
            <a:r>
              <a:rPr lang="tr-TR" smtClean="0"/>
              <a:t>hypocalcemia, </a:t>
            </a:r>
          </a:p>
          <a:p>
            <a:pPr marL="1011238" lvl="2" indent="-201613" defTabSz="809625" eaLnBrk="1" hangingPunct="1"/>
            <a:r>
              <a:rPr lang="tr-TR" smtClean="0"/>
              <a:t>hyperkalemia.</a:t>
            </a:r>
          </a:p>
        </p:txBody>
      </p:sp>
    </p:spTree>
    <p:extLst>
      <p:ext uri="{BB962C8B-B14F-4D97-AF65-F5344CB8AC3E}">
        <p14:creationId xmlns:p14="http://schemas.microsoft.com/office/powerpoint/2010/main" val="129793626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457200" y="765175"/>
            <a:ext cx="8229600" cy="5365750"/>
          </a:xfrm>
        </p:spPr>
        <p:txBody>
          <a:bodyPr/>
          <a:lstStyle/>
          <a:p>
            <a:pPr marL="303213" indent="-303213" defTabSz="809625" eaLnBrk="1" hangingPunct="1"/>
            <a:r>
              <a:rPr lang="tr-TR" sz="2800" b="1" smtClean="0">
                <a:solidFill>
                  <a:schemeClr val="hlink"/>
                </a:solidFill>
              </a:rPr>
              <a:t>Spinal cord compression:</a:t>
            </a:r>
            <a:r>
              <a:rPr lang="tr-TR" sz="2800" smtClean="0">
                <a:solidFill>
                  <a:schemeClr val="hlink"/>
                </a:solidFill>
              </a:rPr>
              <a:t> </a:t>
            </a:r>
          </a:p>
          <a:p>
            <a:pPr marL="657225" lvl="1" indent="-252413" defTabSz="809625" eaLnBrk="1" hangingPunct="1"/>
            <a:r>
              <a:rPr lang="tr-TR" smtClean="0"/>
              <a:t>A thorough neurologic examination and radiologic evaluation of the spine is indicated with any suspicion of spinal cord compression (neurological deficit).</a:t>
            </a:r>
          </a:p>
          <a:p>
            <a:pPr marL="303213" indent="-303213" defTabSz="809625" eaLnBrk="1" hangingPunct="1"/>
            <a:r>
              <a:rPr lang="tr-TR" sz="2800" b="1" smtClean="0">
                <a:solidFill>
                  <a:schemeClr val="hlink"/>
                </a:solidFill>
              </a:rPr>
              <a:t>Hyponatremia</a:t>
            </a:r>
          </a:p>
          <a:p>
            <a:pPr marL="657225" lvl="1" indent="-252413" defTabSz="809625" eaLnBrk="1" hangingPunct="1"/>
            <a:r>
              <a:rPr lang="tr-TR" smtClean="0"/>
              <a:t>Results from inappropriate secretion of ADH, which results in the inability of the kidneys to excrete free water. </a:t>
            </a:r>
          </a:p>
          <a:p>
            <a:pPr marL="657225" lvl="1" indent="-252413" defTabSz="809625" eaLnBrk="1" hangingPunct="1"/>
            <a:r>
              <a:rPr lang="tr-TR" smtClean="0"/>
              <a:t>SIADH is reported in 5-10% of patients with SCLC. </a:t>
            </a:r>
          </a:p>
        </p:txBody>
      </p:sp>
    </p:spTree>
    <p:extLst>
      <p:ext uri="{BB962C8B-B14F-4D97-AF65-F5344CB8AC3E}">
        <p14:creationId xmlns:p14="http://schemas.microsoft.com/office/powerpoint/2010/main" val="2811173118"/>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defTabSz="809625" eaLnBrk="1" hangingPunct="1"/>
            <a:r>
              <a:rPr lang="tr-TR" sz="3400" b="1" smtClean="0">
                <a:solidFill>
                  <a:schemeClr val="folHlink"/>
                </a:solidFill>
              </a:rPr>
              <a:t>Paraneoplastic syndromes in Lung Cancers</a:t>
            </a:r>
          </a:p>
        </p:txBody>
      </p:sp>
      <p:sp>
        <p:nvSpPr>
          <p:cNvPr id="43011" name="Rectangle 3"/>
          <p:cNvSpPr>
            <a:spLocks noGrp="1" noChangeArrowheads="1"/>
          </p:cNvSpPr>
          <p:nvPr>
            <p:ph type="body" idx="1"/>
          </p:nvPr>
        </p:nvSpPr>
        <p:spPr/>
        <p:txBody>
          <a:bodyPr>
            <a:normAutofit lnSpcReduction="10000"/>
          </a:bodyPr>
          <a:lstStyle/>
          <a:p>
            <a:pPr marL="303213" indent="-303213" defTabSz="809625" eaLnBrk="1" hangingPunct="1">
              <a:lnSpc>
                <a:spcPct val="90000"/>
              </a:lnSpc>
            </a:pPr>
            <a:r>
              <a:rPr lang="tr-TR" sz="2700" smtClean="0"/>
              <a:t>Production of a variety of peptide hormones </a:t>
            </a:r>
          </a:p>
          <a:p>
            <a:pPr marL="657225" lvl="1" indent="-252413" defTabSz="809625" eaLnBrk="1" hangingPunct="1">
              <a:lnSpc>
                <a:spcPct val="90000"/>
              </a:lnSpc>
            </a:pPr>
            <a:r>
              <a:rPr lang="tr-TR" sz="2800" smtClean="0"/>
              <a:t>The syndrome of inappropriate secretion of antidiuretic hormone (SIADH) </a:t>
            </a:r>
          </a:p>
          <a:p>
            <a:pPr marL="657225" lvl="1" indent="-252413" defTabSz="809625" eaLnBrk="1" hangingPunct="1">
              <a:lnSpc>
                <a:spcPct val="90000"/>
              </a:lnSpc>
            </a:pPr>
            <a:r>
              <a:rPr lang="tr-TR" sz="2800" smtClean="0"/>
              <a:t>The syndrome of ectopic adrenocorticotropic hormone (ACTH) production. </a:t>
            </a:r>
          </a:p>
          <a:p>
            <a:pPr marL="303213" indent="-303213" defTabSz="809625" eaLnBrk="1" hangingPunct="1">
              <a:lnSpc>
                <a:spcPct val="90000"/>
              </a:lnSpc>
            </a:pPr>
            <a:r>
              <a:rPr lang="tr-TR" sz="2700" smtClean="0"/>
              <a:t>Hypercalcemia </a:t>
            </a:r>
          </a:p>
          <a:p>
            <a:pPr marL="303213" indent="-303213" defTabSz="809625" eaLnBrk="1" hangingPunct="1">
              <a:lnSpc>
                <a:spcPct val="90000"/>
              </a:lnSpc>
            </a:pPr>
            <a:r>
              <a:rPr lang="tr-TR" sz="2700" smtClean="0"/>
              <a:t>Eaton-Lambert syndrome (peripheral neuropathy with myasthenia-like symptoms) </a:t>
            </a:r>
          </a:p>
          <a:p>
            <a:pPr marL="303213" indent="-303213" defTabSz="809625" eaLnBrk="1" hangingPunct="1">
              <a:lnSpc>
                <a:spcPct val="90000"/>
              </a:lnSpc>
            </a:pPr>
            <a:r>
              <a:rPr lang="tr-TR" sz="2700" smtClean="0"/>
              <a:t>Acanthosis nigricans </a:t>
            </a:r>
          </a:p>
          <a:p>
            <a:pPr marL="303213" indent="-303213" defTabSz="809625" eaLnBrk="1" hangingPunct="1">
              <a:lnSpc>
                <a:spcPct val="90000"/>
              </a:lnSpc>
            </a:pPr>
            <a:r>
              <a:rPr lang="tr-TR" sz="2700" smtClean="0"/>
              <a:t>Hypertrophic osteoarthropathy. </a:t>
            </a:r>
          </a:p>
        </p:txBody>
      </p:sp>
    </p:spTree>
    <p:extLst>
      <p:ext uri="{BB962C8B-B14F-4D97-AF65-F5344CB8AC3E}">
        <p14:creationId xmlns:p14="http://schemas.microsoft.com/office/powerpoint/2010/main" val="132514053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353" name="Group 57"/>
          <p:cNvGraphicFramePr>
            <a:graphicFrameLocks noGrp="1"/>
          </p:cNvGraphicFramePr>
          <p:nvPr/>
        </p:nvGraphicFramePr>
        <p:xfrm>
          <a:off x="541338" y="908050"/>
          <a:ext cx="8351837" cy="5689602"/>
        </p:xfrm>
        <a:graphic>
          <a:graphicData uri="http://schemas.openxmlformats.org/drawingml/2006/table">
            <a:tbl>
              <a:tblPr/>
              <a:tblGrid>
                <a:gridCol w="1727200"/>
                <a:gridCol w="2387600"/>
                <a:gridCol w="2436812"/>
                <a:gridCol w="1800225"/>
              </a:tblGrid>
              <a:tr h="817563">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folHlink"/>
                          </a:solidFill>
                          <a:effectLst/>
                          <a:latin typeface="Arial" panose="020B0604020202020204" pitchFamily="34" charset="0"/>
                          <a:ea typeface="Batang" pitchFamily="18" charset="-127"/>
                          <a:cs typeface="Arial" panose="020B0604020202020204" pitchFamily="34" charset="0"/>
                        </a:rPr>
                        <a:t>Organ System </a:t>
                      </a:r>
                      <a:endParaRPr kumimoji="0" lang="en-US" sz="2400" b="0" i="0" u="none" strike="noStrike" cap="none" normalizeH="0" baseline="0" smtClean="0">
                        <a:ln>
                          <a:noFill/>
                        </a:ln>
                        <a:solidFill>
                          <a:schemeClr val="folHlink"/>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folHlink"/>
                          </a:solidFill>
                          <a:effectLst/>
                          <a:latin typeface="Arial" panose="020B0604020202020204" pitchFamily="34" charset="0"/>
                          <a:ea typeface="Batang" pitchFamily="18" charset="-127"/>
                          <a:cs typeface="Arial" panose="020B0604020202020204" pitchFamily="34" charset="0"/>
                        </a:rPr>
                        <a:t>Syndrome </a:t>
                      </a:r>
                      <a:endParaRPr kumimoji="0" lang="en-US" sz="2400" b="0" i="0" u="none" strike="noStrike" cap="none" normalizeH="0" baseline="0" smtClean="0">
                        <a:ln>
                          <a:noFill/>
                        </a:ln>
                        <a:solidFill>
                          <a:schemeClr val="folHlink"/>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folHlink"/>
                          </a:solidFill>
                          <a:effectLst/>
                          <a:latin typeface="Arial" panose="020B0604020202020204" pitchFamily="34" charset="0"/>
                          <a:ea typeface="Batang" pitchFamily="18" charset="-127"/>
                          <a:cs typeface="Arial" panose="020B0604020202020204" pitchFamily="34" charset="0"/>
                        </a:rPr>
                        <a:t>Mechanism </a:t>
                      </a:r>
                      <a:endParaRPr kumimoji="0" lang="en-US" sz="2400" b="0" i="0" u="none" strike="noStrike" cap="none" normalizeH="0" baseline="0" smtClean="0">
                        <a:ln>
                          <a:noFill/>
                        </a:ln>
                        <a:solidFill>
                          <a:schemeClr val="folHlink"/>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smtClean="0">
                          <a:ln>
                            <a:noFill/>
                          </a:ln>
                          <a:solidFill>
                            <a:schemeClr val="folHlink"/>
                          </a:solidFill>
                          <a:effectLst/>
                          <a:latin typeface="Arial" panose="020B0604020202020204" pitchFamily="34" charset="0"/>
                          <a:ea typeface="Batang" pitchFamily="18" charset="-127"/>
                          <a:cs typeface="Arial" panose="020B0604020202020204" pitchFamily="34" charset="0"/>
                        </a:rPr>
                        <a:t>Frequency </a:t>
                      </a:r>
                      <a:endParaRPr kumimoji="0" lang="en-US" sz="2400" b="0" i="0" u="none" strike="noStrike" cap="none" normalizeH="0" baseline="0" smtClean="0">
                        <a:ln>
                          <a:noFill/>
                        </a:ln>
                        <a:solidFill>
                          <a:schemeClr val="folHlink"/>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481013">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C0000"/>
                          </a:solidFill>
                          <a:effectLst/>
                          <a:latin typeface="Arial" panose="020B0604020202020204" pitchFamily="34" charset="0"/>
                          <a:ea typeface="Batang" pitchFamily="18" charset="-127"/>
                          <a:cs typeface="Arial" panose="020B0604020202020204" pitchFamily="34" charset="0"/>
                        </a:rPr>
                        <a:t>Endocrine </a:t>
                      </a:r>
                      <a:endParaRPr kumimoji="0" lang="en-US" sz="1800" b="1" i="0" u="none" strike="noStrike" cap="none" normalizeH="0" baseline="0" smtClean="0">
                        <a:ln>
                          <a:noFill/>
                        </a:ln>
                        <a:solidFill>
                          <a:srgbClr val="CC0000"/>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SIADH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Antidiuretic hormone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5-10%</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7143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800" b="0"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Ectopic secretion of ACTH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Adrenocorticotropic hormone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7143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800" b="0"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Atrial natriuretic factor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82073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CC0000"/>
                          </a:solidFill>
                          <a:effectLst/>
                          <a:latin typeface="Arial" panose="020B0604020202020204" pitchFamily="34" charset="0"/>
                          <a:ea typeface="Batang" pitchFamily="18" charset="-127"/>
                          <a:cs typeface="Arial" panose="020B0604020202020204" pitchFamily="34" charset="0"/>
                        </a:rPr>
                        <a:t>Neurological </a:t>
                      </a:r>
                      <a:endParaRPr kumimoji="0" lang="en-US" sz="1800" b="1" i="0" u="none" strike="noStrike" cap="none" normalizeH="0" baseline="0" smtClean="0">
                        <a:ln>
                          <a:noFill/>
                        </a:ln>
                        <a:solidFill>
                          <a:srgbClr val="CC0000"/>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Eaton-Lambert reverse myasthenic syndrome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5-6%</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7127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2800" b="0"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Subacute cerebellar degeneration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7143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2800" b="0"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Subacute sensory neuropathy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7143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2800" b="0"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Limbic encephalopathy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Anti-Hu, Anti-Yo antibodies </a:t>
                      </a:r>
                      <a:endParaRPr kumimoji="0" lang="en-US" sz="16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endParaRPr kumimoji="0" lang="en-US" sz="1600" b="1" i="0" u="none" strike="noStrike" cap="none" normalizeH="0" baseline="0" smtClean="0">
                        <a:ln>
                          <a:noFill/>
                        </a:ln>
                        <a:solidFill>
                          <a:schemeClr val="tx1"/>
                        </a:solidFill>
                        <a:effectLst/>
                        <a:latin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bl>
          </a:graphicData>
        </a:graphic>
      </p:graphicFrame>
      <p:sp>
        <p:nvSpPr>
          <p:cNvPr id="44081" name="Rectangle 49"/>
          <p:cNvSpPr>
            <a:spLocks noChangeArrowheads="1"/>
          </p:cNvSpPr>
          <p:nvPr/>
        </p:nvSpPr>
        <p:spPr bwMode="auto">
          <a:xfrm>
            <a:off x="1819275" y="442913"/>
            <a:ext cx="53324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defTabSz="809625">
              <a:defRPr>
                <a:solidFill>
                  <a:schemeClr val="tx1"/>
                </a:solidFill>
                <a:latin typeface="Arial" panose="020B0604020202020204" pitchFamily="34" charset="0"/>
              </a:defRPr>
            </a:lvl1pPr>
            <a:lvl2pPr marL="742950" indent="-285750" defTabSz="809625">
              <a:defRPr>
                <a:solidFill>
                  <a:schemeClr val="tx1"/>
                </a:solidFill>
                <a:latin typeface="Arial" panose="020B0604020202020204" pitchFamily="34" charset="0"/>
              </a:defRPr>
            </a:lvl2pPr>
            <a:lvl3pPr marL="1143000" indent="-228600" defTabSz="809625">
              <a:defRPr>
                <a:solidFill>
                  <a:schemeClr val="tx1"/>
                </a:solidFill>
                <a:latin typeface="Arial" panose="020B0604020202020204" pitchFamily="34" charset="0"/>
              </a:defRPr>
            </a:lvl3pPr>
            <a:lvl4pPr marL="1600200" indent="-228600" defTabSz="809625">
              <a:defRPr>
                <a:solidFill>
                  <a:schemeClr val="tx1"/>
                </a:solidFill>
                <a:latin typeface="Arial" panose="020B0604020202020204" pitchFamily="34" charset="0"/>
              </a:defRPr>
            </a:lvl4pPr>
            <a:lvl5pPr marL="2057400" indent="-228600" defTabSz="809625">
              <a:defRPr>
                <a:solidFill>
                  <a:schemeClr val="tx1"/>
                </a:solidFill>
                <a:latin typeface="Arial" panose="020B0604020202020204" pitchFamily="34" charset="0"/>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tr-TR" sz="2400" b="1">
                <a:solidFill>
                  <a:srgbClr val="FF3300"/>
                </a:solidFill>
              </a:rPr>
              <a:t>Paraneoplastic syndromes in SCLC</a:t>
            </a:r>
          </a:p>
        </p:txBody>
      </p:sp>
    </p:spTree>
    <p:extLst>
      <p:ext uri="{BB962C8B-B14F-4D97-AF65-F5344CB8AC3E}">
        <p14:creationId xmlns:p14="http://schemas.microsoft.com/office/powerpoint/2010/main" val="216404764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11188" y="692150"/>
            <a:ext cx="8304212" cy="1081088"/>
          </a:xfrm>
        </p:spPr>
        <p:txBody>
          <a:bodyPr/>
          <a:lstStyle/>
          <a:p>
            <a:pPr defTabSz="809625" eaLnBrk="1" hangingPunct="1"/>
            <a:r>
              <a:rPr lang="tr-TR" altLang="ko-KR" sz="3200" b="1" smtClean="0">
                <a:solidFill>
                  <a:srgbClr val="CC0000"/>
                </a:solidFill>
              </a:rPr>
              <a:t>Non–small-cell lung cancers (NSCLCs)</a:t>
            </a:r>
            <a:endParaRPr lang="tr-TR" sz="3200" b="1" smtClean="0">
              <a:solidFill>
                <a:srgbClr val="CC0000"/>
              </a:solidFill>
            </a:endParaRPr>
          </a:p>
        </p:txBody>
      </p:sp>
      <p:sp>
        <p:nvSpPr>
          <p:cNvPr id="45059" name="Rectangle 3"/>
          <p:cNvSpPr>
            <a:spLocks noGrp="1" noChangeArrowheads="1"/>
          </p:cNvSpPr>
          <p:nvPr>
            <p:ph type="body" idx="1"/>
          </p:nvPr>
        </p:nvSpPr>
        <p:spPr/>
        <p:txBody>
          <a:bodyPr/>
          <a:lstStyle/>
          <a:p>
            <a:pPr marL="303213" indent="-303213" defTabSz="809625" eaLnBrk="1" hangingPunct="1">
              <a:buFont typeface="Wingdings" panose="05000000000000000000" pitchFamily="2" charset="2"/>
              <a:buNone/>
            </a:pPr>
            <a:endParaRPr lang="tr-TR" altLang="ko-KR" smtClean="0"/>
          </a:p>
          <a:p>
            <a:pPr marL="303213" indent="-303213" defTabSz="809625" eaLnBrk="1" hangingPunct="1"/>
            <a:r>
              <a:rPr lang="tr-TR" altLang="ko-KR" smtClean="0"/>
              <a:t>Non-small cell cancer requires meticulous staging, because the treatment and prognosis vary widely depending on the stage. </a:t>
            </a:r>
          </a:p>
          <a:p>
            <a:pPr marL="657225" lvl="1" indent="-252413" defTabSz="809625" eaLnBrk="1" hangingPunct="1"/>
            <a:r>
              <a:rPr lang="tr-TR" altLang="ko-KR" smtClean="0"/>
              <a:t>Surgical resection offers patients the best chance for survival. Surgery may be curative for stage I and stage II disease.</a:t>
            </a:r>
          </a:p>
          <a:p>
            <a:pPr marL="303213" indent="-303213" defTabSz="809625" eaLnBrk="1" hangingPunct="1">
              <a:buFont typeface="Wingdings" panose="05000000000000000000" pitchFamily="2" charset="2"/>
              <a:buNone/>
            </a:pPr>
            <a:endParaRPr lang="tr-TR" smtClean="0"/>
          </a:p>
        </p:txBody>
      </p:sp>
    </p:spTree>
    <p:extLst>
      <p:ext uri="{BB962C8B-B14F-4D97-AF65-F5344CB8AC3E}">
        <p14:creationId xmlns:p14="http://schemas.microsoft.com/office/powerpoint/2010/main" val="208383123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274638"/>
            <a:ext cx="8229600" cy="850900"/>
          </a:xfrm>
        </p:spPr>
        <p:txBody>
          <a:bodyPr/>
          <a:lstStyle/>
          <a:p>
            <a:pPr defTabSz="809625" eaLnBrk="1" hangingPunct="1"/>
            <a:r>
              <a:rPr lang="tr-TR" sz="2800" b="1" smtClean="0">
                <a:solidFill>
                  <a:schemeClr val="folHlink"/>
                </a:solidFill>
              </a:rPr>
              <a:t>Pathophysiology</a:t>
            </a:r>
          </a:p>
        </p:txBody>
      </p:sp>
      <p:sp>
        <p:nvSpPr>
          <p:cNvPr id="46083" name="Rectangle 3"/>
          <p:cNvSpPr>
            <a:spLocks noGrp="1" noChangeArrowheads="1"/>
          </p:cNvSpPr>
          <p:nvPr>
            <p:ph type="body" idx="1"/>
          </p:nvPr>
        </p:nvSpPr>
        <p:spPr>
          <a:xfrm>
            <a:off x="457200" y="1125538"/>
            <a:ext cx="8229600" cy="5005387"/>
          </a:xfrm>
        </p:spPr>
        <p:txBody>
          <a:bodyPr>
            <a:normAutofit lnSpcReduction="10000"/>
          </a:bodyPr>
          <a:lstStyle/>
          <a:p>
            <a:pPr marL="303213" indent="-303213" defTabSz="809625" eaLnBrk="1" hangingPunct="1">
              <a:lnSpc>
                <a:spcPct val="80000"/>
              </a:lnSpc>
            </a:pPr>
            <a:r>
              <a:rPr lang="tr-TR" sz="2400" smtClean="0">
                <a:solidFill>
                  <a:srgbClr val="FF3300"/>
                </a:solidFill>
              </a:rPr>
              <a:t>Bronchogenic carcinoma is the most common cancer and the most common cause of cancer-related death in both men and women. </a:t>
            </a:r>
          </a:p>
          <a:p>
            <a:pPr marL="303213" indent="-303213" defTabSz="809625" eaLnBrk="1" hangingPunct="1">
              <a:lnSpc>
                <a:spcPct val="80000"/>
              </a:lnSpc>
            </a:pPr>
            <a:r>
              <a:rPr lang="tr-TR" sz="2400" smtClean="0"/>
              <a:t>Risk factors for lung cancer include the following: </a:t>
            </a:r>
          </a:p>
          <a:p>
            <a:pPr marL="657225" lvl="1" indent="-252413" defTabSz="809625" eaLnBrk="1" hangingPunct="1">
              <a:lnSpc>
                <a:spcPct val="80000"/>
              </a:lnSpc>
            </a:pPr>
            <a:r>
              <a:rPr lang="tr-TR" sz="2300" smtClean="0">
                <a:solidFill>
                  <a:schemeClr val="hlink"/>
                </a:solidFill>
              </a:rPr>
              <a:t>Cigarette smoking:</a:t>
            </a:r>
            <a:r>
              <a:rPr lang="tr-TR" sz="2300" smtClean="0"/>
              <a:t> Smoking increases the risk of bronchogenic carcinoma by 4-120 times.</a:t>
            </a:r>
          </a:p>
          <a:p>
            <a:pPr marL="657225" lvl="1" indent="-252413" defTabSz="809625" eaLnBrk="1" hangingPunct="1">
              <a:lnSpc>
                <a:spcPct val="80000"/>
              </a:lnSpc>
            </a:pPr>
            <a:r>
              <a:rPr lang="tr-TR" sz="2300" smtClean="0">
                <a:solidFill>
                  <a:schemeClr val="hlink"/>
                </a:solidFill>
              </a:rPr>
              <a:t>Exposure to asbestos:</a:t>
            </a:r>
            <a:r>
              <a:rPr lang="tr-TR" sz="2300" smtClean="0"/>
              <a:t> Asbestos exposure increases the risk 4- or 5-fold, or as much as 100-fold if the exposed individual is also a smoker. </a:t>
            </a:r>
          </a:p>
          <a:p>
            <a:pPr marL="303213" indent="-303213" defTabSz="809625" eaLnBrk="1" hangingPunct="1">
              <a:lnSpc>
                <a:spcPct val="80000"/>
              </a:lnSpc>
            </a:pPr>
            <a:r>
              <a:rPr lang="tr-TR" sz="2400" smtClean="0">
                <a:solidFill>
                  <a:schemeClr val="hlink"/>
                </a:solidFill>
              </a:rPr>
              <a:t>Fibrosis/Scarring in the Lung:</a:t>
            </a:r>
          </a:p>
          <a:p>
            <a:pPr marL="657225" lvl="1" indent="-252413" defTabSz="809625" eaLnBrk="1" hangingPunct="1">
              <a:lnSpc>
                <a:spcPct val="80000"/>
              </a:lnSpc>
            </a:pPr>
            <a:r>
              <a:rPr lang="tr-TR" sz="2300" smtClean="0"/>
              <a:t>Peripheral lung cancers are sometimes associated with areas of fibrous scar. In most cases of these "scar cancers," the fibrosis may result from, rather than precede the development of the neoplasia. </a:t>
            </a:r>
          </a:p>
          <a:p>
            <a:pPr marL="657225" lvl="1" indent="-252413" defTabSz="809625" eaLnBrk="1" hangingPunct="1">
              <a:lnSpc>
                <a:spcPct val="80000"/>
              </a:lnSpc>
            </a:pPr>
            <a:r>
              <a:rPr lang="tr-TR" sz="2300" smtClean="0"/>
              <a:t>As many as 6-12% of patients with idiopathic pulmonary fibrosis develop bronchogenic carcinoma (adenocarcinoma).</a:t>
            </a:r>
            <a:r>
              <a:rPr lang="tr-TR" sz="2100" smtClean="0"/>
              <a:t> </a:t>
            </a:r>
          </a:p>
        </p:txBody>
      </p:sp>
    </p:spTree>
    <p:extLst>
      <p:ext uri="{BB962C8B-B14F-4D97-AF65-F5344CB8AC3E}">
        <p14:creationId xmlns:p14="http://schemas.microsoft.com/office/powerpoint/2010/main" val="293473654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xfrm>
            <a:off x="457200" y="476250"/>
            <a:ext cx="8229600" cy="6121400"/>
          </a:xfrm>
        </p:spPr>
        <p:txBody>
          <a:bodyPr/>
          <a:lstStyle/>
          <a:p>
            <a:pPr marL="657225" lvl="1" indent="-252413" defTabSz="809625" eaLnBrk="1" hangingPunct="1">
              <a:lnSpc>
                <a:spcPct val="90000"/>
              </a:lnSpc>
            </a:pPr>
            <a:r>
              <a:rPr lang="tr-TR" sz="2400" b="1" smtClean="0">
                <a:solidFill>
                  <a:schemeClr val="hlink"/>
                </a:solidFill>
              </a:rPr>
              <a:t>Exposure to toxic agents:</a:t>
            </a:r>
            <a:r>
              <a:rPr lang="tr-TR" sz="2400" b="1" smtClean="0"/>
              <a:t> </a:t>
            </a:r>
            <a:r>
              <a:rPr lang="tr-TR" sz="2400" smtClean="0"/>
              <a:t>Agents such as arsenic, nickel (squamous cell carcinoma), chromium, and chloromethyl ether (small cell carcinoma) increase the risk. </a:t>
            </a:r>
          </a:p>
          <a:p>
            <a:pPr marL="657225" lvl="1" indent="-252413" defTabSz="809625" eaLnBrk="1" hangingPunct="1">
              <a:lnSpc>
                <a:spcPct val="90000"/>
              </a:lnSpc>
            </a:pPr>
            <a:r>
              <a:rPr lang="tr-TR" sz="2400" b="1" smtClean="0">
                <a:solidFill>
                  <a:schemeClr val="hlink"/>
                </a:solidFill>
              </a:rPr>
              <a:t>Exposure to uranium or radon:</a:t>
            </a:r>
            <a:r>
              <a:rPr lang="tr-TR" sz="2400" b="1" smtClean="0"/>
              <a:t> </a:t>
            </a:r>
            <a:r>
              <a:rPr lang="tr-TR" sz="2400" smtClean="0"/>
              <a:t>Exposure to breakdown products of uranium increases the risk of non-small cell carcinoma, too. </a:t>
            </a:r>
          </a:p>
          <a:p>
            <a:pPr marL="657225" lvl="1" indent="-252413" defTabSz="809625" eaLnBrk="1" hangingPunct="1">
              <a:lnSpc>
                <a:spcPct val="90000"/>
              </a:lnSpc>
            </a:pPr>
            <a:r>
              <a:rPr lang="tr-TR" sz="2400" b="1" smtClean="0">
                <a:solidFill>
                  <a:schemeClr val="hlink"/>
                </a:solidFill>
              </a:rPr>
              <a:t>Prior lung cancer:</a:t>
            </a:r>
            <a:r>
              <a:rPr lang="tr-TR" sz="2400" b="1" smtClean="0"/>
              <a:t> </a:t>
            </a:r>
            <a:r>
              <a:rPr lang="tr-TR" sz="2400" smtClean="0"/>
              <a:t>Approximately 10-32% of patients who survive resection for lung cancer may develop a second primary lung tumor.</a:t>
            </a:r>
            <a:r>
              <a:rPr lang="tr-TR" sz="2400" b="1" smtClean="0"/>
              <a:t> </a:t>
            </a:r>
          </a:p>
          <a:p>
            <a:pPr marL="657225" lvl="1" indent="-252413" defTabSz="809625" eaLnBrk="1" hangingPunct="1">
              <a:lnSpc>
                <a:spcPct val="90000"/>
              </a:lnSpc>
            </a:pPr>
            <a:r>
              <a:rPr lang="tr-TR" sz="2400" b="1" smtClean="0">
                <a:solidFill>
                  <a:schemeClr val="hlink"/>
                </a:solidFill>
              </a:rPr>
              <a:t>Lung disease:</a:t>
            </a:r>
            <a:r>
              <a:rPr lang="tr-TR" sz="2400" b="1" smtClean="0"/>
              <a:t> </a:t>
            </a:r>
            <a:r>
              <a:rPr lang="tr-TR" sz="2400" smtClean="0"/>
              <a:t>The presence of concomitant chronic obstructive pulmonary disease is a risk factor for lung cancer.</a:t>
            </a:r>
            <a:r>
              <a:rPr lang="tr-TR" sz="2400" b="1" smtClean="0"/>
              <a:t> </a:t>
            </a:r>
          </a:p>
          <a:p>
            <a:pPr marL="657225" lvl="1" indent="-252413" defTabSz="809625" eaLnBrk="1" hangingPunct="1">
              <a:lnSpc>
                <a:spcPct val="90000"/>
              </a:lnSpc>
            </a:pPr>
            <a:r>
              <a:rPr lang="tr-TR" sz="2400" b="1" smtClean="0">
                <a:solidFill>
                  <a:schemeClr val="hlink"/>
                </a:solidFill>
              </a:rPr>
              <a:t>HIV infection:</a:t>
            </a:r>
            <a:r>
              <a:rPr lang="tr-TR" sz="2400" b="1" smtClean="0"/>
              <a:t> </a:t>
            </a:r>
            <a:r>
              <a:rPr lang="tr-TR" sz="2400" smtClean="0"/>
              <a:t>In patients with HIV infection the risk of non-small cell lung carcinoma is increased by 6.5 times.</a:t>
            </a:r>
          </a:p>
        </p:txBody>
      </p:sp>
    </p:spTree>
    <p:extLst>
      <p:ext uri="{BB962C8B-B14F-4D97-AF65-F5344CB8AC3E}">
        <p14:creationId xmlns:p14="http://schemas.microsoft.com/office/powerpoint/2010/main" val="318109254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defTabSz="809625" eaLnBrk="1" hangingPunct="1"/>
            <a:r>
              <a:rPr lang="tr-TR" sz="2800" b="1" smtClean="0">
                <a:solidFill>
                  <a:srgbClr val="FF3300"/>
                </a:solidFill>
              </a:rPr>
              <a:t>Location</a:t>
            </a:r>
          </a:p>
        </p:txBody>
      </p:sp>
      <p:sp>
        <p:nvSpPr>
          <p:cNvPr id="48131" name="Rectangle 3"/>
          <p:cNvSpPr>
            <a:spLocks noGrp="1" noChangeArrowheads="1"/>
          </p:cNvSpPr>
          <p:nvPr>
            <p:ph type="body" idx="1"/>
          </p:nvPr>
        </p:nvSpPr>
        <p:spPr>
          <a:xfrm>
            <a:off x="457200" y="1268413"/>
            <a:ext cx="8229600" cy="4862512"/>
          </a:xfrm>
        </p:spPr>
        <p:txBody>
          <a:bodyPr/>
          <a:lstStyle/>
          <a:p>
            <a:pPr marL="303213" indent="-303213" defTabSz="809625" eaLnBrk="1" hangingPunct="1">
              <a:lnSpc>
                <a:spcPct val="90000"/>
              </a:lnSpc>
            </a:pPr>
            <a:r>
              <a:rPr lang="tr-TR" sz="2400" smtClean="0"/>
              <a:t>The relative frequency of lung cancer is 3:2 in the right compared with the left lung and in the upper lobe compared with the lower lobe. </a:t>
            </a:r>
          </a:p>
          <a:p>
            <a:pPr marL="303213" indent="-303213" defTabSz="809625" eaLnBrk="1" hangingPunct="1">
              <a:lnSpc>
                <a:spcPct val="90000"/>
              </a:lnSpc>
            </a:pPr>
            <a:r>
              <a:rPr lang="tr-TR" sz="2400" smtClean="0">
                <a:solidFill>
                  <a:srgbClr val="FF3300"/>
                </a:solidFill>
              </a:rPr>
              <a:t>Squamous cell carcinomas occur predominantly in a central location.</a:t>
            </a:r>
          </a:p>
          <a:p>
            <a:pPr marL="303213" indent="-303213" defTabSz="809625" eaLnBrk="1" hangingPunct="1">
              <a:lnSpc>
                <a:spcPct val="90000"/>
              </a:lnSpc>
            </a:pPr>
            <a:r>
              <a:rPr lang="tr-TR" sz="2400" smtClean="0">
                <a:solidFill>
                  <a:schemeClr val="hlink"/>
                </a:solidFill>
              </a:rPr>
              <a:t>Adenocarcinoma presents in approximately 50% of patients as a peripheral lesion. </a:t>
            </a:r>
          </a:p>
          <a:p>
            <a:pPr marL="303213" indent="-303213" defTabSz="809625" eaLnBrk="1" hangingPunct="1">
              <a:lnSpc>
                <a:spcPct val="90000"/>
              </a:lnSpc>
            </a:pPr>
            <a:r>
              <a:rPr lang="tr-TR" sz="2400" smtClean="0"/>
              <a:t>Tumors arising endobronchially are located in segmental or lobar bronchi. </a:t>
            </a:r>
          </a:p>
          <a:p>
            <a:pPr marL="657225" lvl="1" indent="-252413" defTabSz="809625" eaLnBrk="1" hangingPunct="1">
              <a:lnSpc>
                <a:spcPct val="90000"/>
              </a:lnSpc>
            </a:pPr>
            <a:r>
              <a:rPr lang="tr-TR" sz="2300" smtClean="0"/>
              <a:t>Fewer than 4% of cancers arise in the apex of the upper lobes, and fewer than 1% arise from</a:t>
            </a:r>
            <a:r>
              <a:rPr lang="tr-TR" smtClean="0"/>
              <a:t> the trachea. </a:t>
            </a:r>
          </a:p>
        </p:txBody>
      </p:sp>
    </p:spTree>
    <p:extLst>
      <p:ext uri="{BB962C8B-B14F-4D97-AF65-F5344CB8AC3E}">
        <p14:creationId xmlns:p14="http://schemas.microsoft.com/office/powerpoint/2010/main" val="134246371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defTabSz="809625" eaLnBrk="1" hangingPunct="1"/>
            <a:r>
              <a:rPr lang="tr-TR" sz="3500" b="1" smtClean="0">
                <a:solidFill>
                  <a:srgbClr val="FF3300"/>
                </a:solidFill>
              </a:rPr>
              <a:t>Squamous cell carcinoma (SCC)</a:t>
            </a:r>
          </a:p>
        </p:txBody>
      </p:sp>
      <p:sp>
        <p:nvSpPr>
          <p:cNvPr id="49155" name="Rectangle 3"/>
          <p:cNvSpPr>
            <a:spLocks noGrp="1" noChangeArrowheads="1"/>
          </p:cNvSpPr>
          <p:nvPr>
            <p:ph type="body" idx="1"/>
          </p:nvPr>
        </p:nvSpPr>
        <p:spPr>
          <a:xfrm>
            <a:off x="457200" y="1268413"/>
            <a:ext cx="8229600" cy="4862512"/>
          </a:xfrm>
        </p:spPr>
        <p:txBody>
          <a:bodyPr/>
          <a:lstStyle/>
          <a:p>
            <a:pPr marL="303213" indent="-303213" defTabSz="809625" eaLnBrk="1" hangingPunct="1"/>
            <a:r>
              <a:rPr lang="tr-TR" sz="2600" smtClean="0"/>
              <a:t>SCC accounts for 30-40% of bronchogenic Ca.</a:t>
            </a:r>
          </a:p>
          <a:p>
            <a:pPr marL="303213" indent="-303213" defTabSz="809625" eaLnBrk="1" hangingPunct="1"/>
            <a:r>
              <a:rPr lang="tr-TR" sz="2600" smtClean="0"/>
              <a:t>strong association with smoking. </a:t>
            </a:r>
          </a:p>
          <a:p>
            <a:pPr marL="303213" indent="-303213" defTabSz="809625" eaLnBrk="1" hangingPunct="1"/>
            <a:r>
              <a:rPr lang="tr-TR" sz="2600" smtClean="0"/>
              <a:t>centrally located </a:t>
            </a:r>
          </a:p>
          <a:p>
            <a:pPr marL="303213" indent="-303213" defTabSz="809625" eaLnBrk="1" hangingPunct="1"/>
            <a:r>
              <a:rPr lang="tr-TR" sz="2600" smtClean="0"/>
              <a:t>among all bronchogenic carcinomas, it is most likely to cavitate. </a:t>
            </a:r>
          </a:p>
          <a:p>
            <a:pPr marL="303213" indent="-303213" defTabSz="809625" eaLnBrk="1" hangingPunct="1"/>
            <a:r>
              <a:rPr lang="tr-TR" sz="2600" smtClean="0"/>
              <a:t>SCC grow intraluminally and are </a:t>
            </a:r>
            <a:r>
              <a:rPr lang="tr-TR" sz="2600" smtClean="0">
                <a:solidFill>
                  <a:schemeClr val="hlink"/>
                </a:solidFill>
              </a:rPr>
              <a:t>least likely to metastasize distantly</a:t>
            </a:r>
            <a:r>
              <a:rPr lang="tr-TR" sz="2600" smtClean="0"/>
              <a:t> (&lt;20% of cases at presentation). </a:t>
            </a:r>
          </a:p>
          <a:p>
            <a:pPr marL="303213" indent="-303213" defTabSz="809625" eaLnBrk="1" hangingPunct="1"/>
            <a:r>
              <a:rPr lang="tr-TR" sz="2600" smtClean="0"/>
              <a:t>The mode of spread is direct extension to the local lymph nodes</a:t>
            </a:r>
            <a:r>
              <a:rPr lang="tr-TR" sz="2600" b="1" smtClean="0"/>
              <a:t>. </a:t>
            </a:r>
          </a:p>
        </p:txBody>
      </p:sp>
    </p:spTree>
    <p:extLst>
      <p:ext uri="{BB962C8B-B14F-4D97-AF65-F5344CB8AC3E}">
        <p14:creationId xmlns:p14="http://schemas.microsoft.com/office/powerpoint/2010/main" val="2248330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defRPr/>
            </a:pPr>
            <a:r>
              <a:rPr lang="cs-CZ" dirty="0" smtClean="0"/>
              <a:t>Acute respiratory distress syndrome (ARDS)</a:t>
            </a:r>
          </a:p>
        </p:txBody>
      </p:sp>
      <p:sp>
        <p:nvSpPr>
          <p:cNvPr id="22531" name="Rectangle 3"/>
          <p:cNvSpPr>
            <a:spLocks noGrp="1" noChangeArrowheads="1"/>
          </p:cNvSpPr>
          <p:nvPr>
            <p:ph type="body" idx="1"/>
          </p:nvPr>
        </p:nvSpPr>
        <p:spPr/>
        <p:txBody>
          <a:bodyPr/>
          <a:lstStyle/>
          <a:p>
            <a:pPr eaLnBrk="1" hangingPunct="1">
              <a:lnSpc>
                <a:spcPct val="90000"/>
              </a:lnSpc>
              <a:buClr>
                <a:schemeClr val="folHlink"/>
              </a:buClr>
              <a:buSzTx/>
            </a:pPr>
            <a:r>
              <a:rPr lang="cs-CZ" altLang="cs-CZ" sz="2800" smtClean="0"/>
              <a:t>epithelium + endothelium injury </a:t>
            </a:r>
            <a:r>
              <a:rPr lang="cs-CZ" altLang="cs-CZ" sz="2800" smtClean="0">
                <a:sym typeface="Symbol" panose="05050102010706020507" pitchFamily="18" charset="2"/>
              </a:rPr>
              <a:t> </a:t>
            </a:r>
            <a:r>
              <a:rPr lang="cs-CZ" altLang="cs-CZ" sz="2800" smtClean="0"/>
              <a:t>alveolar capillary membrane damage </a:t>
            </a:r>
            <a:r>
              <a:rPr lang="cs-CZ" altLang="cs-CZ" sz="2800" smtClean="0">
                <a:sym typeface="Symbol" panose="05050102010706020507" pitchFamily="18" charset="2"/>
              </a:rPr>
              <a:t>  </a:t>
            </a:r>
            <a:r>
              <a:rPr lang="cs-CZ" altLang="cs-CZ" sz="2800" smtClean="0"/>
              <a:t>vascular permeability </a:t>
            </a:r>
            <a:r>
              <a:rPr lang="cs-CZ" altLang="cs-CZ" sz="2800" smtClean="0">
                <a:sym typeface="Symbol" panose="05050102010706020507" pitchFamily="18" charset="2"/>
              </a:rPr>
              <a:t> </a:t>
            </a:r>
            <a:r>
              <a:rPr lang="cs-CZ" altLang="cs-CZ" sz="2800" smtClean="0"/>
              <a:t>alveolar flooding + surfactant abnormalities</a:t>
            </a:r>
          </a:p>
          <a:p>
            <a:pPr eaLnBrk="1" hangingPunct="1">
              <a:lnSpc>
                <a:spcPct val="90000"/>
              </a:lnSpc>
              <a:buClr>
                <a:schemeClr val="folHlink"/>
              </a:buClr>
              <a:buSzTx/>
            </a:pPr>
            <a:r>
              <a:rPr lang="cs-CZ" altLang="cs-CZ" sz="2800" smtClean="0"/>
              <a:t>grossly</a:t>
            </a:r>
          </a:p>
          <a:p>
            <a:pPr lvl="1" eaLnBrk="1" hangingPunct="1">
              <a:lnSpc>
                <a:spcPct val="90000"/>
              </a:lnSpc>
              <a:buClr>
                <a:schemeClr val="folHlink"/>
              </a:buClr>
              <a:buSzTx/>
            </a:pPr>
            <a:r>
              <a:rPr lang="cs-CZ" altLang="cs-CZ" sz="2400" smtClean="0"/>
              <a:t>dark red + firm + airless + heavy lung </a:t>
            </a:r>
            <a:r>
              <a:rPr lang="cs-CZ" altLang="cs-CZ" sz="2400" smtClean="0">
                <a:cs typeface="Times New Roman" panose="02020603050405020304" pitchFamily="18" charset="0"/>
              </a:rPr>
              <a:t>~</a:t>
            </a:r>
            <a:r>
              <a:rPr lang="cs-CZ" altLang="cs-CZ" sz="2400" smtClean="0"/>
              <a:t> liver</a:t>
            </a:r>
          </a:p>
          <a:p>
            <a:pPr eaLnBrk="1" hangingPunct="1">
              <a:lnSpc>
                <a:spcPct val="90000"/>
              </a:lnSpc>
              <a:buClr>
                <a:schemeClr val="folHlink"/>
              </a:buClr>
              <a:buSzTx/>
            </a:pPr>
            <a:r>
              <a:rPr lang="cs-CZ" altLang="cs-CZ" sz="2800" smtClean="0"/>
              <a:t>microscopically - acute phase</a:t>
            </a:r>
          </a:p>
          <a:p>
            <a:pPr lvl="1" eaLnBrk="1" hangingPunct="1">
              <a:lnSpc>
                <a:spcPct val="90000"/>
              </a:lnSpc>
              <a:buClr>
                <a:schemeClr val="folHlink"/>
              </a:buClr>
              <a:buSzTx/>
            </a:pPr>
            <a:r>
              <a:rPr lang="cs-CZ" altLang="cs-CZ" sz="2400" smtClean="0"/>
              <a:t>capillary congestion + alveolar cells necrosis</a:t>
            </a:r>
          </a:p>
          <a:p>
            <a:pPr lvl="1" eaLnBrk="1" hangingPunct="1">
              <a:lnSpc>
                <a:spcPct val="90000"/>
              </a:lnSpc>
              <a:buClr>
                <a:schemeClr val="folHlink"/>
              </a:buClr>
              <a:buSzTx/>
            </a:pPr>
            <a:r>
              <a:rPr lang="cs-CZ" altLang="cs-CZ" sz="2400" smtClean="0"/>
              <a:t>interstitial + alveolar edema + hemorrhage</a:t>
            </a:r>
          </a:p>
          <a:p>
            <a:pPr lvl="1" eaLnBrk="1" hangingPunct="1">
              <a:lnSpc>
                <a:spcPct val="90000"/>
              </a:lnSpc>
              <a:buClr>
                <a:schemeClr val="folHlink"/>
              </a:buClr>
              <a:buSzTx/>
            </a:pPr>
            <a:r>
              <a:rPr lang="cs-CZ" altLang="cs-CZ" sz="2400" b="1" smtClean="0">
                <a:solidFill>
                  <a:schemeClr val="folHlink"/>
                </a:solidFill>
              </a:rPr>
              <a:t>hyaline membranes </a:t>
            </a:r>
            <a:r>
              <a:rPr lang="cs-CZ" altLang="cs-CZ" sz="2400" smtClean="0"/>
              <a:t>(edema fluid + cell debries)</a:t>
            </a:r>
          </a:p>
        </p:txBody>
      </p:sp>
    </p:spTree>
    <p:extLst>
      <p:ext uri="{BB962C8B-B14F-4D97-AF65-F5344CB8AC3E}">
        <p14:creationId xmlns:p14="http://schemas.microsoft.com/office/powerpoint/2010/main" val="127741999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a:bodyPr>
          <a:lstStyle/>
          <a:p>
            <a:pPr eaLnBrk="1" hangingPunct="1">
              <a:defRPr/>
            </a:pPr>
            <a:r>
              <a:rPr lang="cs-CZ" sz="3600" b="1" dirty="0" smtClean="0"/>
              <a:t>Squamous cell carcinoma</a:t>
            </a:r>
          </a:p>
        </p:txBody>
      </p:sp>
      <p:sp>
        <p:nvSpPr>
          <p:cNvPr id="47107" name="Rectangle 3"/>
          <p:cNvSpPr>
            <a:spLocks noGrp="1" noChangeArrowheads="1"/>
          </p:cNvSpPr>
          <p:nvPr>
            <p:ph type="body" idx="1"/>
          </p:nvPr>
        </p:nvSpPr>
        <p:spPr/>
        <p:txBody>
          <a:bodyPr/>
          <a:lstStyle/>
          <a:p>
            <a:pPr eaLnBrk="1" hangingPunct="1">
              <a:buClr>
                <a:schemeClr val="folHlink"/>
              </a:buClr>
              <a:buSzTx/>
            </a:pPr>
            <a:r>
              <a:rPr lang="cs-CZ" altLang="cs-CZ" sz="2800" smtClean="0"/>
              <a:t>central location in major bronchi</a:t>
            </a:r>
          </a:p>
          <a:p>
            <a:pPr eaLnBrk="1" hangingPunct="1">
              <a:buClr>
                <a:schemeClr val="folHlink"/>
              </a:buClr>
              <a:buSzTx/>
            </a:pPr>
            <a:r>
              <a:rPr lang="cs-CZ" altLang="cs-CZ" sz="2800" smtClean="0"/>
              <a:t>local spread x later distant metastases</a:t>
            </a:r>
          </a:p>
          <a:p>
            <a:pPr eaLnBrk="1" hangingPunct="1">
              <a:buClr>
                <a:schemeClr val="folHlink"/>
              </a:buClr>
              <a:buSzTx/>
            </a:pPr>
            <a:r>
              <a:rPr lang="cs-CZ" altLang="cs-CZ" sz="2800" smtClean="0"/>
              <a:t>bronchial epithelium</a:t>
            </a:r>
          </a:p>
          <a:p>
            <a:pPr lvl="1" eaLnBrk="1" hangingPunct="1">
              <a:buClr>
                <a:schemeClr val="folHlink"/>
              </a:buClr>
              <a:buSzTx/>
            </a:pPr>
            <a:r>
              <a:rPr lang="cs-CZ" altLang="cs-CZ" sz="2400" smtClean="0"/>
              <a:t>squamous metaplasia – dysplasia – carcinoma in situ – invasive carcinoma</a:t>
            </a:r>
          </a:p>
          <a:p>
            <a:pPr eaLnBrk="1" hangingPunct="1">
              <a:buClr>
                <a:schemeClr val="folHlink"/>
              </a:buClr>
              <a:buSzTx/>
            </a:pPr>
            <a:r>
              <a:rPr lang="cs-CZ" altLang="cs-CZ" sz="2800" smtClean="0"/>
              <a:t>grey-white tumor mass + necroses</a:t>
            </a:r>
          </a:p>
          <a:p>
            <a:pPr lvl="1" eaLnBrk="1" hangingPunct="1">
              <a:buClr>
                <a:schemeClr val="folHlink"/>
              </a:buClr>
              <a:buSzTx/>
            </a:pPr>
            <a:r>
              <a:rPr lang="cs-CZ" altLang="cs-CZ" sz="2400" smtClean="0"/>
              <a:t>lumen obstruction – atelectasis + infection</a:t>
            </a:r>
          </a:p>
          <a:p>
            <a:pPr eaLnBrk="1" hangingPunct="1">
              <a:buClr>
                <a:schemeClr val="folHlink"/>
              </a:buClr>
              <a:buSzTx/>
            </a:pPr>
            <a:r>
              <a:rPr lang="cs-CZ" altLang="cs-CZ" sz="2800" smtClean="0"/>
              <a:t>Mi: squamous cell carcinoma + keratin pearls</a:t>
            </a:r>
          </a:p>
        </p:txBody>
      </p:sp>
    </p:spTree>
    <p:extLst>
      <p:ext uri="{BB962C8B-B14F-4D97-AF65-F5344CB8AC3E}">
        <p14:creationId xmlns:p14="http://schemas.microsoft.com/office/powerpoint/2010/main" val="832991305"/>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87824" y="80789"/>
            <a:ext cx="3477361" cy="516066"/>
          </a:xfrm>
          <a:prstGeom prst="rect">
            <a:avLst/>
          </a:prstGeom>
        </p:spPr>
        <p:txBody>
          <a:bodyPr vert="horz" wrap="square" lIns="0" tIns="8155" rIns="0" bIns="0" rtlCol="0" anchor="ctr">
            <a:spAutoFit/>
          </a:bodyPr>
          <a:lstStyle/>
          <a:p>
            <a:pPr marL="8155">
              <a:lnSpc>
                <a:spcPct val="100000"/>
              </a:lnSpc>
              <a:spcBef>
                <a:spcPts val="64"/>
              </a:spcBef>
            </a:pPr>
            <a:r>
              <a:rPr lang="en-US" spc="-71" dirty="0" smtClean="0"/>
              <a:t>          </a:t>
            </a:r>
            <a:r>
              <a:rPr spc="-71" dirty="0" smtClean="0"/>
              <a:t>Lung</a:t>
            </a:r>
            <a:r>
              <a:rPr spc="-61" dirty="0" smtClean="0"/>
              <a:t> </a:t>
            </a:r>
            <a:r>
              <a:rPr spc="-35" dirty="0"/>
              <a:t>carcinoma</a:t>
            </a:r>
          </a:p>
        </p:txBody>
      </p:sp>
      <p:sp>
        <p:nvSpPr>
          <p:cNvPr id="3" name="object 3"/>
          <p:cNvSpPr txBox="1"/>
          <p:nvPr/>
        </p:nvSpPr>
        <p:spPr>
          <a:xfrm>
            <a:off x="3436853" y="981996"/>
            <a:ext cx="981403" cy="231501"/>
          </a:xfrm>
          <a:prstGeom prst="rect">
            <a:avLst/>
          </a:prstGeom>
        </p:spPr>
        <p:txBody>
          <a:bodyPr vert="horz" wrap="square" lIns="0" tIns="8155" rIns="0" bIns="0" rtlCol="0">
            <a:spAutoFit/>
          </a:bodyPr>
          <a:lstStyle/>
          <a:p>
            <a:pPr marL="209575" marR="3262" indent="-201828">
              <a:lnSpc>
                <a:spcPct val="112500"/>
              </a:lnSpc>
              <a:spcBef>
                <a:spcPts val="64"/>
              </a:spcBef>
            </a:pPr>
            <a:r>
              <a:rPr sz="642" spc="10" dirty="0">
                <a:latin typeface="Microsoft Sans Serif"/>
                <a:cs typeface="Microsoft Sans Serif"/>
              </a:rPr>
              <a:t>Non-Small</a:t>
            </a:r>
            <a:r>
              <a:rPr sz="642" spc="-10" dirty="0">
                <a:latin typeface="Microsoft Sans Serif"/>
                <a:cs typeface="Microsoft Sans Serif"/>
              </a:rPr>
              <a:t> </a:t>
            </a:r>
            <a:r>
              <a:rPr sz="642" spc="16" dirty="0">
                <a:latin typeface="Microsoft Sans Serif"/>
                <a:cs typeface="Microsoft Sans Serif"/>
              </a:rPr>
              <a:t>cell</a:t>
            </a:r>
            <a:r>
              <a:rPr sz="642" spc="-10" dirty="0">
                <a:latin typeface="Microsoft Sans Serif"/>
                <a:cs typeface="Microsoft Sans Serif"/>
              </a:rPr>
              <a:t> </a:t>
            </a:r>
            <a:r>
              <a:rPr sz="642" spc="13" dirty="0">
                <a:latin typeface="Microsoft Sans Serif"/>
                <a:cs typeface="Microsoft Sans Serif"/>
              </a:rPr>
              <a:t>carcinoma </a:t>
            </a:r>
            <a:r>
              <a:rPr sz="642" spc="-161" dirty="0">
                <a:latin typeface="Microsoft Sans Serif"/>
                <a:cs typeface="Microsoft Sans Serif"/>
              </a:rPr>
              <a:t> </a:t>
            </a:r>
            <a:r>
              <a:rPr sz="642" spc="22" dirty="0">
                <a:solidFill>
                  <a:srgbClr val="999999"/>
                </a:solidFill>
                <a:latin typeface="Microsoft Sans Serif"/>
                <a:cs typeface="Microsoft Sans Serif"/>
              </a:rPr>
              <a:t>(75%</a:t>
            </a:r>
            <a:r>
              <a:rPr sz="642" spc="-6" dirty="0">
                <a:solidFill>
                  <a:srgbClr val="999999"/>
                </a:solidFill>
                <a:latin typeface="Microsoft Sans Serif"/>
                <a:cs typeface="Microsoft Sans Serif"/>
              </a:rPr>
              <a:t> </a:t>
            </a:r>
            <a:r>
              <a:rPr sz="642" spc="35" dirty="0">
                <a:solidFill>
                  <a:srgbClr val="999999"/>
                </a:solidFill>
                <a:latin typeface="Microsoft Sans Serif"/>
                <a:cs typeface="Microsoft Sans Serif"/>
              </a:rPr>
              <a:t>of</a:t>
            </a:r>
            <a:r>
              <a:rPr sz="642" spc="-6" dirty="0">
                <a:solidFill>
                  <a:srgbClr val="999999"/>
                </a:solidFill>
                <a:latin typeface="Microsoft Sans Serif"/>
                <a:cs typeface="Microsoft Sans Serif"/>
              </a:rPr>
              <a:t> </a:t>
            </a:r>
            <a:r>
              <a:rPr sz="642" spc="-3" dirty="0">
                <a:solidFill>
                  <a:srgbClr val="999999"/>
                </a:solidFill>
                <a:latin typeface="Microsoft Sans Serif"/>
                <a:cs typeface="Microsoft Sans Serif"/>
              </a:rPr>
              <a:t>cases)</a:t>
            </a:r>
            <a:endParaRPr sz="642">
              <a:latin typeface="Microsoft Sans Serif"/>
              <a:cs typeface="Microsoft Sans Serif"/>
            </a:endParaRPr>
          </a:p>
        </p:txBody>
      </p:sp>
      <p:grpSp>
        <p:nvGrpSpPr>
          <p:cNvPr id="4" name="object 4"/>
          <p:cNvGrpSpPr/>
          <p:nvPr/>
        </p:nvGrpSpPr>
        <p:grpSpPr>
          <a:xfrm>
            <a:off x="3807966" y="126965"/>
            <a:ext cx="2198881" cy="821166"/>
            <a:chOff x="2588337" y="197737"/>
            <a:chExt cx="3424554" cy="1278890"/>
          </a:xfrm>
        </p:grpSpPr>
        <p:sp>
          <p:nvSpPr>
            <p:cNvPr id="5" name="object 5"/>
            <p:cNvSpPr/>
            <p:nvPr/>
          </p:nvSpPr>
          <p:spPr>
            <a:xfrm>
              <a:off x="2711825" y="202499"/>
              <a:ext cx="3129915" cy="675005"/>
            </a:xfrm>
            <a:custGeom>
              <a:avLst/>
              <a:gdLst/>
              <a:ahLst/>
              <a:cxnLst/>
              <a:rect l="l" t="t" r="r" b="b"/>
              <a:pathLst>
                <a:path w="3129915" h="675005">
                  <a:moveTo>
                    <a:pt x="0" y="112502"/>
                  </a:moveTo>
                  <a:lnTo>
                    <a:pt x="8840" y="68711"/>
                  </a:lnTo>
                  <a:lnTo>
                    <a:pt x="32951" y="32951"/>
                  </a:lnTo>
                  <a:lnTo>
                    <a:pt x="68711" y="8840"/>
                  </a:lnTo>
                  <a:lnTo>
                    <a:pt x="112502" y="0"/>
                  </a:lnTo>
                  <a:lnTo>
                    <a:pt x="3016797" y="0"/>
                  </a:lnTo>
                  <a:lnTo>
                    <a:pt x="3059850" y="8563"/>
                  </a:lnTo>
                  <a:lnTo>
                    <a:pt x="3096348" y="32951"/>
                  </a:lnTo>
                  <a:lnTo>
                    <a:pt x="3120736" y="69449"/>
                  </a:lnTo>
                  <a:lnTo>
                    <a:pt x="3129299" y="112502"/>
                  </a:lnTo>
                  <a:lnTo>
                    <a:pt x="3129299" y="562497"/>
                  </a:lnTo>
                  <a:lnTo>
                    <a:pt x="3120458" y="606288"/>
                  </a:lnTo>
                  <a:lnTo>
                    <a:pt x="3096348" y="642048"/>
                  </a:lnTo>
                  <a:lnTo>
                    <a:pt x="3060588" y="666159"/>
                  </a:lnTo>
                  <a:lnTo>
                    <a:pt x="3016797" y="674999"/>
                  </a:lnTo>
                  <a:lnTo>
                    <a:pt x="112502" y="674999"/>
                  </a:lnTo>
                  <a:lnTo>
                    <a:pt x="68711" y="666159"/>
                  </a:lnTo>
                  <a:lnTo>
                    <a:pt x="32951" y="642048"/>
                  </a:lnTo>
                  <a:lnTo>
                    <a:pt x="8840" y="606288"/>
                  </a:lnTo>
                  <a:lnTo>
                    <a:pt x="0" y="562497"/>
                  </a:lnTo>
                  <a:lnTo>
                    <a:pt x="0" y="112502"/>
                  </a:lnTo>
                  <a:close/>
                </a:path>
              </a:pathLst>
            </a:custGeom>
            <a:ln w="9524">
              <a:solidFill>
                <a:srgbClr val="434343"/>
              </a:solidFill>
              <a:prstDash val="lgDash"/>
            </a:ln>
          </p:spPr>
          <p:txBody>
            <a:bodyPr wrap="square" lIns="0" tIns="0" rIns="0" bIns="0" rtlCol="0"/>
            <a:lstStyle/>
            <a:p>
              <a:endParaRPr sz="1156"/>
            </a:p>
          </p:txBody>
        </p:sp>
        <p:sp>
          <p:nvSpPr>
            <p:cNvPr id="6" name="object 6"/>
            <p:cNvSpPr/>
            <p:nvPr/>
          </p:nvSpPr>
          <p:spPr>
            <a:xfrm>
              <a:off x="2593100" y="877499"/>
              <a:ext cx="3415029" cy="594360"/>
            </a:xfrm>
            <a:custGeom>
              <a:avLst/>
              <a:gdLst/>
              <a:ahLst/>
              <a:cxnLst/>
              <a:rect l="l" t="t" r="r" b="b"/>
              <a:pathLst>
                <a:path w="3415029" h="594360">
                  <a:moveTo>
                    <a:pt x="1683374" y="0"/>
                  </a:moveTo>
                  <a:lnTo>
                    <a:pt x="1683374" y="305999"/>
                  </a:lnTo>
                  <a:lnTo>
                    <a:pt x="3414674" y="305999"/>
                  </a:lnTo>
                </a:path>
                <a:path w="3415029" h="594360">
                  <a:moveTo>
                    <a:pt x="1683374" y="0"/>
                  </a:moveTo>
                  <a:lnTo>
                    <a:pt x="1683374" y="305999"/>
                  </a:lnTo>
                  <a:lnTo>
                    <a:pt x="28574" y="305999"/>
                  </a:lnTo>
                </a:path>
                <a:path w="3415029" h="594360">
                  <a:moveTo>
                    <a:pt x="0" y="332099"/>
                  </a:moveTo>
                  <a:lnTo>
                    <a:pt x="0" y="593999"/>
                  </a:lnTo>
                </a:path>
                <a:path w="3415029" h="594360">
                  <a:moveTo>
                    <a:pt x="3362299" y="332099"/>
                  </a:moveTo>
                  <a:lnTo>
                    <a:pt x="3362299" y="593999"/>
                  </a:lnTo>
                </a:path>
              </a:pathLst>
            </a:custGeom>
            <a:ln w="9524">
              <a:solidFill>
                <a:srgbClr val="666666"/>
              </a:solidFill>
              <a:prstDash val="lgDash"/>
            </a:ln>
          </p:spPr>
          <p:txBody>
            <a:bodyPr wrap="square" lIns="0" tIns="0" rIns="0" bIns="0" rtlCol="0"/>
            <a:lstStyle/>
            <a:p>
              <a:endParaRPr sz="1156"/>
            </a:p>
          </p:txBody>
        </p:sp>
      </p:grpSp>
      <p:sp>
        <p:nvSpPr>
          <p:cNvPr id="7" name="object 7"/>
          <p:cNvSpPr txBox="1"/>
          <p:nvPr/>
        </p:nvSpPr>
        <p:spPr>
          <a:xfrm>
            <a:off x="5460993" y="963735"/>
            <a:ext cx="960202" cy="126857"/>
          </a:xfrm>
          <a:prstGeom prst="rect">
            <a:avLst/>
          </a:prstGeom>
        </p:spPr>
        <p:txBody>
          <a:bodyPr vert="horz" wrap="square" lIns="0" tIns="8155" rIns="0" bIns="0" rtlCol="0">
            <a:spAutoFit/>
          </a:bodyPr>
          <a:lstStyle/>
          <a:p>
            <a:pPr marL="8155">
              <a:spcBef>
                <a:spcPts val="64"/>
              </a:spcBef>
            </a:pPr>
            <a:r>
              <a:rPr sz="771" spc="22" dirty="0">
                <a:latin typeface="Microsoft Sans Serif"/>
                <a:cs typeface="Microsoft Sans Serif"/>
              </a:rPr>
              <a:t>Small</a:t>
            </a:r>
            <a:r>
              <a:rPr sz="771" spc="-16" dirty="0">
                <a:latin typeface="Microsoft Sans Serif"/>
                <a:cs typeface="Microsoft Sans Serif"/>
              </a:rPr>
              <a:t> </a:t>
            </a:r>
            <a:r>
              <a:rPr sz="771" spc="19" dirty="0">
                <a:latin typeface="Microsoft Sans Serif"/>
                <a:cs typeface="Microsoft Sans Serif"/>
              </a:rPr>
              <a:t>cell</a:t>
            </a:r>
            <a:r>
              <a:rPr sz="771" spc="-16" dirty="0">
                <a:latin typeface="Microsoft Sans Serif"/>
                <a:cs typeface="Microsoft Sans Serif"/>
              </a:rPr>
              <a:t> </a:t>
            </a:r>
            <a:r>
              <a:rPr sz="771" spc="16" dirty="0">
                <a:latin typeface="Microsoft Sans Serif"/>
                <a:cs typeface="Microsoft Sans Serif"/>
              </a:rPr>
              <a:t>carcinoma</a:t>
            </a:r>
            <a:endParaRPr sz="771">
              <a:latin typeface="Microsoft Sans Serif"/>
              <a:cs typeface="Microsoft Sans Serif"/>
            </a:endParaRPr>
          </a:p>
        </p:txBody>
      </p:sp>
      <p:sp>
        <p:nvSpPr>
          <p:cNvPr id="8" name="object 8"/>
          <p:cNvSpPr/>
          <p:nvPr/>
        </p:nvSpPr>
        <p:spPr>
          <a:xfrm>
            <a:off x="2842106" y="924325"/>
            <a:ext cx="3623079" cy="882733"/>
          </a:xfrm>
          <a:custGeom>
            <a:avLst/>
            <a:gdLst/>
            <a:ahLst/>
            <a:cxnLst/>
            <a:rect l="l" t="t" r="r" b="b"/>
            <a:pathLst>
              <a:path w="5642609" h="1374775">
                <a:moveTo>
                  <a:pt x="560874" y="63051"/>
                </a:moveTo>
                <a:lnTo>
                  <a:pt x="565829" y="38508"/>
                </a:lnTo>
                <a:lnTo>
                  <a:pt x="579342" y="18467"/>
                </a:lnTo>
                <a:lnTo>
                  <a:pt x="599383" y="4954"/>
                </a:lnTo>
                <a:lnTo>
                  <a:pt x="623926" y="0"/>
                </a:lnTo>
                <a:lnTo>
                  <a:pt x="2569023" y="0"/>
                </a:lnTo>
                <a:lnTo>
                  <a:pt x="2613607" y="18467"/>
                </a:lnTo>
                <a:lnTo>
                  <a:pt x="2632074" y="63051"/>
                </a:lnTo>
                <a:lnTo>
                  <a:pt x="2632074" y="315248"/>
                </a:lnTo>
                <a:lnTo>
                  <a:pt x="2627120" y="339791"/>
                </a:lnTo>
                <a:lnTo>
                  <a:pt x="2613607" y="359832"/>
                </a:lnTo>
                <a:lnTo>
                  <a:pt x="2593566" y="373345"/>
                </a:lnTo>
                <a:lnTo>
                  <a:pt x="2569023" y="378299"/>
                </a:lnTo>
                <a:lnTo>
                  <a:pt x="623926" y="378299"/>
                </a:lnTo>
                <a:lnTo>
                  <a:pt x="599383" y="373345"/>
                </a:lnTo>
                <a:lnTo>
                  <a:pt x="579342" y="359832"/>
                </a:lnTo>
                <a:lnTo>
                  <a:pt x="565829" y="339791"/>
                </a:lnTo>
                <a:lnTo>
                  <a:pt x="560874" y="315248"/>
                </a:lnTo>
                <a:lnTo>
                  <a:pt x="560874" y="63051"/>
                </a:lnTo>
                <a:close/>
              </a:path>
              <a:path w="5642609" h="1374775">
                <a:moveTo>
                  <a:pt x="3987199" y="82950"/>
                </a:moveTo>
                <a:lnTo>
                  <a:pt x="3991207" y="63099"/>
                </a:lnTo>
                <a:lnTo>
                  <a:pt x="4002137" y="46887"/>
                </a:lnTo>
                <a:lnTo>
                  <a:pt x="4018349" y="35957"/>
                </a:lnTo>
                <a:lnTo>
                  <a:pt x="4038201" y="31949"/>
                </a:lnTo>
                <a:lnTo>
                  <a:pt x="5590999" y="31949"/>
                </a:lnTo>
                <a:lnTo>
                  <a:pt x="5627062" y="46887"/>
                </a:lnTo>
                <a:lnTo>
                  <a:pt x="5641999" y="82950"/>
                </a:lnTo>
                <a:lnTo>
                  <a:pt x="5641999" y="286948"/>
                </a:lnTo>
                <a:lnTo>
                  <a:pt x="5637992" y="306800"/>
                </a:lnTo>
                <a:lnTo>
                  <a:pt x="5627062" y="323012"/>
                </a:lnTo>
                <a:lnTo>
                  <a:pt x="5610851" y="333942"/>
                </a:lnTo>
                <a:lnTo>
                  <a:pt x="5590999" y="337949"/>
                </a:lnTo>
                <a:lnTo>
                  <a:pt x="4038201" y="337949"/>
                </a:lnTo>
                <a:lnTo>
                  <a:pt x="4018349" y="333942"/>
                </a:lnTo>
                <a:lnTo>
                  <a:pt x="4002137" y="323012"/>
                </a:lnTo>
                <a:lnTo>
                  <a:pt x="3991207" y="306800"/>
                </a:lnTo>
                <a:lnTo>
                  <a:pt x="3987199" y="286948"/>
                </a:lnTo>
                <a:lnTo>
                  <a:pt x="3987199" y="82950"/>
                </a:lnTo>
                <a:close/>
              </a:path>
              <a:path w="5642609" h="1374775">
                <a:moveTo>
                  <a:pt x="1596474" y="378299"/>
                </a:moveTo>
                <a:lnTo>
                  <a:pt x="1596474" y="575699"/>
                </a:lnTo>
                <a:lnTo>
                  <a:pt x="2554074" y="575699"/>
                </a:lnTo>
              </a:path>
              <a:path w="5642609" h="1374775">
                <a:moveTo>
                  <a:pt x="1596474" y="378299"/>
                </a:moveTo>
                <a:lnTo>
                  <a:pt x="1596474" y="535799"/>
                </a:lnTo>
                <a:lnTo>
                  <a:pt x="592974" y="535799"/>
                </a:lnTo>
              </a:path>
              <a:path w="5642609" h="1374775">
                <a:moveTo>
                  <a:pt x="544524" y="574924"/>
                </a:moveTo>
                <a:lnTo>
                  <a:pt x="544524" y="836824"/>
                </a:lnTo>
              </a:path>
              <a:path w="5642609" h="1374775">
                <a:moveTo>
                  <a:pt x="1596474" y="378299"/>
                </a:moveTo>
                <a:lnTo>
                  <a:pt x="1546374" y="835799"/>
                </a:lnTo>
              </a:path>
              <a:path w="5642609" h="1374775">
                <a:moveTo>
                  <a:pt x="2544843" y="577512"/>
                </a:moveTo>
                <a:lnTo>
                  <a:pt x="2555343" y="817512"/>
                </a:lnTo>
              </a:path>
              <a:path w="5642609" h="1374775">
                <a:moveTo>
                  <a:pt x="0" y="912851"/>
                </a:moveTo>
                <a:lnTo>
                  <a:pt x="6986" y="878247"/>
                </a:lnTo>
                <a:lnTo>
                  <a:pt x="26038" y="849988"/>
                </a:lnTo>
                <a:lnTo>
                  <a:pt x="54297" y="830936"/>
                </a:lnTo>
                <a:lnTo>
                  <a:pt x="88901" y="823949"/>
                </a:lnTo>
                <a:lnTo>
                  <a:pt x="898698" y="823949"/>
                </a:lnTo>
                <a:lnTo>
                  <a:pt x="948020" y="838886"/>
                </a:lnTo>
                <a:lnTo>
                  <a:pt x="980832" y="878830"/>
                </a:lnTo>
                <a:lnTo>
                  <a:pt x="987599" y="912851"/>
                </a:lnTo>
                <a:lnTo>
                  <a:pt x="987599" y="1268448"/>
                </a:lnTo>
                <a:lnTo>
                  <a:pt x="980613" y="1303052"/>
                </a:lnTo>
                <a:lnTo>
                  <a:pt x="961561" y="1331311"/>
                </a:lnTo>
                <a:lnTo>
                  <a:pt x="933302" y="1350363"/>
                </a:lnTo>
                <a:lnTo>
                  <a:pt x="898698" y="1357349"/>
                </a:lnTo>
                <a:lnTo>
                  <a:pt x="88901" y="1357349"/>
                </a:lnTo>
                <a:lnTo>
                  <a:pt x="54297" y="1350363"/>
                </a:lnTo>
                <a:lnTo>
                  <a:pt x="26038" y="1331311"/>
                </a:lnTo>
                <a:lnTo>
                  <a:pt x="6986" y="1303052"/>
                </a:lnTo>
                <a:lnTo>
                  <a:pt x="0" y="1268448"/>
                </a:lnTo>
                <a:lnTo>
                  <a:pt x="0" y="912851"/>
                </a:lnTo>
                <a:close/>
              </a:path>
              <a:path w="5642609" h="1374775">
                <a:moveTo>
                  <a:pt x="1052487" y="924551"/>
                </a:moveTo>
                <a:lnTo>
                  <a:pt x="1059473" y="889947"/>
                </a:lnTo>
                <a:lnTo>
                  <a:pt x="1078526" y="861688"/>
                </a:lnTo>
                <a:lnTo>
                  <a:pt x="1106784" y="842636"/>
                </a:lnTo>
                <a:lnTo>
                  <a:pt x="1141389" y="835649"/>
                </a:lnTo>
                <a:lnTo>
                  <a:pt x="1951185" y="835649"/>
                </a:lnTo>
                <a:lnTo>
                  <a:pt x="2000508" y="850586"/>
                </a:lnTo>
                <a:lnTo>
                  <a:pt x="2033320" y="890530"/>
                </a:lnTo>
                <a:lnTo>
                  <a:pt x="2040087" y="924551"/>
                </a:lnTo>
                <a:lnTo>
                  <a:pt x="2040087" y="1280148"/>
                </a:lnTo>
                <a:lnTo>
                  <a:pt x="2033101" y="1314752"/>
                </a:lnTo>
                <a:lnTo>
                  <a:pt x="2014048" y="1343011"/>
                </a:lnTo>
                <a:lnTo>
                  <a:pt x="1985790" y="1362063"/>
                </a:lnTo>
                <a:lnTo>
                  <a:pt x="1951185" y="1369049"/>
                </a:lnTo>
                <a:lnTo>
                  <a:pt x="1141389" y="1369049"/>
                </a:lnTo>
                <a:lnTo>
                  <a:pt x="1106784" y="1362063"/>
                </a:lnTo>
                <a:lnTo>
                  <a:pt x="1078526" y="1343011"/>
                </a:lnTo>
                <a:lnTo>
                  <a:pt x="1059473" y="1314752"/>
                </a:lnTo>
                <a:lnTo>
                  <a:pt x="1052487" y="1280148"/>
                </a:lnTo>
                <a:lnTo>
                  <a:pt x="1052487" y="924551"/>
                </a:lnTo>
                <a:close/>
              </a:path>
              <a:path w="5642609" h="1374775">
                <a:moveTo>
                  <a:pt x="2224599" y="920764"/>
                </a:moveTo>
                <a:lnTo>
                  <a:pt x="2231735" y="885420"/>
                </a:lnTo>
                <a:lnTo>
                  <a:pt x="2251195" y="856557"/>
                </a:lnTo>
                <a:lnTo>
                  <a:pt x="2280057" y="837098"/>
                </a:lnTo>
                <a:lnTo>
                  <a:pt x="2315401" y="829962"/>
                </a:lnTo>
                <a:lnTo>
                  <a:pt x="3078497" y="829962"/>
                </a:lnTo>
                <a:lnTo>
                  <a:pt x="3128875" y="845218"/>
                </a:lnTo>
                <a:lnTo>
                  <a:pt x="3162388" y="886015"/>
                </a:lnTo>
                <a:lnTo>
                  <a:pt x="3169299" y="920764"/>
                </a:lnTo>
                <a:lnTo>
                  <a:pt x="3169299" y="1283960"/>
                </a:lnTo>
                <a:lnTo>
                  <a:pt x="3162164" y="1319304"/>
                </a:lnTo>
                <a:lnTo>
                  <a:pt x="3142704" y="1348167"/>
                </a:lnTo>
                <a:lnTo>
                  <a:pt x="3113842" y="1367626"/>
                </a:lnTo>
                <a:lnTo>
                  <a:pt x="3078497" y="1374762"/>
                </a:lnTo>
                <a:lnTo>
                  <a:pt x="2315401" y="1374762"/>
                </a:lnTo>
                <a:lnTo>
                  <a:pt x="2280057" y="1367626"/>
                </a:lnTo>
                <a:lnTo>
                  <a:pt x="2251195" y="1348167"/>
                </a:lnTo>
                <a:lnTo>
                  <a:pt x="2231735" y="1319304"/>
                </a:lnTo>
                <a:lnTo>
                  <a:pt x="2224599" y="1283960"/>
                </a:lnTo>
                <a:lnTo>
                  <a:pt x="2224599" y="920764"/>
                </a:lnTo>
                <a:close/>
              </a:path>
            </a:pathLst>
          </a:custGeom>
          <a:ln w="9524">
            <a:solidFill>
              <a:srgbClr val="666666"/>
            </a:solidFill>
            <a:prstDash val="lgDash"/>
          </a:ln>
        </p:spPr>
        <p:txBody>
          <a:bodyPr wrap="square" lIns="0" tIns="0" rIns="0" bIns="0" rtlCol="0"/>
          <a:lstStyle/>
          <a:p>
            <a:endParaRPr sz="1156"/>
          </a:p>
        </p:txBody>
      </p:sp>
      <p:sp>
        <p:nvSpPr>
          <p:cNvPr id="9" name="object 9"/>
          <p:cNvSpPr txBox="1"/>
          <p:nvPr/>
        </p:nvSpPr>
        <p:spPr>
          <a:xfrm>
            <a:off x="2901925" y="1508846"/>
            <a:ext cx="514554" cy="218164"/>
          </a:xfrm>
          <a:prstGeom prst="rect">
            <a:avLst/>
          </a:prstGeom>
        </p:spPr>
        <p:txBody>
          <a:bodyPr vert="horz" wrap="square" lIns="0" tIns="8155" rIns="0" bIns="0" rtlCol="0">
            <a:spAutoFit/>
          </a:bodyPr>
          <a:lstStyle/>
          <a:p>
            <a:pPr marL="79916" marR="3262" indent="-72169">
              <a:lnSpc>
                <a:spcPct val="118100"/>
              </a:lnSpc>
              <a:spcBef>
                <a:spcPts val="64"/>
              </a:spcBef>
            </a:pPr>
            <a:r>
              <a:rPr sz="578" spc="6" dirty="0">
                <a:latin typeface="Microsoft Sans Serif"/>
                <a:cs typeface="Microsoft Sans Serif"/>
              </a:rPr>
              <a:t>Squamous</a:t>
            </a:r>
            <a:r>
              <a:rPr sz="578" spc="-35" dirty="0">
                <a:latin typeface="Microsoft Sans Serif"/>
                <a:cs typeface="Microsoft Sans Serif"/>
              </a:rPr>
              <a:t> </a:t>
            </a:r>
            <a:r>
              <a:rPr sz="578" spc="13" dirty="0">
                <a:latin typeface="Microsoft Sans Serif"/>
                <a:cs typeface="Microsoft Sans Serif"/>
              </a:rPr>
              <a:t>cell </a:t>
            </a:r>
            <a:r>
              <a:rPr sz="578" spc="-144" dirty="0">
                <a:latin typeface="Microsoft Sans Serif"/>
                <a:cs typeface="Microsoft Sans Serif"/>
              </a:rPr>
              <a:t> </a:t>
            </a:r>
            <a:r>
              <a:rPr sz="578" spc="13" dirty="0">
                <a:latin typeface="Microsoft Sans Serif"/>
                <a:cs typeface="Microsoft Sans Serif"/>
              </a:rPr>
              <a:t>carcinoma</a:t>
            </a:r>
            <a:endParaRPr sz="578">
              <a:latin typeface="Microsoft Sans Serif"/>
              <a:cs typeface="Microsoft Sans Serif"/>
            </a:endParaRPr>
          </a:p>
        </p:txBody>
      </p:sp>
      <p:sp>
        <p:nvSpPr>
          <p:cNvPr id="10" name="object 10"/>
          <p:cNvSpPr txBox="1"/>
          <p:nvPr/>
        </p:nvSpPr>
        <p:spPr>
          <a:xfrm>
            <a:off x="3541281" y="1569060"/>
            <a:ext cx="587537" cy="97170"/>
          </a:xfrm>
          <a:prstGeom prst="rect">
            <a:avLst/>
          </a:prstGeom>
        </p:spPr>
        <p:txBody>
          <a:bodyPr vert="horz" wrap="square" lIns="0" tIns="8155" rIns="0" bIns="0" rtlCol="0">
            <a:spAutoFit/>
          </a:bodyPr>
          <a:lstStyle/>
          <a:p>
            <a:pPr marL="8155">
              <a:spcBef>
                <a:spcPts val="64"/>
              </a:spcBef>
            </a:pPr>
            <a:r>
              <a:rPr sz="578" spc="10" dirty="0">
                <a:latin typeface="Microsoft Sans Serif"/>
                <a:cs typeface="Microsoft Sans Serif"/>
              </a:rPr>
              <a:t>Adenocarcinoma</a:t>
            </a:r>
            <a:endParaRPr sz="578">
              <a:latin typeface="Microsoft Sans Serif"/>
              <a:cs typeface="Microsoft Sans Serif"/>
            </a:endParaRPr>
          </a:p>
        </p:txBody>
      </p:sp>
      <p:sp>
        <p:nvSpPr>
          <p:cNvPr id="11" name="object 11"/>
          <p:cNvSpPr txBox="1"/>
          <p:nvPr/>
        </p:nvSpPr>
        <p:spPr>
          <a:xfrm>
            <a:off x="4361358" y="1493400"/>
            <a:ext cx="410175" cy="231501"/>
          </a:xfrm>
          <a:prstGeom prst="rect">
            <a:avLst/>
          </a:prstGeom>
        </p:spPr>
        <p:txBody>
          <a:bodyPr vert="horz" wrap="square" lIns="0" tIns="8155" rIns="0" bIns="0" rtlCol="0">
            <a:spAutoFit/>
          </a:bodyPr>
          <a:lstStyle/>
          <a:p>
            <a:pPr marL="8155" marR="3262" indent="22833">
              <a:lnSpc>
                <a:spcPct val="112500"/>
              </a:lnSpc>
              <a:spcBef>
                <a:spcPts val="64"/>
              </a:spcBef>
            </a:pPr>
            <a:r>
              <a:rPr sz="642" spc="16" dirty="0">
                <a:latin typeface="Microsoft Sans Serif"/>
                <a:cs typeface="Microsoft Sans Serif"/>
              </a:rPr>
              <a:t>large cell </a:t>
            </a:r>
            <a:r>
              <a:rPr sz="642" spc="-163" dirty="0">
                <a:latin typeface="Microsoft Sans Serif"/>
                <a:cs typeface="Microsoft Sans Serif"/>
              </a:rPr>
              <a:t> </a:t>
            </a:r>
            <a:r>
              <a:rPr sz="642" spc="13" dirty="0">
                <a:latin typeface="Microsoft Sans Serif"/>
                <a:cs typeface="Microsoft Sans Serif"/>
              </a:rPr>
              <a:t>carcinoma</a:t>
            </a:r>
            <a:endParaRPr sz="642">
              <a:latin typeface="Microsoft Sans Serif"/>
              <a:cs typeface="Microsoft Sans Serif"/>
            </a:endParaRPr>
          </a:p>
        </p:txBody>
      </p:sp>
      <p:sp>
        <p:nvSpPr>
          <p:cNvPr id="12" name="object 12"/>
          <p:cNvSpPr txBox="1"/>
          <p:nvPr/>
        </p:nvSpPr>
        <p:spPr>
          <a:xfrm>
            <a:off x="5146193" y="1341898"/>
            <a:ext cx="1648448" cy="566401"/>
          </a:xfrm>
          <a:prstGeom prst="rect">
            <a:avLst/>
          </a:prstGeom>
        </p:spPr>
        <p:txBody>
          <a:bodyPr vert="horz" wrap="square" lIns="0" tIns="8155" rIns="0" bIns="0" rtlCol="0">
            <a:spAutoFit/>
          </a:bodyPr>
          <a:lstStyle/>
          <a:p>
            <a:pPr marL="8155" marR="3262" algn="ctr">
              <a:lnSpc>
                <a:spcPct val="112500"/>
              </a:lnSpc>
              <a:spcBef>
                <a:spcPts val="64"/>
              </a:spcBef>
            </a:pPr>
            <a:r>
              <a:rPr sz="642" spc="-6" dirty="0">
                <a:latin typeface="Microsoft Sans Serif"/>
                <a:cs typeface="Microsoft Sans Serif"/>
              </a:rPr>
              <a:t>The</a:t>
            </a:r>
            <a:r>
              <a:rPr sz="642" dirty="0">
                <a:latin typeface="Microsoft Sans Serif"/>
                <a:cs typeface="Microsoft Sans Serif"/>
              </a:rPr>
              <a:t> </a:t>
            </a:r>
            <a:r>
              <a:rPr sz="642" spc="3" dirty="0">
                <a:latin typeface="Microsoft Sans Serif"/>
                <a:cs typeface="Microsoft Sans Serif"/>
              </a:rPr>
              <a:t>NON-small</a:t>
            </a:r>
            <a:r>
              <a:rPr sz="642" dirty="0">
                <a:latin typeface="Microsoft Sans Serif"/>
                <a:cs typeface="Microsoft Sans Serif"/>
              </a:rPr>
              <a:t> </a:t>
            </a:r>
            <a:r>
              <a:rPr sz="642" spc="16" dirty="0">
                <a:latin typeface="Microsoft Sans Serif"/>
                <a:cs typeface="Microsoft Sans Serif"/>
              </a:rPr>
              <a:t>cell</a:t>
            </a:r>
            <a:r>
              <a:rPr sz="642" dirty="0">
                <a:latin typeface="Microsoft Sans Serif"/>
                <a:cs typeface="Microsoft Sans Serif"/>
              </a:rPr>
              <a:t> </a:t>
            </a:r>
            <a:r>
              <a:rPr sz="642" spc="3" dirty="0">
                <a:latin typeface="Microsoft Sans Serif"/>
                <a:cs typeface="Microsoft Sans Serif"/>
              </a:rPr>
              <a:t>cancers</a:t>
            </a:r>
            <a:r>
              <a:rPr sz="642" dirty="0">
                <a:latin typeface="Microsoft Sans Serif"/>
                <a:cs typeface="Microsoft Sans Serif"/>
              </a:rPr>
              <a:t> </a:t>
            </a:r>
            <a:r>
              <a:rPr sz="642" spc="3" dirty="0">
                <a:latin typeface="Microsoft Sans Serif"/>
                <a:cs typeface="Microsoft Sans Serif"/>
              </a:rPr>
              <a:t>behave</a:t>
            </a:r>
            <a:r>
              <a:rPr sz="642" dirty="0">
                <a:latin typeface="Microsoft Sans Serif"/>
                <a:cs typeface="Microsoft Sans Serif"/>
              </a:rPr>
              <a:t> </a:t>
            </a:r>
            <a:r>
              <a:rPr sz="642" spc="6" dirty="0">
                <a:latin typeface="Microsoft Sans Serif"/>
                <a:cs typeface="Microsoft Sans Serif"/>
              </a:rPr>
              <a:t>and</a:t>
            </a:r>
            <a:r>
              <a:rPr sz="642" dirty="0">
                <a:latin typeface="Microsoft Sans Serif"/>
                <a:cs typeface="Microsoft Sans Serif"/>
              </a:rPr>
              <a:t> </a:t>
            </a:r>
            <a:r>
              <a:rPr sz="642" spc="10" dirty="0">
                <a:latin typeface="Microsoft Sans Serif"/>
                <a:cs typeface="Microsoft Sans Serif"/>
              </a:rPr>
              <a:t>are </a:t>
            </a:r>
            <a:r>
              <a:rPr sz="642" spc="-161" dirty="0">
                <a:latin typeface="Microsoft Sans Serif"/>
                <a:cs typeface="Microsoft Sans Serif"/>
              </a:rPr>
              <a:t> </a:t>
            </a:r>
            <a:r>
              <a:rPr sz="642" spc="19" dirty="0">
                <a:latin typeface="Microsoft Sans Serif"/>
                <a:cs typeface="Microsoft Sans Serif"/>
              </a:rPr>
              <a:t>treated </a:t>
            </a:r>
            <a:r>
              <a:rPr sz="642" spc="16" dirty="0">
                <a:latin typeface="Microsoft Sans Serif"/>
                <a:cs typeface="Microsoft Sans Serif"/>
              </a:rPr>
              <a:t>similarly, </a:t>
            </a:r>
            <a:r>
              <a:rPr sz="642" spc="22" dirty="0">
                <a:latin typeface="Microsoft Sans Serif"/>
                <a:cs typeface="Microsoft Sans Serif"/>
              </a:rPr>
              <a:t>the </a:t>
            </a:r>
            <a:r>
              <a:rPr sz="642" spc="29" dirty="0">
                <a:latin typeface="Microsoft Sans Serif"/>
                <a:cs typeface="Microsoft Sans Serif"/>
              </a:rPr>
              <a:t>small </a:t>
            </a:r>
            <a:r>
              <a:rPr sz="642" spc="16" dirty="0">
                <a:latin typeface="Microsoft Sans Serif"/>
                <a:cs typeface="Microsoft Sans Serif"/>
              </a:rPr>
              <a:t>cell </a:t>
            </a:r>
            <a:r>
              <a:rPr sz="642" spc="13" dirty="0">
                <a:latin typeface="Microsoft Sans Serif"/>
                <a:cs typeface="Microsoft Sans Serif"/>
              </a:rPr>
              <a:t>carcinoma </a:t>
            </a:r>
            <a:r>
              <a:rPr sz="642" spc="16" dirty="0">
                <a:latin typeface="Microsoft Sans Serif"/>
                <a:cs typeface="Microsoft Sans Serif"/>
              </a:rPr>
              <a:t> </a:t>
            </a:r>
            <a:r>
              <a:rPr sz="642" spc="10" dirty="0">
                <a:latin typeface="Microsoft Sans Serif"/>
                <a:cs typeface="Microsoft Sans Serif"/>
              </a:rPr>
              <a:t>are</a:t>
            </a:r>
            <a:r>
              <a:rPr sz="642" dirty="0">
                <a:latin typeface="Microsoft Sans Serif"/>
                <a:cs typeface="Microsoft Sans Serif"/>
              </a:rPr>
              <a:t> </a:t>
            </a:r>
            <a:r>
              <a:rPr sz="642" spc="-45" dirty="0">
                <a:latin typeface="Microsoft Sans Serif"/>
                <a:cs typeface="Microsoft Sans Serif"/>
              </a:rPr>
              <a:t>WORSE</a:t>
            </a:r>
            <a:r>
              <a:rPr sz="642" dirty="0">
                <a:latin typeface="Microsoft Sans Serif"/>
                <a:cs typeface="Microsoft Sans Serif"/>
              </a:rPr>
              <a:t> </a:t>
            </a:r>
            <a:r>
              <a:rPr sz="642" spc="22" dirty="0">
                <a:latin typeface="Microsoft Sans Serif"/>
                <a:cs typeface="Microsoft Sans Serif"/>
              </a:rPr>
              <a:t>than</a:t>
            </a:r>
            <a:r>
              <a:rPr sz="642" dirty="0">
                <a:latin typeface="Microsoft Sans Serif"/>
                <a:cs typeface="Microsoft Sans Serif"/>
              </a:rPr>
              <a:t> </a:t>
            </a:r>
            <a:r>
              <a:rPr sz="642" spc="22" dirty="0">
                <a:latin typeface="Microsoft Sans Serif"/>
                <a:cs typeface="Microsoft Sans Serif"/>
              </a:rPr>
              <a:t>non-small</a:t>
            </a:r>
            <a:r>
              <a:rPr sz="642" dirty="0">
                <a:latin typeface="Microsoft Sans Serif"/>
                <a:cs typeface="Microsoft Sans Serif"/>
              </a:rPr>
              <a:t> </a:t>
            </a:r>
            <a:r>
              <a:rPr sz="642" spc="16" dirty="0">
                <a:latin typeface="Microsoft Sans Serif"/>
                <a:cs typeface="Microsoft Sans Serif"/>
              </a:rPr>
              <a:t>cell</a:t>
            </a:r>
            <a:r>
              <a:rPr sz="642" dirty="0">
                <a:latin typeface="Microsoft Sans Serif"/>
                <a:cs typeface="Microsoft Sans Serif"/>
              </a:rPr>
              <a:t> </a:t>
            </a:r>
            <a:r>
              <a:rPr sz="642" spc="6" dirty="0">
                <a:latin typeface="Microsoft Sans Serif"/>
                <a:cs typeface="Microsoft Sans Serif"/>
              </a:rPr>
              <a:t>carcinoma,  </a:t>
            </a:r>
            <a:r>
              <a:rPr sz="642" spc="29" dirty="0">
                <a:latin typeface="Microsoft Sans Serif"/>
                <a:cs typeface="Microsoft Sans Serif"/>
              </a:rPr>
              <a:t>but </a:t>
            </a:r>
            <a:r>
              <a:rPr sz="642" spc="13" dirty="0">
                <a:latin typeface="Microsoft Sans Serif"/>
                <a:cs typeface="Microsoft Sans Serif"/>
              </a:rPr>
              <a:t>respond </a:t>
            </a:r>
            <a:r>
              <a:rPr sz="642" spc="26" dirty="0">
                <a:latin typeface="Microsoft Sans Serif"/>
                <a:cs typeface="Microsoft Sans Serif"/>
              </a:rPr>
              <a:t>better </a:t>
            </a:r>
            <a:r>
              <a:rPr sz="642" spc="35" dirty="0">
                <a:latin typeface="Microsoft Sans Serif"/>
                <a:cs typeface="Microsoft Sans Serif"/>
              </a:rPr>
              <a:t>to </a:t>
            </a:r>
            <a:r>
              <a:rPr sz="642" spc="13" dirty="0">
                <a:latin typeface="Microsoft Sans Serif"/>
                <a:cs typeface="Microsoft Sans Serif"/>
              </a:rPr>
              <a:t>chemotherapy, </a:t>
            </a:r>
            <a:r>
              <a:rPr sz="642" spc="26" dirty="0">
                <a:latin typeface="Microsoft Sans Serif"/>
                <a:cs typeface="Microsoft Sans Serif"/>
              </a:rPr>
              <a:t>often </a:t>
            </a:r>
            <a:r>
              <a:rPr sz="642" spc="-163" dirty="0">
                <a:latin typeface="Microsoft Sans Serif"/>
                <a:cs typeface="Microsoft Sans Serif"/>
              </a:rPr>
              <a:t> </a:t>
            </a:r>
            <a:r>
              <a:rPr sz="642" spc="16" dirty="0">
                <a:latin typeface="Microsoft Sans Serif"/>
                <a:cs typeface="Microsoft Sans Serif"/>
              </a:rPr>
              <a:t>drastically!</a:t>
            </a:r>
            <a:endParaRPr sz="642">
              <a:latin typeface="Microsoft Sans Serif"/>
              <a:cs typeface="Microsoft Sans Serif"/>
            </a:endParaRPr>
          </a:p>
        </p:txBody>
      </p:sp>
      <p:pic>
        <p:nvPicPr>
          <p:cNvPr id="13" name="object 13"/>
          <p:cNvPicPr/>
          <p:nvPr/>
        </p:nvPicPr>
        <p:blipFill>
          <a:blip r:embed="rId2" cstate="print"/>
          <a:stretch>
            <a:fillRect/>
          </a:stretch>
        </p:blipFill>
        <p:spPr>
          <a:xfrm>
            <a:off x="2364180" y="3291110"/>
            <a:ext cx="1111655" cy="1316081"/>
          </a:xfrm>
          <a:prstGeom prst="rect">
            <a:avLst/>
          </a:prstGeom>
        </p:spPr>
      </p:pic>
      <p:grpSp>
        <p:nvGrpSpPr>
          <p:cNvPr id="14" name="object 14"/>
          <p:cNvGrpSpPr/>
          <p:nvPr/>
        </p:nvGrpSpPr>
        <p:grpSpPr>
          <a:xfrm>
            <a:off x="3546273" y="3291111"/>
            <a:ext cx="1857205" cy="1316149"/>
            <a:chOff x="2180774" y="5125600"/>
            <a:chExt cx="2892425" cy="2049780"/>
          </a:xfrm>
        </p:grpSpPr>
        <p:pic>
          <p:nvPicPr>
            <p:cNvPr id="15" name="object 15"/>
            <p:cNvPicPr/>
            <p:nvPr/>
          </p:nvPicPr>
          <p:blipFill>
            <a:blip r:embed="rId3" cstate="print"/>
            <a:stretch>
              <a:fillRect/>
            </a:stretch>
          </p:blipFill>
          <p:spPr>
            <a:xfrm>
              <a:off x="2180774" y="5125600"/>
              <a:ext cx="1731300" cy="2049663"/>
            </a:xfrm>
            <a:prstGeom prst="rect">
              <a:avLst/>
            </a:prstGeom>
          </p:spPr>
        </p:pic>
        <p:sp>
          <p:nvSpPr>
            <p:cNvPr id="16" name="object 16"/>
            <p:cNvSpPr/>
            <p:nvPr/>
          </p:nvSpPr>
          <p:spPr>
            <a:xfrm>
              <a:off x="3848224" y="5648225"/>
              <a:ext cx="1220470" cy="593725"/>
            </a:xfrm>
            <a:custGeom>
              <a:avLst/>
              <a:gdLst/>
              <a:ahLst/>
              <a:cxnLst/>
              <a:rect l="l" t="t" r="r" b="b"/>
              <a:pathLst>
                <a:path w="1220470" h="593725">
                  <a:moveTo>
                    <a:pt x="1220099" y="593699"/>
                  </a:moveTo>
                  <a:lnTo>
                    <a:pt x="1157016" y="591482"/>
                  </a:lnTo>
                  <a:lnTo>
                    <a:pt x="1098267" y="585045"/>
                  </a:lnTo>
                  <a:lnTo>
                    <a:pt x="1043521" y="574714"/>
                  </a:lnTo>
                  <a:lnTo>
                    <a:pt x="992442" y="560812"/>
                  </a:lnTo>
                  <a:lnTo>
                    <a:pt x="944699" y="543666"/>
                  </a:lnTo>
                  <a:lnTo>
                    <a:pt x="899957" y="523598"/>
                  </a:lnTo>
                  <a:lnTo>
                    <a:pt x="857882" y="500934"/>
                  </a:lnTo>
                  <a:lnTo>
                    <a:pt x="818142" y="475998"/>
                  </a:lnTo>
                  <a:lnTo>
                    <a:pt x="780403" y="449115"/>
                  </a:lnTo>
                  <a:lnTo>
                    <a:pt x="744332" y="420609"/>
                  </a:lnTo>
                  <a:lnTo>
                    <a:pt x="709594" y="390805"/>
                  </a:lnTo>
                  <a:lnTo>
                    <a:pt x="675857" y="360027"/>
                  </a:lnTo>
                  <a:lnTo>
                    <a:pt x="642786" y="328601"/>
                  </a:lnTo>
                  <a:lnTo>
                    <a:pt x="610049" y="296849"/>
                  </a:lnTo>
                  <a:lnTo>
                    <a:pt x="577313" y="265098"/>
                  </a:lnTo>
                  <a:lnTo>
                    <a:pt x="544242" y="233672"/>
                  </a:lnTo>
                  <a:lnTo>
                    <a:pt x="510505" y="202894"/>
                  </a:lnTo>
                  <a:lnTo>
                    <a:pt x="475767" y="173090"/>
                  </a:lnTo>
                  <a:lnTo>
                    <a:pt x="439696" y="144584"/>
                  </a:lnTo>
                  <a:lnTo>
                    <a:pt x="401957" y="117701"/>
                  </a:lnTo>
                  <a:lnTo>
                    <a:pt x="362217" y="92765"/>
                  </a:lnTo>
                  <a:lnTo>
                    <a:pt x="320142" y="70101"/>
                  </a:lnTo>
                  <a:lnTo>
                    <a:pt x="275400" y="50033"/>
                  </a:lnTo>
                  <a:lnTo>
                    <a:pt x="227657" y="32887"/>
                  </a:lnTo>
                  <a:lnTo>
                    <a:pt x="176578" y="18985"/>
                  </a:lnTo>
                  <a:lnTo>
                    <a:pt x="121832" y="8654"/>
                  </a:lnTo>
                  <a:lnTo>
                    <a:pt x="63083" y="2217"/>
                  </a:lnTo>
                  <a:lnTo>
                    <a:pt x="0" y="0"/>
                  </a:lnTo>
                </a:path>
              </a:pathLst>
            </a:custGeom>
            <a:ln w="9524">
              <a:solidFill>
                <a:srgbClr val="B7B7B7"/>
              </a:solidFill>
              <a:prstDash val="lgDash"/>
            </a:ln>
          </p:spPr>
          <p:txBody>
            <a:bodyPr wrap="square" lIns="0" tIns="0" rIns="0" bIns="0" rtlCol="0"/>
            <a:lstStyle/>
            <a:p>
              <a:endParaRPr sz="1156"/>
            </a:p>
          </p:txBody>
        </p:sp>
      </p:grpSp>
      <p:pic>
        <p:nvPicPr>
          <p:cNvPr id="17" name="object 17"/>
          <p:cNvPicPr/>
          <p:nvPr/>
        </p:nvPicPr>
        <p:blipFill>
          <a:blip r:embed="rId4" cstate="print"/>
          <a:stretch>
            <a:fillRect/>
          </a:stretch>
        </p:blipFill>
        <p:spPr>
          <a:xfrm>
            <a:off x="2334098" y="4706242"/>
            <a:ext cx="1171825" cy="1415011"/>
          </a:xfrm>
          <a:prstGeom prst="rect">
            <a:avLst/>
          </a:prstGeom>
        </p:spPr>
      </p:pic>
      <p:grpSp>
        <p:nvGrpSpPr>
          <p:cNvPr id="18" name="object 18"/>
          <p:cNvGrpSpPr/>
          <p:nvPr/>
        </p:nvGrpSpPr>
        <p:grpSpPr>
          <a:xfrm>
            <a:off x="3546273" y="4706251"/>
            <a:ext cx="1894308" cy="1415227"/>
            <a:chOff x="2180775" y="7329550"/>
            <a:chExt cx="2950210" cy="2204085"/>
          </a:xfrm>
        </p:grpSpPr>
        <p:pic>
          <p:nvPicPr>
            <p:cNvPr id="19" name="object 19"/>
            <p:cNvPicPr/>
            <p:nvPr/>
          </p:nvPicPr>
          <p:blipFill>
            <a:blip r:embed="rId5" cstate="print"/>
            <a:stretch>
              <a:fillRect/>
            </a:stretch>
          </p:blipFill>
          <p:spPr>
            <a:xfrm>
              <a:off x="2180775" y="7329550"/>
              <a:ext cx="1731299" cy="2203724"/>
            </a:xfrm>
            <a:prstGeom prst="rect">
              <a:avLst/>
            </a:prstGeom>
          </p:spPr>
        </p:pic>
        <p:sp>
          <p:nvSpPr>
            <p:cNvPr id="20" name="object 20"/>
            <p:cNvSpPr/>
            <p:nvPr/>
          </p:nvSpPr>
          <p:spPr>
            <a:xfrm>
              <a:off x="3911899" y="8029249"/>
              <a:ext cx="1214120" cy="291465"/>
            </a:xfrm>
            <a:custGeom>
              <a:avLst/>
              <a:gdLst/>
              <a:ahLst/>
              <a:cxnLst/>
              <a:rect l="l" t="t" r="r" b="b"/>
              <a:pathLst>
                <a:path w="1214120" h="291465">
                  <a:moveTo>
                    <a:pt x="1214099" y="291299"/>
                  </a:moveTo>
                  <a:lnTo>
                    <a:pt x="1146680" y="290040"/>
                  </a:lnTo>
                  <a:lnTo>
                    <a:pt x="1084234" y="286394"/>
                  </a:lnTo>
                  <a:lnTo>
                    <a:pt x="1026348" y="280560"/>
                  </a:lnTo>
                  <a:lnTo>
                    <a:pt x="972606" y="272737"/>
                  </a:lnTo>
                  <a:lnTo>
                    <a:pt x="922594" y="263124"/>
                  </a:lnTo>
                  <a:lnTo>
                    <a:pt x="875898" y="251920"/>
                  </a:lnTo>
                  <a:lnTo>
                    <a:pt x="832103" y="239324"/>
                  </a:lnTo>
                  <a:lnTo>
                    <a:pt x="790795" y="225535"/>
                  </a:lnTo>
                  <a:lnTo>
                    <a:pt x="751559" y="210751"/>
                  </a:lnTo>
                  <a:lnTo>
                    <a:pt x="713981" y="195172"/>
                  </a:lnTo>
                  <a:lnTo>
                    <a:pt x="677646" y="178996"/>
                  </a:lnTo>
                  <a:lnTo>
                    <a:pt x="642141" y="162422"/>
                  </a:lnTo>
                  <a:lnTo>
                    <a:pt x="607049" y="145649"/>
                  </a:lnTo>
                  <a:lnTo>
                    <a:pt x="571958" y="128877"/>
                  </a:lnTo>
                  <a:lnTo>
                    <a:pt x="536453" y="112303"/>
                  </a:lnTo>
                  <a:lnTo>
                    <a:pt x="500118" y="96127"/>
                  </a:lnTo>
                  <a:lnTo>
                    <a:pt x="462540" y="80548"/>
                  </a:lnTo>
                  <a:lnTo>
                    <a:pt x="423304" y="65764"/>
                  </a:lnTo>
                  <a:lnTo>
                    <a:pt x="381996" y="51975"/>
                  </a:lnTo>
                  <a:lnTo>
                    <a:pt x="338201" y="39379"/>
                  </a:lnTo>
                  <a:lnTo>
                    <a:pt x="291505" y="28175"/>
                  </a:lnTo>
                  <a:lnTo>
                    <a:pt x="241493" y="18562"/>
                  </a:lnTo>
                  <a:lnTo>
                    <a:pt x="187751" y="10739"/>
                  </a:lnTo>
                  <a:lnTo>
                    <a:pt x="129865" y="4905"/>
                  </a:lnTo>
                  <a:lnTo>
                    <a:pt x="67419" y="1259"/>
                  </a:lnTo>
                  <a:lnTo>
                    <a:pt x="0" y="0"/>
                  </a:lnTo>
                </a:path>
              </a:pathLst>
            </a:custGeom>
            <a:ln w="9524">
              <a:solidFill>
                <a:srgbClr val="999999"/>
              </a:solidFill>
              <a:prstDash val="lgDash"/>
            </a:ln>
          </p:spPr>
          <p:txBody>
            <a:bodyPr wrap="square" lIns="0" tIns="0" rIns="0" bIns="0" rtlCol="0"/>
            <a:lstStyle/>
            <a:p>
              <a:endParaRPr sz="1156"/>
            </a:p>
          </p:txBody>
        </p:sp>
      </p:grpSp>
      <p:sp>
        <p:nvSpPr>
          <p:cNvPr id="21" name="object 21"/>
          <p:cNvSpPr txBox="1"/>
          <p:nvPr/>
        </p:nvSpPr>
        <p:spPr>
          <a:xfrm>
            <a:off x="3666193" y="2029554"/>
            <a:ext cx="2251886" cy="186104"/>
          </a:xfrm>
          <a:prstGeom prst="rect">
            <a:avLst/>
          </a:prstGeom>
        </p:spPr>
        <p:txBody>
          <a:bodyPr vert="horz" wrap="square" lIns="0" tIns="8155" rIns="0" bIns="0" rtlCol="0">
            <a:spAutoFit/>
          </a:bodyPr>
          <a:lstStyle/>
          <a:p>
            <a:pPr marL="8155">
              <a:spcBef>
                <a:spcPts val="64"/>
              </a:spcBef>
            </a:pPr>
            <a:r>
              <a:rPr sz="1156" b="1" spc="-26" dirty="0" smtClean="0">
                <a:latin typeface="Arial"/>
                <a:cs typeface="Arial"/>
              </a:rPr>
              <a:t> </a:t>
            </a:r>
            <a:r>
              <a:rPr sz="1156" b="1" spc="-55" dirty="0">
                <a:latin typeface="Arial"/>
                <a:cs typeface="Arial"/>
              </a:rPr>
              <a:t>SQUAMOUS</a:t>
            </a:r>
            <a:r>
              <a:rPr sz="1156" b="1" spc="-26" dirty="0">
                <a:latin typeface="Arial"/>
                <a:cs typeface="Arial"/>
              </a:rPr>
              <a:t> </a:t>
            </a:r>
            <a:r>
              <a:rPr sz="1156" b="1" spc="-106" dirty="0">
                <a:latin typeface="Arial"/>
                <a:cs typeface="Arial"/>
              </a:rPr>
              <a:t>CELL</a:t>
            </a:r>
            <a:r>
              <a:rPr sz="1156" b="1" spc="-26" dirty="0">
                <a:latin typeface="Arial"/>
                <a:cs typeface="Arial"/>
              </a:rPr>
              <a:t> </a:t>
            </a:r>
            <a:r>
              <a:rPr sz="1156" b="1" spc="-71" dirty="0">
                <a:latin typeface="Arial"/>
                <a:cs typeface="Arial"/>
              </a:rPr>
              <a:t>CARCINOMA:</a:t>
            </a:r>
            <a:endParaRPr sz="1156" dirty="0">
              <a:latin typeface="Arial"/>
              <a:cs typeface="Arial"/>
            </a:endParaRPr>
          </a:p>
        </p:txBody>
      </p:sp>
      <p:sp>
        <p:nvSpPr>
          <p:cNvPr id="22" name="object 22"/>
          <p:cNvSpPr txBox="1"/>
          <p:nvPr/>
        </p:nvSpPr>
        <p:spPr>
          <a:xfrm>
            <a:off x="3321062" y="2378001"/>
            <a:ext cx="2863072" cy="496006"/>
          </a:xfrm>
          <a:prstGeom prst="rect">
            <a:avLst/>
          </a:prstGeom>
        </p:spPr>
        <p:txBody>
          <a:bodyPr vert="horz" wrap="square" lIns="0" tIns="22833" rIns="0" bIns="0" rtlCol="0">
            <a:spAutoFit/>
          </a:bodyPr>
          <a:lstStyle/>
          <a:p>
            <a:pPr marL="208760" indent="-201013">
              <a:spcBef>
                <a:spcPts val="180"/>
              </a:spcBef>
              <a:buFont typeface="Arial MT"/>
              <a:buChar char="●"/>
              <a:tabLst>
                <a:tab pos="208760" algn="l"/>
                <a:tab pos="209167" algn="l"/>
              </a:tabLst>
            </a:pPr>
            <a:r>
              <a:rPr sz="706" spc="19" dirty="0">
                <a:latin typeface="Microsoft Sans Serif"/>
                <a:cs typeface="Microsoft Sans Serif"/>
              </a:rPr>
              <a:t>Most</a:t>
            </a:r>
            <a:r>
              <a:rPr sz="706" dirty="0">
                <a:latin typeface="Microsoft Sans Serif"/>
                <a:cs typeface="Microsoft Sans Serif"/>
              </a:rPr>
              <a:t> </a:t>
            </a:r>
            <a:r>
              <a:rPr sz="706" spc="35" dirty="0">
                <a:latin typeface="Microsoft Sans Serif"/>
                <a:cs typeface="Microsoft Sans Serif"/>
              </a:rPr>
              <a:t>commonly</a:t>
            </a:r>
            <a:r>
              <a:rPr sz="706" spc="3" dirty="0">
                <a:latin typeface="Microsoft Sans Serif"/>
                <a:cs typeface="Microsoft Sans Serif"/>
              </a:rPr>
              <a:t> </a:t>
            </a:r>
            <a:r>
              <a:rPr sz="706" spc="26" dirty="0">
                <a:latin typeface="Microsoft Sans Serif"/>
                <a:cs typeface="Microsoft Sans Serif"/>
              </a:rPr>
              <a:t>found</a:t>
            </a:r>
            <a:r>
              <a:rPr sz="706" dirty="0">
                <a:latin typeface="Microsoft Sans Serif"/>
                <a:cs typeface="Microsoft Sans Serif"/>
              </a:rPr>
              <a:t> </a:t>
            </a:r>
            <a:r>
              <a:rPr sz="706" spc="10" dirty="0">
                <a:latin typeface="Microsoft Sans Serif"/>
                <a:cs typeface="Microsoft Sans Serif"/>
              </a:rPr>
              <a:t>in</a:t>
            </a:r>
            <a:r>
              <a:rPr sz="706" spc="3" dirty="0">
                <a:latin typeface="Microsoft Sans Serif"/>
                <a:cs typeface="Microsoft Sans Serif"/>
              </a:rPr>
              <a:t> </a:t>
            </a:r>
            <a:r>
              <a:rPr sz="706" spc="29" dirty="0">
                <a:latin typeface="Microsoft Sans Serif"/>
                <a:cs typeface="Microsoft Sans Serif"/>
              </a:rPr>
              <a:t>men</a:t>
            </a:r>
            <a:r>
              <a:rPr sz="706" spc="3" dirty="0">
                <a:latin typeface="Microsoft Sans Serif"/>
                <a:cs typeface="Microsoft Sans Serif"/>
              </a:rPr>
              <a:t> </a:t>
            </a:r>
            <a:r>
              <a:rPr sz="706" spc="6" dirty="0">
                <a:latin typeface="Microsoft Sans Serif"/>
                <a:cs typeface="Microsoft Sans Serif"/>
              </a:rPr>
              <a:t>and</a:t>
            </a:r>
            <a:r>
              <a:rPr sz="706" dirty="0">
                <a:latin typeface="Microsoft Sans Serif"/>
                <a:cs typeface="Microsoft Sans Serif"/>
              </a:rPr>
              <a:t> </a:t>
            </a:r>
            <a:r>
              <a:rPr sz="706" spc="19" dirty="0">
                <a:latin typeface="Microsoft Sans Serif"/>
                <a:cs typeface="Microsoft Sans Serif"/>
              </a:rPr>
              <a:t>correlated</a:t>
            </a:r>
            <a:r>
              <a:rPr sz="706" spc="3" dirty="0">
                <a:latin typeface="Microsoft Sans Serif"/>
                <a:cs typeface="Microsoft Sans Serif"/>
              </a:rPr>
              <a:t> </a:t>
            </a:r>
            <a:r>
              <a:rPr sz="706" spc="32" dirty="0">
                <a:latin typeface="Microsoft Sans Serif"/>
                <a:cs typeface="Microsoft Sans Serif"/>
              </a:rPr>
              <a:t>with</a:t>
            </a:r>
            <a:r>
              <a:rPr sz="706" spc="-6" dirty="0">
                <a:latin typeface="Microsoft Sans Serif"/>
                <a:cs typeface="Microsoft Sans Serif"/>
              </a:rPr>
              <a:t> </a:t>
            </a:r>
            <a:r>
              <a:rPr sz="706" b="1" spc="-19" dirty="0">
                <a:latin typeface="Arial"/>
                <a:cs typeface="Arial"/>
              </a:rPr>
              <a:t>smoking</a:t>
            </a:r>
            <a:r>
              <a:rPr sz="706" spc="-19" dirty="0">
                <a:latin typeface="Microsoft Sans Serif"/>
                <a:cs typeface="Microsoft Sans Serif"/>
              </a:rPr>
              <a:t>.</a:t>
            </a:r>
            <a:endParaRPr sz="706">
              <a:latin typeface="Microsoft Sans Serif"/>
              <a:cs typeface="Microsoft Sans Serif"/>
            </a:endParaRPr>
          </a:p>
          <a:p>
            <a:pPr marL="208760" indent="-201013">
              <a:spcBef>
                <a:spcPts val="116"/>
              </a:spcBef>
              <a:buFont typeface="Arial MT"/>
              <a:buChar char="●"/>
              <a:tabLst>
                <a:tab pos="208760" algn="l"/>
                <a:tab pos="209167" algn="l"/>
              </a:tabLst>
            </a:pPr>
            <a:r>
              <a:rPr sz="706" spc="10" dirty="0">
                <a:latin typeface="Microsoft Sans Serif"/>
                <a:cs typeface="Microsoft Sans Serif"/>
              </a:rPr>
              <a:t>Pathology:</a:t>
            </a:r>
            <a:r>
              <a:rPr sz="706" spc="3" dirty="0">
                <a:latin typeface="Microsoft Sans Serif"/>
                <a:cs typeface="Microsoft Sans Serif"/>
              </a:rPr>
              <a:t> </a:t>
            </a:r>
            <a:r>
              <a:rPr sz="706" spc="32" dirty="0">
                <a:latin typeface="Microsoft Sans Serif"/>
                <a:cs typeface="Microsoft Sans Serif"/>
              </a:rPr>
              <a:t>more</a:t>
            </a:r>
            <a:r>
              <a:rPr sz="706" spc="3" dirty="0">
                <a:latin typeface="Microsoft Sans Serif"/>
                <a:cs typeface="Microsoft Sans Serif"/>
              </a:rPr>
              <a:t> </a:t>
            </a:r>
            <a:r>
              <a:rPr sz="706" spc="16" dirty="0">
                <a:latin typeface="Microsoft Sans Serif"/>
                <a:cs typeface="Microsoft Sans Serif"/>
              </a:rPr>
              <a:t>differentiated,</a:t>
            </a:r>
            <a:r>
              <a:rPr sz="706" spc="3" dirty="0">
                <a:latin typeface="Microsoft Sans Serif"/>
                <a:cs typeface="Microsoft Sans Serif"/>
              </a:rPr>
              <a:t> </a:t>
            </a:r>
            <a:r>
              <a:rPr sz="706" spc="32" dirty="0">
                <a:latin typeface="Microsoft Sans Serif"/>
                <a:cs typeface="Microsoft Sans Serif"/>
              </a:rPr>
              <a:t>more</a:t>
            </a:r>
            <a:r>
              <a:rPr sz="706" spc="6" dirty="0">
                <a:latin typeface="Microsoft Sans Serif"/>
                <a:cs typeface="Microsoft Sans Serif"/>
              </a:rPr>
              <a:t> </a:t>
            </a:r>
            <a:r>
              <a:rPr sz="706" spc="16" dirty="0">
                <a:latin typeface="Microsoft Sans Serif"/>
                <a:cs typeface="Microsoft Sans Serif"/>
              </a:rPr>
              <a:t>cytoplasm,</a:t>
            </a:r>
            <a:r>
              <a:rPr sz="706" spc="3" dirty="0">
                <a:latin typeface="Microsoft Sans Serif"/>
                <a:cs typeface="Microsoft Sans Serif"/>
              </a:rPr>
              <a:t> </a:t>
            </a:r>
            <a:r>
              <a:rPr sz="706" spc="16" dirty="0">
                <a:latin typeface="Microsoft Sans Serif"/>
                <a:cs typeface="Microsoft Sans Serif"/>
              </a:rPr>
              <a:t>keratin</a:t>
            </a:r>
            <a:r>
              <a:rPr sz="706" spc="3" dirty="0">
                <a:latin typeface="Microsoft Sans Serif"/>
                <a:cs typeface="Microsoft Sans Serif"/>
              </a:rPr>
              <a:t> </a:t>
            </a:r>
            <a:r>
              <a:rPr sz="706" spc="19" dirty="0">
                <a:latin typeface="Microsoft Sans Serif"/>
                <a:cs typeface="Microsoft Sans Serif"/>
              </a:rPr>
              <a:t>whorls.</a:t>
            </a:r>
            <a:endParaRPr sz="706">
              <a:latin typeface="Microsoft Sans Serif"/>
              <a:cs typeface="Microsoft Sans Serif"/>
            </a:endParaRPr>
          </a:p>
          <a:p>
            <a:pPr marL="208760" indent="-201013">
              <a:spcBef>
                <a:spcPts val="116"/>
              </a:spcBef>
              <a:buFont typeface="Arial MT"/>
              <a:buChar char="●"/>
              <a:tabLst>
                <a:tab pos="208760" algn="l"/>
                <a:tab pos="209167" algn="l"/>
              </a:tabLst>
            </a:pPr>
            <a:r>
              <a:rPr sz="706" spc="22" dirty="0">
                <a:latin typeface="Microsoft Sans Serif"/>
                <a:cs typeface="Microsoft Sans Serif"/>
              </a:rPr>
              <a:t>Transforms</a:t>
            </a:r>
            <a:r>
              <a:rPr sz="706" spc="-6" dirty="0">
                <a:latin typeface="Microsoft Sans Serif"/>
                <a:cs typeface="Microsoft Sans Serif"/>
              </a:rPr>
              <a:t> </a:t>
            </a:r>
            <a:r>
              <a:rPr sz="706" spc="39" dirty="0">
                <a:latin typeface="Microsoft Sans Serif"/>
                <a:cs typeface="Microsoft Sans Serif"/>
              </a:rPr>
              <a:t>to</a:t>
            </a:r>
            <a:r>
              <a:rPr sz="706" spc="-6" dirty="0">
                <a:latin typeface="Microsoft Sans Serif"/>
                <a:cs typeface="Microsoft Sans Serif"/>
              </a:rPr>
              <a:t> </a:t>
            </a:r>
            <a:r>
              <a:rPr sz="706" spc="16" dirty="0">
                <a:latin typeface="Microsoft Sans Serif"/>
                <a:cs typeface="Microsoft Sans Serif"/>
              </a:rPr>
              <a:t>carcinoma</a:t>
            </a:r>
            <a:r>
              <a:rPr sz="706" spc="-3" dirty="0">
                <a:latin typeface="Microsoft Sans Serif"/>
                <a:cs typeface="Microsoft Sans Serif"/>
              </a:rPr>
              <a:t> </a:t>
            </a:r>
            <a:r>
              <a:rPr sz="706" spc="10" dirty="0">
                <a:latin typeface="Microsoft Sans Serif"/>
                <a:cs typeface="Microsoft Sans Serif"/>
              </a:rPr>
              <a:t>in</a:t>
            </a:r>
            <a:r>
              <a:rPr sz="706" spc="-6" dirty="0">
                <a:latin typeface="Microsoft Sans Serif"/>
                <a:cs typeface="Microsoft Sans Serif"/>
              </a:rPr>
              <a:t> </a:t>
            </a:r>
            <a:r>
              <a:rPr sz="706" spc="6" dirty="0">
                <a:latin typeface="Microsoft Sans Serif"/>
                <a:cs typeface="Microsoft Sans Serif"/>
              </a:rPr>
              <a:t>situ.</a:t>
            </a:r>
            <a:endParaRPr sz="706">
              <a:latin typeface="Microsoft Sans Serif"/>
              <a:cs typeface="Microsoft Sans Serif"/>
            </a:endParaRPr>
          </a:p>
          <a:p>
            <a:pPr marL="208760" indent="-201013">
              <a:spcBef>
                <a:spcPts val="116"/>
              </a:spcBef>
              <a:buFont typeface="Arial MT"/>
              <a:buChar char="●"/>
              <a:tabLst>
                <a:tab pos="208760" algn="l"/>
                <a:tab pos="209167" algn="l"/>
              </a:tabLst>
            </a:pPr>
            <a:r>
              <a:rPr sz="706" dirty="0">
                <a:latin typeface="Microsoft Sans Serif"/>
                <a:cs typeface="Microsoft Sans Serif"/>
              </a:rPr>
              <a:t>Grading is based</a:t>
            </a:r>
            <a:r>
              <a:rPr sz="706" spc="3" dirty="0">
                <a:latin typeface="Microsoft Sans Serif"/>
                <a:cs typeface="Microsoft Sans Serif"/>
              </a:rPr>
              <a:t> </a:t>
            </a:r>
            <a:r>
              <a:rPr sz="706" spc="16" dirty="0">
                <a:latin typeface="Microsoft Sans Serif"/>
                <a:cs typeface="Microsoft Sans Serif"/>
              </a:rPr>
              <a:t>on</a:t>
            </a:r>
            <a:r>
              <a:rPr sz="706" dirty="0">
                <a:latin typeface="Microsoft Sans Serif"/>
                <a:cs typeface="Microsoft Sans Serif"/>
              </a:rPr>
              <a:t> </a:t>
            </a:r>
            <a:r>
              <a:rPr sz="706" spc="22" dirty="0">
                <a:latin typeface="Microsoft Sans Serif"/>
                <a:cs typeface="Microsoft Sans Serif"/>
              </a:rPr>
              <a:t>the</a:t>
            </a:r>
            <a:r>
              <a:rPr sz="706" spc="3" dirty="0">
                <a:latin typeface="Microsoft Sans Serif"/>
                <a:cs typeface="Microsoft Sans Serif"/>
              </a:rPr>
              <a:t> </a:t>
            </a:r>
            <a:r>
              <a:rPr sz="706" spc="32" dirty="0">
                <a:latin typeface="Microsoft Sans Serif"/>
                <a:cs typeface="Microsoft Sans Serif"/>
              </a:rPr>
              <a:t>amount</a:t>
            </a:r>
            <a:r>
              <a:rPr sz="706" dirty="0">
                <a:latin typeface="Microsoft Sans Serif"/>
                <a:cs typeface="Microsoft Sans Serif"/>
              </a:rPr>
              <a:t> </a:t>
            </a:r>
            <a:r>
              <a:rPr sz="706" spc="39" dirty="0">
                <a:latin typeface="Microsoft Sans Serif"/>
                <a:cs typeface="Microsoft Sans Serif"/>
              </a:rPr>
              <a:t>of</a:t>
            </a:r>
            <a:r>
              <a:rPr sz="706" spc="3" dirty="0">
                <a:latin typeface="Microsoft Sans Serif"/>
                <a:cs typeface="Microsoft Sans Serif"/>
              </a:rPr>
              <a:t> </a:t>
            </a:r>
            <a:r>
              <a:rPr sz="706" spc="16" dirty="0">
                <a:latin typeface="Microsoft Sans Serif"/>
                <a:cs typeface="Microsoft Sans Serif"/>
              </a:rPr>
              <a:t>keratin</a:t>
            </a:r>
            <a:r>
              <a:rPr sz="706" dirty="0">
                <a:latin typeface="Microsoft Sans Serif"/>
                <a:cs typeface="Microsoft Sans Serif"/>
              </a:rPr>
              <a:t> </a:t>
            </a:r>
            <a:r>
              <a:rPr sz="706" spc="3" dirty="0">
                <a:latin typeface="Microsoft Sans Serif"/>
                <a:cs typeface="Microsoft Sans Serif"/>
              </a:rPr>
              <a:t>&amp;</a:t>
            </a:r>
            <a:r>
              <a:rPr sz="706" dirty="0">
                <a:latin typeface="Microsoft Sans Serif"/>
                <a:cs typeface="Microsoft Sans Serif"/>
              </a:rPr>
              <a:t> </a:t>
            </a:r>
            <a:r>
              <a:rPr sz="706" spc="16" dirty="0">
                <a:latin typeface="Microsoft Sans Serif"/>
                <a:cs typeface="Microsoft Sans Serif"/>
              </a:rPr>
              <a:t>cytoplasm.</a:t>
            </a:r>
            <a:endParaRPr sz="706">
              <a:latin typeface="Microsoft Sans Serif"/>
              <a:cs typeface="Microsoft Sans Serif"/>
            </a:endParaRPr>
          </a:p>
        </p:txBody>
      </p:sp>
      <p:sp>
        <p:nvSpPr>
          <p:cNvPr id="23" name="object 23"/>
          <p:cNvSpPr txBox="1"/>
          <p:nvPr/>
        </p:nvSpPr>
        <p:spPr>
          <a:xfrm>
            <a:off x="2319809" y="3033097"/>
            <a:ext cx="3030649" cy="186104"/>
          </a:xfrm>
          <a:prstGeom prst="rect">
            <a:avLst/>
          </a:prstGeom>
        </p:spPr>
        <p:txBody>
          <a:bodyPr vert="horz" wrap="square" lIns="0" tIns="8155" rIns="0" bIns="0" rtlCol="0">
            <a:spAutoFit/>
          </a:bodyPr>
          <a:lstStyle/>
          <a:p>
            <a:pPr marL="8155">
              <a:spcBef>
                <a:spcPts val="64"/>
              </a:spcBef>
            </a:pPr>
            <a:r>
              <a:rPr sz="1156" b="1" spc="-29" dirty="0">
                <a:solidFill>
                  <a:srgbClr val="D16F00"/>
                </a:solidFill>
                <a:latin typeface="Arial"/>
                <a:cs typeface="Arial"/>
              </a:rPr>
              <a:t>Squamous</a:t>
            </a:r>
            <a:r>
              <a:rPr sz="1156" b="1" spc="-22" dirty="0">
                <a:solidFill>
                  <a:srgbClr val="D16F00"/>
                </a:solidFill>
                <a:latin typeface="Arial"/>
                <a:cs typeface="Arial"/>
              </a:rPr>
              <a:t> </a:t>
            </a:r>
            <a:r>
              <a:rPr sz="1156" b="1" spc="-10" dirty="0">
                <a:solidFill>
                  <a:srgbClr val="D16F00"/>
                </a:solidFill>
                <a:latin typeface="Arial"/>
                <a:cs typeface="Arial"/>
              </a:rPr>
              <a:t>cell</a:t>
            </a:r>
            <a:r>
              <a:rPr sz="1156" b="1" spc="-19" dirty="0">
                <a:solidFill>
                  <a:srgbClr val="D16F00"/>
                </a:solidFill>
                <a:latin typeface="Arial"/>
                <a:cs typeface="Arial"/>
              </a:rPr>
              <a:t> </a:t>
            </a:r>
            <a:r>
              <a:rPr sz="1156" b="1" spc="-22" dirty="0">
                <a:solidFill>
                  <a:srgbClr val="D16F00"/>
                </a:solidFill>
                <a:latin typeface="Arial"/>
                <a:cs typeface="Arial"/>
              </a:rPr>
              <a:t>carcinoma</a:t>
            </a:r>
            <a:r>
              <a:rPr sz="1156" b="1" spc="-19" dirty="0">
                <a:solidFill>
                  <a:srgbClr val="D16F00"/>
                </a:solidFill>
                <a:latin typeface="Arial"/>
                <a:cs typeface="Arial"/>
              </a:rPr>
              <a:t> </a:t>
            </a:r>
            <a:r>
              <a:rPr sz="1156" b="1" spc="6" dirty="0">
                <a:solidFill>
                  <a:srgbClr val="D16F00"/>
                </a:solidFill>
                <a:latin typeface="Arial"/>
                <a:cs typeface="Arial"/>
              </a:rPr>
              <a:t>of</a:t>
            </a:r>
            <a:r>
              <a:rPr sz="1156" b="1" spc="-19" dirty="0">
                <a:solidFill>
                  <a:srgbClr val="D16F00"/>
                </a:solidFill>
                <a:latin typeface="Arial"/>
                <a:cs typeface="Arial"/>
              </a:rPr>
              <a:t> </a:t>
            </a:r>
            <a:r>
              <a:rPr sz="1156" b="1" spc="3" dirty="0">
                <a:solidFill>
                  <a:srgbClr val="D16F00"/>
                </a:solidFill>
                <a:latin typeface="Arial"/>
                <a:cs typeface="Arial"/>
              </a:rPr>
              <a:t>the</a:t>
            </a:r>
            <a:r>
              <a:rPr sz="1156" b="1" spc="-19" dirty="0">
                <a:solidFill>
                  <a:srgbClr val="D16F00"/>
                </a:solidFill>
                <a:latin typeface="Arial"/>
                <a:cs typeface="Arial"/>
              </a:rPr>
              <a:t> </a:t>
            </a:r>
            <a:r>
              <a:rPr sz="1156" b="1" spc="-6" dirty="0">
                <a:solidFill>
                  <a:srgbClr val="D16F00"/>
                </a:solidFill>
                <a:latin typeface="Arial"/>
                <a:cs typeface="Arial"/>
              </a:rPr>
              <a:t>lung-</a:t>
            </a:r>
            <a:r>
              <a:rPr sz="1156" b="1" spc="-19" dirty="0">
                <a:solidFill>
                  <a:srgbClr val="D16F00"/>
                </a:solidFill>
                <a:latin typeface="Arial"/>
                <a:cs typeface="Arial"/>
              </a:rPr>
              <a:t> </a:t>
            </a:r>
            <a:r>
              <a:rPr sz="1156" b="1" spc="-55" dirty="0">
                <a:solidFill>
                  <a:srgbClr val="D16F00"/>
                </a:solidFill>
                <a:latin typeface="Arial"/>
                <a:cs typeface="Arial"/>
              </a:rPr>
              <a:t>Gross</a:t>
            </a:r>
            <a:endParaRPr sz="1156">
              <a:latin typeface="Arial"/>
              <a:cs typeface="Arial"/>
            </a:endParaRPr>
          </a:p>
        </p:txBody>
      </p:sp>
      <p:sp>
        <p:nvSpPr>
          <p:cNvPr id="24" name="object 24"/>
          <p:cNvSpPr/>
          <p:nvPr/>
        </p:nvSpPr>
        <p:spPr>
          <a:xfrm>
            <a:off x="2146013" y="1970354"/>
            <a:ext cx="4851974" cy="18755"/>
          </a:xfrm>
          <a:custGeom>
            <a:avLst/>
            <a:gdLst/>
            <a:ahLst/>
            <a:cxnLst/>
            <a:rect l="l" t="t" r="r" b="b"/>
            <a:pathLst>
              <a:path w="7556500" h="29210">
                <a:moveTo>
                  <a:pt x="0" y="28957"/>
                </a:moveTo>
                <a:lnTo>
                  <a:pt x="7556499" y="0"/>
                </a:lnTo>
              </a:path>
            </a:pathLst>
          </a:custGeom>
          <a:ln w="19049">
            <a:solidFill>
              <a:srgbClr val="999999"/>
            </a:solidFill>
          </a:ln>
        </p:spPr>
        <p:txBody>
          <a:bodyPr wrap="square" lIns="0" tIns="0" rIns="0" bIns="0" rtlCol="0"/>
          <a:lstStyle/>
          <a:p>
            <a:endParaRPr sz="1156"/>
          </a:p>
        </p:txBody>
      </p:sp>
      <p:sp>
        <p:nvSpPr>
          <p:cNvPr id="25" name="object 25"/>
          <p:cNvSpPr txBox="1"/>
          <p:nvPr/>
        </p:nvSpPr>
        <p:spPr>
          <a:xfrm>
            <a:off x="5437380" y="3242182"/>
            <a:ext cx="1447438" cy="1285668"/>
          </a:xfrm>
          <a:prstGeom prst="rect">
            <a:avLst/>
          </a:prstGeom>
          <a:ln w="9524">
            <a:solidFill>
              <a:srgbClr val="999999"/>
            </a:solidFill>
          </a:ln>
        </p:spPr>
        <p:txBody>
          <a:bodyPr vert="horz" wrap="square" lIns="0" tIns="57082" rIns="0" bIns="0" rtlCol="0">
            <a:spAutoFit/>
          </a:bodyPr>
          <a:lstStyle/>
          <a:p>
            <a:pPr marL="238524" marR="48113" indent="-205905">
              <a:lnSpc>
                <a:spcPct val="114599"/>
              </a:lnSpc>
              <a:spcBef>
                <a:spcPts val="449"/>
              </a:spcBef>
              <a:buFont typeface="Arial MT"/>
              <a:buChar char="●"/>
              <a:tabLst>
                <a:tab pos="238524" algn="l"/>
                <a:tab pos="238932" algn="l"/>
              </a:tabLst>
            </a:pPr>
            <a:r>
              <a:rPr sz="771" spc="19" dirty="0">
                <a:latin typeface="Microsoft Sans Serif"/>
                <a:cs typeface="Microsoft Sans Serif"/>
              </a:rPr>
              <a:t>squamous</a:t>
            </a:r>
            <a:r>
              <a:rPr sz="771" spc="-16" dirty="0">
                <a:latin typeface="Microsoft Sans Serif"/>
                <a:cs typeface="Microsoft Sans Serif"/>
              </a:rPr>
              <a:t> </a:t>
            </a:r>
            <a:r>
              <a:rPr sz="771" spc="19" dirty="0">
                <a:latin typeface="Microsoft Sans Serif"/>
                <a:cs typeface="Microsoft Sans Serif"/>
              </a:rPr>
              <a:t>cell</a:t>
            </a:r>
            <a:r>
              <a:rPr sz="771" spc="-16" dirty="0">
                <a:latin typeface="Microsoft Sans Serif"/>
                <a:cs typeface="Microsoft Sans Serif"/>
              </a:rPr>
              <a:t> </a:t>
            </a:r>
            <a:r>
              <a:rPr sz="771" spc="16" dirty="0">
                <a:latin typeface="Microsoft Sans Serif"/>
                <a:cs typeface="Microsoft Sans Serif"/>
              </a:rPr>
              <a:t>carcinoma </a:t>
            </a:r>
            <a:r>
              <a:rPr sz="771" spc="-196" dirty="0">
                <a:latin typeface="Microsoft Sans Serif"/>
                <a:cs typeface="Microsoft Sans Serif"/>
              </a:rPr>
              <a:t> </a:t>
            </a:r>
            <a:r>
              <a:rPr sz="771" b="1" u="heavy" spc="-13" dirty="0">
                <a:uFill>
                  <a:solidFill>
                    <a:srgbClr val="000000"/>
                  </a:solidFill>
                </a:uFill>
                <a:latin typeface="Arial"/>
                <a:cs typeface="Arial"/>
              </a:rPr>
              <a:t>arising </a:t>
            </a:r>
            <a:r>
              <a:rPr sz="771" b="1" u="heavy" spc="3" dirty="0">
                <a:uFill>
                  <a:solidFill>
                    <a:srgbClr val="000000"/>
                  </a:solidFill>
                </a:uFill>
                <a:latin typeface="Arial"/>
                <a:cs typeface="Arial"/>
              </a:rPr>
              <a:t>centrally</a:t>
            </a:r>
            <a:r>
              <a:rPr sz="771" b="1" spc="3" dirty="0">
                <a:latin typeface="Arial"/>
                <a:cs typeface="Arial"/>
              </a:rPr>
              <a:t> </a:t>
            </a:r>
            <a:r>
              <a:rPr sz="771" spc="13" dirty="0">
                <a:latin typeface="Microsoft Sans Serif"/>
                <a:cs typeface="Microsoft Sans Serif"/>
              </a:rPr>
              <a:t>in </a:t>
            </a:r>
            <a:r>
              <a:rPr sz="771" spc="26" dirty="0">
                <a:latin typeface="Microsoft Sans Serif"/>
                <a:cs typeface="Microsoft Sans Serif"/>
              </a:rPr>
              <a:t>the </a:t>
            </a:r>
            <a:r>
              <a:rPr sz="771" spc="29" dirty="0">
                <a:latin typeface="Microsoft Sans Serif"/>
                <a:cs typeface="Microsoft Sans Serif"/>
              </a:rPr>
              <a:t> </a:t>
            </a:r>
            <a:r>
              <a:rPr sz="771" spc="26" dirty="0">
                <a:latin typeface="Microsoft Sans Serif"/>
                <a:cs typeface="Microsoft Sans Serif"/>
              </a:rPr>
              <a:t>lung </a:t>
            </a:r>
            <a:r>
              <a:rPr sz="771" dirty="0">
                <a:latin typeface="Microsoft Sans Serif"/>
                <a:cs typeface="Microsoft Sans Serif"/>
              </a:rPr>
              <a:t>(as </a:t>
            </a:r>
            <a:r>
              <a:rPr sz="771" spc="42" dirty="0">
                <a:latin typeface="Microsoft Sans Serif"/>
                <a:cs typeface="Microsoft Sans Serif"/>
              </a:rPr>
              <a:t>most </a:t>
            </a:r>
            <a:r>
              <a:rPr sz="771" spc="19" dirty="0">
                <a:latin typeface="Microsoft Sans Serif"/>
                <a:cs typeface="Microsoft Sans Serif"/>
              </a:rPr>
              <a:t>squamous </a:t>
            </a:r>
            <a:r>
              <a:rPr sz="771" spc="-196" dirty="0">
                <a:latin typeface="Microsoft Sans Serif"/>
                <a:cs typeface="Microsoft Sans Serif"/>
              </a:rPr>
              <a:t> </a:t>
            </a:r>
            <a:r>
              <a:rPr sz="771" spc="19" dirty="0">
                <a:latin typeface="Microsoft Sans Serif"/>
                <a:cs typeface="Microsoft Sans Serif"/>
              </a:rPr>
              <a:t>cell</a:t>
            </a:r>
            <a:r>
              <a:rPr sz="771" dirty="0">
                <a:latin typeface="Microsoft Sans Serif"/>
                <a:cs typeface="Microsoft Sans Serif"/>
              </a:rPr>
              <a:t> </a:t>
            </a:r>
            <a:r>
              <a:rPr sz="771" spc="16" dirty="0">
                <a:latin typeface="Microsoft Sans Serif"/>
                <a:cs typeface="Microsoft Sans Serif"/>
              </a:rPr>
              <a:t>carcinoma</a:t>
            </a:r>
            <a:r>
              <a:rPr sz="771" dirty="0">
                <a:latin typeface="Microsoft Sans Serif"/>
                <a:cs typeface="Microsoft Sans Serif"/>
              </a:rPr>
              <a:t> </a:t>
            </a:r>
            <a:r>
              <a:rPr sz="771" spc="-6" dirty="0">
                <a:latin typeface="Microsoft Sans Serif"/>
                <a:cs typeface="Microsoft Sans Serif"/>
              </a:rPr>
              <a:t>do).</a:t>
            </a:r>
            <a:endParaRPr sz="771">
              <a:latin typeface="Microsoft Sans Serif"/>
              <a:cs typeface="Microsoft Sans Serif"/>
            </a:endParaRPr>
          </a:p>
          <a:p>
            <a:pPr marL="314770" marR="50559" lvl="1" indent="-79508">
              <a:lnSpc>
                <a:spcPct val="114599"/>
              </a:lnSpc>
              <a:buAutoNum type="arabicPlain"/>
              <a:tabLst>
                <a:tab pos="331487" algn="l"/>
              </a:tabLst>
            </a:pPr>
            <a:r>
              <a:rPr sz="771" spc="26" dirty="0">
                <a:latin typeface="Microsoft Sans Serif"/>
                <a:cs typeface="Microsoft Sans Serif"/>
              </a:rPr>
              <a:t>obstruction</a:t>
            </a:r>
            <a:r>
              <a:rPr sz="771" spc="-13" dirty="0">
                <a:latin typeface="Microsoft Sans Serif"/>
                <a:cs typeface="Microsoft Sans Serif"/>
              </a:rPr>
              <a:t> </a:t>
            </a:r>
            <a:r>
              <a:rPr sz="771" spc="42" dirty="0">
                <a:latin typeface="Microsoft Sans Serif"/>
                <a:cs typeface="Microsoft Sans Serif"/>
              </a:rPr>
              <a:t>to</a:t>
            </a:r>
            <a:r>
              <a:rPr sz="771" spc="-13" dirty="0">
                <a:latin typeface="Microsoft Sans Serif"/>
                <a:cs typeface="Microsoft Sans Serif"/>
              </a:rPr>
              <a:t> </a:t>
            </a:r>
            <a:r>
              <a:rPr sz="771" spc="26" dirty="0">
                <a:latin typeface="Microsoft Sans Serif"/>
                <a:cs typeface="Microsoft Sans Serif"/>
              </a:rPr>
              <a:t>the</a:t>
            </a:r>
            <a:r>
              <a:rPr sz="771" spc="-13" dirty="0">
                <a:latin typeface="Microsoft Sans Serif"/>
                <a:cs typeface="Microsoft Sans Serif"/>
              </a:rPr>
              <a:t> </a:t>
            </a:r>
            <a:r>
              <a:rPr sz="771" spc="26" dirty="0">
                <a:latin typeface="Microsoft Sans Serif"/>
                <a:cs typeface="Microsoft Sans Serif"/>
              </a:rPr>
              <a:t>main </a:t>
            </a:r>
            <a:r>
              <a:rPr sz="771" spc="-193" dirty="0">
                <a:latin typeface="Microsoft Sans Serif"/>
                <a:cs typeface="Microsoft Sans Serif"/>
              </a:rPr>
              <a:t> </a:t>
            </a:r>
            <a:r>
              <a:rPr sz="771" spc="10" dirty="0">
                <a:latin typeface="Microsoft Sans Serif"/>
                <a:cs typeface="Microsoft Sans Serif"/>
              </a:rPr>
              <a:t>bronchus.</a:t>
            </a:r>
            <a:endParaRPr sz="771">
              <a:latin typeface="Microsoft Sans Serif"/>
              <a:cs typeface="Microsoft Sans Serif"/>
            </a:endParaRPr>
          </a:p>
          <a:p>
            <a:pPr marL="341273" marR="153716" lvl="1" indent="-106011">
              <a:lnSpc>
                <a:spcPct val="114599"/>
              </a:lnSpc>
              <a:buAutoNum type="arabicPlain"/>
              <a:tabLst>
                <a:tab pos="353913" algn="l"/>
              </a:tabLst>
            </a:pPr>
            <a:r>
              <a:rPr sz="771" spc="26" dirty="0">
                <a:latin typeface="Microsoft Sans Serif"/>
                <a:cs typeface="Microsoft Sans Serif"/>
              </a:rPr>
              <a:t>very </a:t>
            </a:r>
            <a:r>
              <a:rPr sz="771" spc="55" dirty="0">
                <a:latin typeface="Microsoft Sans Serif"/>
                <a:cs typeface="Microsoft Sans Serif"/>
              </a:rPr>
              <a:t>firm </a:t>
            </a:r>
            <a:r>
              <a:rPr sz="771" spc="10" dirty="0">
                <a:latin typeface="Microsoft Sans Serif"/>
                <a:cs typeface="Microsoft Sans Serif"/>
              </a:rPr>
              <a:t>and </a:t>
            </a:r>
            <a:r>
              <a:rPr sz="771" spc="3" dirty="0">
                <a:latin typeface="Microsoft Sans Serif"/>
                <a:cs typeface="Microsoft Sans Serif"/>
              </a:rPr>
              <a:t>has </a:t>
            </a:r>
            <a:r>
              <a:rPr sz="771" spc="-10" dirty="0">
                <a:latin typeface="Microsoft Sans Serif"/>
                <a:cs typeface="Microsoft Sans Serif"/>
              </a:rPr>
              <a:t>a </a:t>
            </a:r>
            <a:r>
              <a:rPr sz="771" spc="-6" dirty="0">
                <a:latin typeface="Microsoft Sans Serif"/>
                <a:cs typeface="Microsoft Sans Serif"/>
              </a:rPr>
              <a:t> </a:t>
            </a:r>
            <a:r>
              <a:rPr sz="771" spc="-16" dirty="0">
                <a:latin typeface="Microsoft Sans Serif"/>
                <a:cs typeface="Microsoft Sans Serif"/>
              </a:rPr>
              <a:t>Pale,</a:t>
            </a:r>
            <a:r>
              <a:rPr sz="771" spc="-6" dirty="0">
                <a:latin typeface="Microsoft Sans Serif"/>
                <a:cs typeface="Microsoft Sans Serif"/>
              </a:rPr>
              <a:t> </a:t>
            </a:r>
            <a:r>
              <a:rPr sz="771" spc="26" dirty="0">
                <a:latin typeface="Microsoft Sans Serif"/>
                <a:cs typeface="Microsoft Sans Serif"/>
              </a:rPr>
              <a:t>white</a:t>
            </a:r>
            <a:r>
              <a:rPr sz="771" spc="-3" dirty="0">
                <a:latin typeface="Microsoft Sans Serif"/>
                <a:cs typeface="Microsoft Sans Serif"/>
              </a:rPr>
              <a:t> </a:t>
            </a:r>
            <a:r>
              <a:rPr sz="771" spc="42" dirty="0">
                <a:latin typeface="Microsoft Sans Serif"/>
                <a:cs typeface="Microsoft Sans Serif"/>
              </a:rPr>
              <a:t>to</a:t>
            </a:r>
            <a:r>
              <a:rPr sz="771" spc="-6" dirty="0">
                <a:latin typeface="Microsoft Sans Serif"/>
                <a:cs typeface="Microsoft Sans Serif"/>
              </a:rPr>
              <a:t> </a:t>
            </a:r>
            <a:r>
              <a:rPr sz="771" spc="26" dirty="0">
                <a:latin typeface="Microsoft Sans Serif"/>
                <a:cs typeface="Microsoft Sans Serif"/>
              </a:rPr>
              <a:t>tan</a:t>
            </a:r>
            <a:r>
              <a:rPr sz="771" spc="-3" dirty="0">
                <a:latin typeface="Microsoft Sans Serif"/>
                <a:cs typeface="Microsoft Sans Serif"/>
              </a:rPr>
              <a:t> </a:t>
            </a:r>
            <a:r>
              <a:rPr sz="771" spc="26" dirty="0">
                <a:latin typeface="Microsoft Sans Serif"/>
                <a:cs typeface="Microsoft Sans Serif"/>
              </a:rPr>
              <a:t>cut </a:t>
            </a:r>
            <a:r>
              <a:rPr sz="771" spc="-196" dirty="0">
                <a:latin typeface="Microsoft Sans Serif"/>
                <a:cs typeface="Microsoft Sans Serif"/>
              </a:rPr>
              <a:t> </a:t>
            </a:r>
            <a:r>
              <a:rPr sz="771" spc="6" dirty="0">
                <a:latin typeface="Microsoft Sans Serif"/>
                <a:cs typeface="Microsoft Sans Serif"/>
              </a:rPr>
              <a:t>Surface</a:t>
            </a:r>
            <a:endParaRPr sz="771">
              <a:latin typeface="Microsoft Sans Serif"/>
              <a:cs typeface="Microsoft Sans Serif"/>
            </a:endParaRPr>
          </a:p>
        </p:txBody>
      </p:sp>
      <p:sp>
        <p:nvSpPr>
          <p:cNvPr id="26" name="object 26"/>
          <p:cNvSpPr txBox="1"/>
          <p:nvPr/>
        </p:nvSpPr>
        <p:spPr>
          <a:xfrm>
            <a:off x="5437380" y="4868893"/>
            <a:ext cx="1447438" cy="742956"/>
          </a:xfrm>
          <a:prstGeom prst="rect">
            <a:avLst/>
          </a:prstGeom>
          <a:ln w="9524">
            <a:solidFill>
              <a:srgbClr val="999999"/>
            </a:solidFill>
          </a:ln>
        </p:spPr>
        <p:txBody>
          <a:bodyPr vert="horz" wrap="square" lIns="0" tIns="2854" rIns="0" bIns="0" rtlCol="0">
            <a:spAutoFit/>
          </a:bodyPr>
          <a:lstStyle/>
          <a:p>
            <a:pPr>
              <a:spcBef>
                <a:spcPts val="22"/>
              </a:spcBef>
            </a:pPr>
            <a:endParaRPr sz="1059">
              <a:latin typeface="Times New Roman"/>
              <a:cs typeface="Times New Roman"/>
            </a:endParaRPr>
          </a:p>
          <a:p>
            <a:pPr marL="113350" marR="153716">
              <a:lnSpc>
                <a:spcPts val="918"/>
              </a:lnSpc>
            </a:pPr>
            <a:r>
              <a:rPr sz="771" spc="19" dirty="0">
                <a:latin typeface="Microsoft Sans Serif"/>
                <a:cs typeface="Microsoft Sans Serif"/>
              </a:rPr>
              <a:t>squamous</a:t>
            </a:r>
            <a:r>
              <a:rPr sz="771" spc="-22" dirty="0">
                <a:latin typeface="Microsoft Sans Serif"/>
                <a:cs typeface="Microsoft Sans Serif"/>
              </a:rPr>
              <a:t> </a:t>
            </a:r>
            <a:r>
              <a:rPr sz="771" spc="19" dirty="0">
                <a:latin typeface="Microsoft Sans Serif"/>
                <a:cs typeface="Microsoft Sans Serif"/>
              </a:rPr>
              <a:t>cell</a:t>
            </a:r>
            <a:r>
              <a:rPr sz="771" spc="-22" dirty="0">
                <a:latin typeface="Microsoft Sans Serif"/>
                <a:cs typeface="Microsoft Sans Serif"/>
              </a:rPr>
              <a:t> </a:t>
            </a:r>
            <a:r>
              <a:rPr sz="771" spc="10" dirty="0">
                <a:latin typeface="Microsoft Sans Serif"/>
                <a:cs typeface="Microsoft Sans Serif"/>
              </a:rPr>
              <a:t>carcinoma: </a:t>
            </a:r>
            <a:r>
              <a:rPr sz="771" spc="-193" dirty="0">
                <a:latin typeface="Microsoft Sans Serif"/>
                <a:cs typeface="Microsoft Sans Serif"/>
              </a:rPr>
              <a:t> </a:t>
            </a:r>
            <a:r>
              <a:rPr sz="771" spc="22" dirty="0">
                <a:latin typeface="Microsoft Sans Serif"/>
                <a:cs typeface="Microsoft Sans Serif"/>
              </a:rPr>
              <a:t>central </a:t>
            </a:r>
            <a:r>
              <a:rPr sz="771" spc="16" dirty="0">
                <a:latin typeface="Microsoft Sans Serif"/>
                <a:cs typeface="Microsoft Sans Serif"/>
              </a:rPr>
              <a:t>cavitation </a:t>
            </a:r>
            <a:r>
              <a:rPr sz="771" spc="19" dirty="0">
                <a:latin typeface="Microsoft Sans Serif"/>
                <a:cs typeface="Microsoft Sans Serif"/>
              </a:rPr>
              <a:t> </a:t>
            </a:r>
            <a:r>
              <a:rPr sz="771" spc="22" dirty="0">
                <a:latin typeface="Microsoft Sans Serif"/>
                <a:cs typeface="Microsoft Sans Serif"/>
              </a:rPr>
              <a:t>(probably </a:t>
            </a:r>
            <a:r>
              <a:rPr sz="771" dirty="0">
                <a:latin typeface="Microsoft Sans Serif"/>
                <a:cs typeface="Microsoft Sans Serif"/>
              </a:rPr>
              <a:t>because </a:t>
            </a:r>
            <a:r>
              <a:rPr sz="771" spc="26" dirty="0">
                <a:latin typeface="Microsoft Sans Serif"/>
                <a:cs typeface="Microsoft Sans Serif"/>
              </a:rPr>
              <a:t>the </a:t>
            </a:r>
            <a:r>
              <a:rPr sz="771" spc="29" dirty="0">
                <a:latin typeface="Microsoft Sans Serif"/>
                <a:cs typeface="Microsoft Sans Serif"/>
              </a:rPr>
              <a:t> </a:t>
            </a:r>
            <a:r>
              <a:rPr sz="771" spc="51" dirty="0">
                <a:latin typeface="Microsoft Sans Serif"/>
                <a:cs typeface="Microsoft Sans Serif"/>
              </a:rPr>
              <a:t>tumor </a:t>
            </a:r>
            <a:r>
              <a:rPr sz="771" spc="32" dirty="0">
                <a:latin typeface="Microsoft Sans Serif"/>
                <a:cs typeface="Microsoft Sans Serif"/>
              </a:rPr>
              <a:t>outgrew </a:t>
            </a:r>
            <a:r>
              <a:rPr sz="771" spc="22" dirty="0">
                <a:latin typeface="Microsoft Sans Serif"/>
                <a:cs typeface="Microsoft Sans Serif"/>
              </a:rPr>
              <a:t>its blood </a:t>
            </a:r>
            <a:r>
              <a:rPr sz="771" spc="26" dirty="0">
                <a:latin typeface="Microsoft Sans Serif"/>
                <a:cs typeface="Microsoft Sans Serif"/>
              </a:rPr>
              <a:t> </a:t>
            </a:r>
            <a:r>
              <a:rPr sz="771" spc="19" dirty="0">
                <a:latin typeface="Microsoft Sans Serif"/>
                <a:cs typeface="Microsoft Sans Serif"/>
              </a:rPr>
              <a:t>supply)</a:t>
            </a:r>
            <a:endParaRPr sz="771">
              <a:latin typeface="Microsoft Sans Serif"/>
              <a:cs typeface="Microsoft Sans Serif"/>
            </a:endParaRPr>
          </a:p>
        </p:txBody>
      </p:sp>
      <p:grpSp>
        <p:nvGrpSpPr>
          <p:cNvPr id="27" name="object 27"/>
          <p:cNvGrpSpPr/>
          <p:nvPr/>
        </p:nvGrpSpPr>
        <p:grpSpPr>
          <a:xfrm>
            <a:off x="5115363" y="1138262"/>
            <a:ext cx="1713685" cy="796702"/>
            <a:chOff x="4624487" y="1772737"/>
            <a:chExt cx="2668905" cy="1240790"/>
          </a:xfrm>
        </p:grpSpPr>
        <p:sp>
          <p:nvSpPr>
            <p:cNvPr id="28" name="object 28"/>
            <p:cNvSpPr/>
            <p:nvPr/>
          </p:nvSpPr>
          <p:spPr>
            <a:xfrm>
              <a:off x="4629249" y="2042075"/>
              <a:ext cx="2659380" cy="966469"/>
            </a:xfrm>
            <a:custGeom>
              <a:avLst/>
              <a:gdLst/>
              <a:ahLst/>
              <a:cxnLst/>
              <a:rect l="l" t="t" r="r" b="b"/>
              <a:pathLst>
                <a:path w="2659379" h="966469">
                  <a:moveTo>
                    <a:pt x="0" y="161053"/>
                  </a:moveTo>
                  <a:lnTo>
                    <a:pt x="5752" y="118238"/>
                  </a:lnTo>
                  <a:lnTo>
                    <a:pt x="21988" y="79766"/>
                  </a:lnTo>
                  <a:lnTo>
                    <a:pt x="47171" y="47171"/>
                  </a:lnTo>
                  <a:lnTo>
                    <a:pt x="79766" y="21988"/>
                  </a:lnTo>
                  <a:lnTo>
                    <a:pt x="118238" y="5752"/>
                  </a:lnTo>
                  <a:lnTo>
                    <a:pt x="161052" y="0"/>
                  </a:lnTo>
                  <a:lnTo>
                    <a:pt x="2498146" y="0"/>
                  </a:lnTo>
                  <a:lnTo>
                    <a:pt x="2559779" y="12259"/>
                  </a:lnTo>
                  <a:lnTo>
                    <a:pt x="2612028" y="47171"/>
                  </a:lnTo>
                  <a:lnTo>
                    <a:pt x="2646940" y="99420"/>
                  </a:lnTo>
                  <a:lnTo>
                    <a:pt x="2659199" y="161053"/>
                  </a:lnTo>
                  <a:lnTo>
                    <a:pt x="2659199" y="805246"/>
                  </a:lnTo>
                  <a:lnTo>
                    <a:pt x="2653446" y="848061"/>
                  </a:lnTo>
                  <a:lnTo>
                    <a:pt x="2637211" y="886533"/>
                  </a:lnTo>
                  <a:lnTo>
                    <a:pt x="2612028" y="919128"/>
                  </a:lnTo>
                  <a:lnTo>
                    <a:pt x="2579433" y="944311"/>
                  </a:lnTo>
                  <a:lnTo>
                    <a:pt x="2540961" y="960547"/>
                  </a:lnTo>
                  <a:lnTo>
                    <a:pt x="2498146" y="966299"/>
                  </a:lnTo>
                  <a:lnTo>
                    <a:pt x="161052" y="966299"/>
                  </a:lnTo>
                  <a:lnTo>
                    <a:pt x="118238" y="960547"/>
                  </a:lnTo>
                  <a:lnTo>
                    <a:pt x="79766" y="944311"/>
                  </a:lnTo>
                  <a:lnTo>
                    <a:pt x="47171" y="919128"/>
                  </a:lnTo>
                  <a:lnTo>
                    <a:pt x="21988" y="886533"/>
                  </a:lnTo>
                  <a:lnTo>
                    <a:pt x="5752" y="848061"/>
                  </a:lnTo>
                  <a:lnTo>
                    <a:pt x="0" y="805246"/>
                  </a:lnTo>
                  <a:lnTo>
                    <a:pt x="0" y="161053"/>
                  </a:lnTo>
                  <a:close/>
                </a:path>
              </a:pathLst>
            </a:custGeom>
            <a:ln w="9524">
              <a:solidFill>
                <a:srgbClr val="666666"/>
              </a:solidFill>
              <a:prstDash val="lgDash"/>
            </a:ln>
          </p:spPr>
          <p:txBody>
            <a:bodyPr wrap="square" lIns="0" tIns="0" rIns="0" bIns="0" rtlCol="0"/>
            <a:lstStyle/>
            <a:p>
              <a:endParaRPr sz="1156"/>
            </a:p>
          </p:txBody>
        </p:sp>
        <p:sp>
          <p:nvSpPr>
            <p:cNvPr id="29" name="object 29"/>
            <p:cNvSpPr/>
            <p:nvPr/>
          </p:nvSpPr>
          <p:spPr>
            <a:xfrm>
              <a:off x="5898700" y="1777500"/>
              <a:ext cx="60325" cy="264795"/>
            </a:xfrm>
            <a:custGeom>
              <a:avLst/>
              <a:gdLst/>
              <a:ahLst/>
              <a:cxnLst/>
              <a:rect l="l" t="t" r="r" b="b"/>
              <a:pathLst>
                <a:path w="60325" h="264794">
                  <a:moveTo>
                    <a:pt x="0" y="0"/>
                  </a:moveTo>
                  <a:lnTo>
                    <a:pt x="2591" y="43922"/>
                  </a:lnTo>
                  <a:lnTo>
                    <a:pt x="9421" y="78544"/>
                  </a:lnTo>
                  <a:lnTo>
                    <a:pt x="19079" y="106964"/>
                  </a:lnTo>
                  <a:lnTo>
                    <a:pt x="30149" y="132286"/>
                  </a:lnTo>
                  <a:lnTo>
                    <a:pt x="41220" y="157610"/>
                  </a:lnTo>
                  <a:lnTo>
                    <a:pt x="50878" y="186037"/>
                  </a:lnTo>
                  <a:lnTo>
                    <a:pt x="57708" y="220667"/>
                  </a:lnTo>
                  <a:lnTo>
                    <a:pt x="60299" y="264599"/>
                  </a:lnTo>
                </a:path>
              </a:pathLst>
            </a:custGeom>
            <a:ln w="9524">
              <a:solidFill>
                <a:srgbClr val="999999"/>
              </a:solidFill>
              <a:prstDash val="lgDash"/>
            </a:ln>
          </p:spPr>
          <p:txBody>
            <a:bodyPr wrap="square" lIns="0" tIns="0" rIns="0" bIns="0" rtlCol="0"/>
            <a:lstStyle/>
            <a:p>
              <a:endParaRPr sz="1156"/>
            </a:p>
          </p:txBody>
        </p:sp>
      </p:grpSp>
      <p:sp>
        <p:nvSpPr>
          <p:cNvPr id="30" name="object 30"/>
          <p:cNvSpPr/>
          <p:nvPr/>
        </p:nvSpPr>
        <p:spPr>
          <a:xfrm>
            <a:off x="3265229" y="2329825"/>
            <a:ext cx="2984576" cy="620563"/>
          </a:xfrm>
          <a:custGeom>
            <a:avLst/>
            <a:gdLst/>
            <a:ahLst/>
            <a:cxnLst/>
            <a:rect l="l" t="t" r="r" b="b"/>
            <a:pathLst>
              <a:path w="4648200" h="966470">
                <a:moveTo>
                  <a:pt x="0" y="161052"/>
                </a:moveTo>
                <a:lnTo>
                  <a:pt x="5752" y="118238"/>
                </a:lnTo>
                <a:lnTo>
                  <a:pt x="21988" y="79766"/>
                </a:lnTo>
                <a:lnTo>
                  <a:pt x="47171" y="47171"/>
                </a:lnTo>
                <a:lnTo>
                  <a:pt x="79766" y="21988"/>
                </a:lnTo>
                <a:lnTo>
                  <a:pt x="118238" y="5752"/>
                </a:lnTo>
                <a:lnTo>
                  <a:pt x="161053" y="0"/>
                </a:lnTo>
                <a:lnTo>
                  <a:pt x="4487146" y="0"/>
                </a:lnTo>
                <a:lnTo>
                  <a:pt x="4548779" y="12259"/>
                </a:lnTo>
                <a:lnTo>
                  <a:pt x="4601028" y="47171"/>
                </a:lnTo>
                <a:lnTo>
                  <a:pt x="4635940" y="99420"/>
                </a:lnTo>
                <a:lnTo>
                  <a:pt x="4648199" y="161052"/>
                </a:lnTo>
                <a:lnTo>
                  <a:pt x="4648199" y="805246"/>
                </a:lnTo>
                <a:lnTo>
                  <a:pt x="4642447" y="848061"/>
                </a:lnTo>
                <a:lnTo>
                  <a:pt x="4626211" y="886533"/>
                </a:lnTo>
                <a:lnTo>
                  <a:pt x="4601028" y="919128"/>
                </a:lnTo>
                <a:lnTo>
                  <a:pt x="4568433" y="944311"/>
                </a:lnTo>
                <a:lnTo>
                  <a:pt x="4529961" y="960547"/>
                </a:lnTo>
                <a:lnTo>
                  <a:pt x="4487146" y="966299"/>
                </a:lnTo>
                <a:lnTo>
                  <a:pt x="161053" y="966299"/>
                </a:lnTo>
                <a:lnTo>
                  <a:pt x="118238" y="960547"/>
                </a:lnTo>
                <a:lnTo>
                  <a:pt x="79766" y="944311"/>
                </a:lnTo>
                <a:lnTo>
                  <a:pt x="47171" y="919128"/>
                </a:lnTo>
                <a:lnTo>
                  <a:pt x="21988" y="886533"/>
                </a:lnTo>
                <a:lnTo>
                  <a:pt x="5752" y="848061"/>
                </a:lnTo>
                <a:lnTo>
                  <a:pt x="0" y="805246"/>
                </a:lnTo>
                <a:lnTo>
                  <a:pt x="0" y="161052"/>
                </a:lnTo>
                <a:close/>
              </a:path>
            </a:pathLst>
          </a:custGeom>
          <a:ln w="9524">
            <a:solidFill>
              <a:srgbClr val="B7B7B7"/>
            </a:solidFill>
            <a:prstDash val="lgDash"/>
          </a:ln>
        </p:spPr>
        <p:txBody>
          <a:bodyPr wrap="square" lIns="0" tIns="0" rIns="0" bIns="0" rtlCol="0"/>
          <a:lstStyle/>
          <a:p>
            <a:endParaRPr sz="1156"/>
          </a:p>
        </p:txBody>
      </p:sp>
    </p:spTree>
    <p:extLst>
      <p:ext uri="{BB962C8B-B14F-4D97-AF65-F5344CB8AC3E}">
        <p14:creationId xmlns:p14="http://schemas.microsoft.com/office/powerpoint/2010/main" val="115690584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457200" y="908050"/>
            <a:ext cx="8229600" cy="4897438"/>
          </a:xfrm>
        </p:spPr>
        <p:txBody>
          <a:bodyPr/>
          <a:lstStyle/>
          <a:p>
            <a:pPr marL="303213" indent="-303213" defTabSz="809625" eaLnBrk="1" hangingPunct="1"/>
            <a:endParaRPr lang="tr-TR" sz="3000" smtClean="0"/>
          </a:p>
          <a:p>
            <a:pPr marL="303213" indent="-303213" defTabSz="809625" eaLnBrk="1" hangingPunct="1"/>
            <a:r>
              <a:rPr lang="tr-TR" sz="2800" smtClean="0"/>
              <a:t>SCC are commonly associated with </a:t>
            </a:r>
            <a:r>
              <a:rPr lang="tr-TR" sz="2800" smtClean="0">
                <a:solidFill>
                  <a:srgbClr val="FF3300"/>
                </a:solidFill>
              </a:rPr>
              <a:t>palmar clubbing and hypertrophic osteoarthropathy</a:t>
            </a:r>
            <a:r>
              <a:rPr lang="tr-TR" sz="2800" smtClean="0"/>
              <a:t>. </a:t>
            </a:r>
          </a:p>
          <a:p>
            <a:pPr marL="303213" indent="-303213" defTabSz="809625" eaLnBrk="1" hangingPunct="1"/>
            <a:r>
              <a:rPr lang="tr-TR" sz="2800" smtClean="0">
                <a:solidFill>
                  <a:srgbClr val="FF3300"/>
                </a:solidFill>
              </a:rPr>
              <a:t>Hypercalcemia</a:t>
            </a:r>
            <a:r>
              <a:rPr lang="tr-TR" sz="2800" smtClean="0"/>
              <a:t> is also commonly observed secondary to a parathormone-like peptide created by the tumor. </a:t>
            </a:r>
          </a:p>
          <a:p>
            <a:pPr marL="303213" indent="-303213" defTabSz="809625" eaLnBrk="1" hangingPunct="1"/>
            <a:r>
              <a:rPr lang="tr-TR" sz="2800" smtClean="0"/>
              <a:t>Tumors of squamous histology can sometimes elicit a </a:t>
            </a:r>
            <a:r>
              <a:rPr lang="tr-TR" sz="2800" smtClean="0">
                <a:solidFill>
                  <a:srgbClr val="FF3300"/>
                </a:solidFill>
              </a:rPr>
              <a:t>sarcoid reaction in nodes</a:t>
            </a:r>
            <a:r>
              <a:rPr lang="tr-TR" sz="2800" smtClean="0"/>
              <a:t>, resulting in nodal enlargement without metastatic spread. </a:t>
            </a:r>
          </a:p>
          <a:p>
            <a:pPr marL="303213" indent="-303213" defTabSz="809625" eaLnBrk="1" hangingPunct="1"/>
            <a:endParaRPr lang="tr-TR" sz="2800" smtClean="0"/>
          </a:p>
        </p:txBody>
      </p:sp>
    </p:spTree>
    <p:extLst>
      <p:ext uri="{BB962C8B-B14F-4D97-AF65-F5344CB8AC3E}">
        <p14:creationId xmlns:p14="http://schemas.microsoft.com/office/powerpoint/2010/main" val="411451418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Squamous3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7000" y="76200"/>
            <a:ext cx="63500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610890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ct scc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346200"/>
            <a:ext cx="72390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Rectangle 3"/>
          <p:cNvSpPr>
            <a:spLocks noGrp="1" noChangeArrowheads="1"/>
          </p:cNvSpPr>
          <p:nvPr>
            <p:ph type="title"/>
          </p:nvPr>
        </p:nvSpPr>
        <p:spPr/>
        <p:txBody>
          <a:bodyPr/>
          <a:lstStyle/>
          <a:p>
            <a:pPr defTabSz="809625" eaLnBrk="1" hangingPunct="1"/>
            <a:r>
              <a:rPr lang="en-US" sz="2200" b="1" smtClean="0">
                <a:solidFill>
                  <a:srgbClr val="FF3300"/>
                </a:solidFill>
              </a:rPr>
              <a:t>Squamous Cell Carcinoma</a:t>
            </a:r>
            <a:r>
              <a:rPr lang="en-US" sz="2200" smtClean="0">
                <a:solidFill>
                  <a:srgbClr val="FF3300"/>
                </a:solidFill>
              </a:rPr>
              <a:t>(CT)</a:t>
            </a:r>
          </a:p>
        </p:txBody>
      </p:sp>
      <p:sp>
        <p:nvSpPr>
          <p:cNvPr id="62468" name="AutoShape 4"/>
          <p:cNvSpPr>
            <a:spLocks noChangeArrowheads="1"/>
          </p:cNvSpPr>
          <p:nvPr/>
        </p:nvSpPr>
        <p:spPr bwMode="auto">
          <a:xfrm rot="6838507">
            <a:off x="2667000" y="4572000"/>
            <a:ext cx="762000" cy="457200"/>
          </a:xfrm>
          <a:prstGeom prst="leftArrow">
            <a:avLst>
              <a:gd name="adj1" fmla="val 50000"/>
              <a:gd name="adj2" fmla="val 41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2469" name="AutoShape 5"/>
          <p:cNvSpPr>
            <a:spLocks noChangeArrowheads="1"/>
          </p:cNvSpPr>
          <p:nvPr/>
        </p:nvSpPr>
        <p:spPr bwMode="auto">
          <a:xfrm rot="-1460750">
            <a:off x="4114800" y="3276600"/>
            <a:ext cx="762000" cy="457200"/>
          </a:xfrm>
          <a:prstGeom prst="leftArrow">
            <a:avLst>
              <a:gd name="adj1" fmla="val 50000"/>
              <a:gd name="adj2" fmla="val 41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62470" name="AutoShape 6"/>
          <p:cNvSpPr>
            <a:spLocks noChangeArrowheads="1"/>
          </p:cNvSpPr>
          <p:nvPr/>
        </p:nvSpPr>
        <p:spPr bwMode="auto">
          <a:xfrm rot="-7819458">
            <a:off x="2057400" y="2895600"/>
            <a:ext cx="762000" cy="457200"/>
          </a:xfrm>
          <a:prstGeom prst="leftArrow">
            <a:avLst>
              <a:gd name="adj1" fmla="val 50000"/>
              <a:gd name="adj2" fmla="val 41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extLst>
      <p:ext uri="{BB962C8B-B14F-4D97-AF65-F5344CB8AC3E}">
        <p14:creationId xmlns:p14="http://schemas.microsoft.com/office/powerpoint/2010/main" val="34516854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dissolve">
                                      <p:cBhvr>
                                        <p:cTn id="7" dur="500"/>
                                        <p:tgtEl>
                                          <p:spTgt spid="624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2469"/>
                                        </p:tgtEl>
                                        <p:attrNameLst>
                                          <p:attrName>style.visibility</p:attrName>
                                        </p:attrNameLst>
                                      </p:cBhvr>
                                      <p:to>
                                        <p:strVal val="visible"/>
                                      </p:to>
                                    </p:set>
                                    <p:animEffect transition="in" filter="dissolve">
                                      <p:cBhvr>
                                        <p:cTn id="12" dur="500"/>
                                        <p:tgtEl>
                                          <p:spTgt spid="624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2470"/>
                                        </p:tgtEl>
                                        <p:attrNameLst>
                                          <p:attrName>style.visibility</p:attrName>
                                        </p:attrNameLst>
                                      </p:cBhvr>
                                      <p:to>
                                        <p:strVal val="visible"/>
                                      </p:to>
                                    </p:set>
                                    <p:animEffect transition="in" filter="dissolve">
                                      <p:cBhvr>
                                        <p:cTn id="17" dur="500"/>
                                        <p:tgtEl>
                                          <p:spTgt spid="62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animBg="1"/>
      <p:bldP spid="62469" grpId="0" animBg="1"/>
      <p:bldP spid="62470"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81000" y="188913"/>
            <a:ext cx="7924800" cy="268287"/>
          </a:xfrm>
        </p:spPr>
        <p:txBody>
          <a:bodyPr>
            <a:normAutofit fontScale="90000"/>
          </a:bodyPr>
          <a:lstStyle/>
          <a:p>
            <a:pPr defTabSz="809625" eaLnBrk="1" hangingPunct="1"/>
            <a:r>
              <a:rPr lang="en-US" sz="2200" b="1" smtClean="0">
                <a:solidFill>
                  <a:srgbClr val="FF3300"/>
                </a:solidFill>
              </a:rPr>
              <a:t>Squamous Cell Carcinom</a:t>
            </a:r>
            <a:r>
              <a:rPr lang="tr-TR" sz="2200" b="1" smtClean="0">
                <a:solidFill>
                  <a:srgbClr val="FF3300"/>
                </a:solidFill>
              </a:rPr>
              <a:t>a</a:t>
            </a:r>
            <a:endParaRPr lang="en-US" sz="2200" b="1" smtClean="0">
              <a:solidFill>
                <a:srgbClr val="FF3300"/>
              </a:solidFill>
            </a:endParaRPr>
          </a:p>
        </p:txBody>
      </p:sp>
      <p:pic>
        <p:nvPicPr>
          <p:cNvPr id="53251" name="Picture 3" descr="lp scc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371600"/>
            <a:ext cx="81534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Rectangle 4"/>
          <p:cNvSpPr>
            <a:spLocks noChangeArrowheads="1"/>
          </p:cNvSpPr>
          <p:nvPr/>
        </p:nvSpPr>
        <p:spPr bwMode="auto">
          <a:xfrm>
            <a:off x="381000" y="620713"/>
            <a:ext cx="82296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0897" tIns="40448" rIns="80897" bIns="40448">
            <a:spAutoFit/>
          </a:bodyPr>
          <a:lstStyle>
            <a:lvl1pPr defTabSz="809625">
              <a:defRPr>
                <a:solidFill>
                  <a:schemeClr val="tx1"/>
                </a:solidFill>
                <a:latin typeface="Arial" panose="020B0604020202020204" pitchFamily="34" charset="0"/>
              </a:defRPr>
            </a:lvl1pPr>
            <a:lvl2pPr marL="742950" indent="-285750" defTabSz="809625">
              <a:defRPr>
                <a:solidFill>
                  <a:schemeClr val="tx1"/>
                </a:solidFill>
                <a:latin typeface="Arial" panose="020B0604020202020204" pitchFamily="34" charset="0"/>
              </a:defRPr>
            </a:lvl2pPr>
            <a:lvl3pPr marL="1143000" indent="-228600" defTabSz="809625">
              <a:defRPr>
                <a:solidFill>
                  <a:schemeClr val="tx1"/>
                </a:solidFill>
                <a:latin typeface="Arial" panose="020B0604020202020204" pitchFamily="34" charset="0"/>
              </a:defRPr>
            </a:lvl3pPr>
            <a:lvl4pPr marL="1600200" indent="-228600" defTabSz="809625">
              <a:defRPr>
                <a:solidFill>
                  <a:schemeClr val="tx1"/>
                </a:solidFill>
                <a:latin typeface="Arial" panose="020B0604020202020204" pitchFamily="34" charset="0"/>
              </a:defRPr>
            </a:lvl4pPr>
            <a:lvl5pPr marL="2057400" indent="-228600" defTabSz="809625">
              <a:defRPr>
                <a:solidFill>
                  <a:schemeClr val="tx1"/>
                </a:solidFill>
                <a:latin typeface="Arial" panose="020B0604020202020204" pitchFamily="34" charset="0"/>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b="1">
                <a:cs typeface="Times New Roman" panose="02020603050405020304" pitchFamily="18" charset="0"/>
              </a:rPr>
              <a:t>The microscopic features are familiar in the form of production of keratin and intercellular bridges in the well-differentiated forms</a:t>
            </a:r>
            <a:r>
              <a:rPr lang="tr-TR" b="1"/>
              <a:t>.</a:t>
            </a:r>
            <a:endParaRPr lang="en-US" b="1"/>
          </a:p>
        </p:txBody>
      </p:sp>
    </p:spTree>
    <p:extLst>
      <p:ext uri="{BB962C8B-B14F-4D97-AF65-F5344CB8AC3E}">
        <p14:creationId xmlns:p14="http://schemas.microsoft.com/office/powerpoint/2010/main" val="414493975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SquamousMicr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5175"/>
            <a:ext cx="6588125" cy="451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5" descr="SquamousMicroFNB"/>
          <p:cNvPicPr>
            <a:picLocks noChangeAspect="1" noChangeArrowheads="1"/>
          </p:cNvPicPr>
          <p:nvPr/>
        </p:nvPicPr>
        <p:blipFill>
          <a:blip r:embed="rId3">
            <a:lum bright="-2000" contrast="2000"/>
            <a:extLst>
              <a:ext uri="{28A0092B-C50C-407E-A947-70E740481C1C}">
                <a14:useLocalDpi xmlns:a14="http://schemas.microsoft.com/office/drawing/2010/main" val="0"/>
              </a:ext>
            </a:extLst>
          </a:blip>
          <a:srcRect/>
          <a:stretch>
            <a:fillRect/>
          </a:stretch>
        </p:blipFill>
        <p:spPr bwMode="auto">
          <a:xfrm>
            <a:off x="6321425" y="2276475"/>
            <a:ext cx="2822575" cy="428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67505"/>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defTabSz="809625" eaLnBrk="1" hangingPunct="1"/>
            <a:r>
              <a:rPr lang="tr-TR" sz="3100" b="1" smtClean="0">
                <a:solidFill>
                  <a:srgbClr val="FF3300"/>
                </a:solidFill>
              </a:rPr>
              <a:t>Adenocarcinoma</a:t>
            </a:r>
            <a:r>
              <a:rPr lang="tr-TR" sz="3100" smtClean="0">
                <a:solidFill>
                  <a:srgbClr val="FF3300"/>
                </a:solidFill>
              </a:rPr>
              <a:t> </a:t>
            </a:r>
          </a:p>
        </p:txBody>
      </p:sp>
      <p:sp>
        <p:nvSpPr>
          <p:cNvPr id="55299" name="Rectangle 3"/>
          <p:cNvSpPr>
            <a:spLocks noGrp="1" noChangeArrowheads="1"/>
          </p:cNvSpPr>
          <p:nvPr>
            <p:ph type="body" idx="1"/>
          </p:nvPr>
        </p:nvSpPr>
        <p:spPr>
          <a:xfrm>
            <a:off x="457200" y="1196975"/>
            <a:ext cx="8229600" cy="4933950"/>
          </a:xfrm>
        </p:spPr>
        <p:txBody>
          <a:bodyPr/>
          <a:lstStyle/>
          <a:p>
            <a:pPr marL="303213" indent="-303213" defTabSz="809625" eaLnBrk="1" hangingPunct="1">
              <a:lnSpc>
                <a:spcPct val="90000"/>
              </a:lnSpc>
            </a:pPr>
            <a:r>
              <a:rPr lang="tr-TR" sz="2800" smtClean="0"/>
              <a:t>Adenocarcinoma occurs with a frequency of 30-40%, which is higher than the incidence of squamous cell carcinoma. </a:t>
            </a:r>
          </a:p>
          <a:p>
            <a:pPr marL="303213" indent="-303213" defTabSz="809625" eaLnBrk="1" hangingPunct="1">
              <a:lnSpc>
                <a:spcPct val="90000"/>
              </a:lnSpc>
            </a:pPr>
            <a:r>
              <a:rPr lang="tr-TR" sz="2800" smtClean="0"/>
              <a:t>The lesion is located peripherally in approximately one half of cases.</a:t>
            </a:r>
          </a:p>
          <a:p>
            <a:pPr marL="303213" indent="-303213" defTabSz="809625" eaLnBrk="1" hangingPunct="1">
              <a:lnSpc>
                <a:spcPct val="90000"/>
              </a:lnSpc>
            </a:pPr>
            <a:r>
              <a:rPr lang="tr-TR" sz="2800" smtClean="0"/>
              <a:t>Adenocarcinoma </a:t>
            </a:r>
            <a:r>
              <a:rPr lang="tr-TR" sz="2800" smtClean="0">
                <a:solidFill>
                  <a:schemeClr val="hlink"/>
                </a:solidFill>
              </a:rPr>
              <a:t>may arise from a previous scar</a:t>
            </a:r>
            <a:r>
              <a:rPr lang="tr-TR" sz="2800" smtClean="0"/>
              <a:t>, it rarely cavitates, and an eccentric pattern of calcification may be evident. </a:t>
            </a:r>
          </a:p>
          <a:p>
            <a:pPr marL="303213" indent="-303213" defTabSz="809625" eaLnBrk="1" hangingPunct="1">
              <a:lnSpc>
                <a:spcPct val="90000"/>
              </a:lnSpc>
            </a:pPr>
            <a:r>
              <a:rPr lang="tr-TR" sz="2800" smtClean="0"/>
              <a:t>An early propensity is noted of metastases to the lymph nodes, pleura, adrenal glands, central nervous system (CNS), and bone. </a:t>
            </a:r>
          </a:p>
        </p:txBody>
      </p:sp>
    </p:spTree>
    <p:extLst>
      <p:ext uri="{BB962C8B-B14F-4D97-AF65-F5344CB8AC3E}">
        <p14:creationId xmlns:p14="http://schemas.microsoft.com/office/powerpoint/2010/main" val="17933502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pPr eaLnBrk="1" hangingPunct="1">
              <a:defRPr/>
            </a:pPr>
            <a:r>
              <a:rPr lang="cs-CZ" sz="3600" b="1" dirty="0" smtClean="0"/>
              <a:t>Adenocarcinoma</a:t>
            </a:r>
          </a:p>
        </p:txBody>
      </p:sp>
      <p:sp>
        <p:nvSpPr>
          <p:cNvPr id="48131" name="Rectangle 3"/>
          <p:cNvSpPr>
            <a:spLocks noGrp="1" noChangeArrowheads="1"/>
          </p:cNvSpPr>
          <p:nvPr>
            <p:ph type="body" idx="1"/>
          </p:nvPr>
        </p:nvSpPr>
        <p:spPr/>
        <p:txBody>
          <a:bodyPr/>
          <a:lstStyle/>
          <a:p>
            <a:pPr eaLnBrk="1" hangingPunct="1">
              <a:buClr>
                <a:schemeClr val="folHlink"/>
              </a:buClr>
            </a:pPr>
            <a:r>
              <a:rPr lang="cs-CZ" altLang="cs-CZ" smtClean="0"/>
              <a:t>peripheral location, in lung scars</a:t>
            </a:r>
          </a:p>
          <a:p>
            <a:pPr eaLnBrk="1" hangingPunct="1">
              <a:buClr>
                <a:schemeClr val="folHlink"/>
              </a:buClr>
            </a:pPr>
            <a:r>
              <a:rPr lang="cs-CZ" altLang="cs-CZ" smtClean="0"/>
              <a:t>slow growth x early metastases</a:t>
            </a:r>
          </a:p>
          <a:p>
            <a:pPr eaLnBrk="1" hangingPunct="1">
              <a:buClr>
                <a:schemeClr val="folHlink"/>
              </a:buClr>
            </a:pPr>
            <a:r>
              <a:rPr lang="cs-CZ" altLang="cs-CZ" smtClean="0"/>
              <a:t>atypical adenomatous hyperplasia</a:t>
            </a:r>
          </a:p>
          <a:p>
            <a:pPr eaLnBrk="1" hangingPunct="1">
              <a:buClr>
                <a:schemeClr val="folHlink"/>
              </a:buClr>
            </a:pPr>
            <a:r>
              <a:rPr lang="cs-CZ" altLang="cs-CZ" smtClean="0"/>
              <a:t>Mi: solid x acinar x papillary</a:t>
            </a:r>
          </a:p>
          <a:p>
            <a:pPr lvl="1" eaLnBrk="1" hangingPunct="1">
              <a:buClr>
                <a:schemeClr val="folHlink"/>
              </a:buClr>
            </a:pPr>
            <a:r>
              <a:rPr lang="cs-CZ" altLang="cs-CZ" smtClean="0"/>
              <a:t>bronchioloalveolar carcinoma</a:t>
            </a:r>
          </a:p>
          <a:p>
            <a:pPr lvl="2" eaLnBrk="1" hangingPunct="1">
              <a:buClr>
                <a:schemeClr val="folHlink"/>
              </a:buClr>
            </a:pPr>
            <a:r>
              <a:rPr lang="cs-CZ" altLang="cs-CZ" smtClean="0"/>
              <a:t>growth along preexisting structures </a:t>
            </a:r>
          </a:p>
          <a:p>
            <a:pPr lvl="2" eaLnBrk="1" hangingPunct="1">
              <a:buClr>
                <a:schemeClr val="folHlink"/>
              </a:buClr>
            </a:pPr>
            <a:r>
              <a:rPr lang="cs-CZ" altLang="cs-CZ" smtClean="0"/>
              <a:t>NO destruction</a:t>
            </a:r>
          </a:p>
        </p:txBody>
      </p:sp>
    </p:spTree>
    <p:extLst>
      <p:ext uri="{BB962C8B-B14F-4D97-AF65-F5344CB8AC3E}">
        <p14:creationId xmlns:p14="http://schemas.microsoft.com/office/powerpoint/2010/main" val="36918588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19819" y="922864"/>
            <a:ext cx="4043447" cy="1711238"/>
          </a:xfrm>
          <a:custGeom>
            <a:avLst/>
            <a:gdLst/>
            <a:ahLst/>
            <a:cxnLst/>
            <a:rect l="l" t="t" r="r" b="b"/>
            <a:pathLst>
              <a:path w="6297295" h="2665095">
                <a:moveTo>
                  <a:pt x="0" y="444158"/>
                </a:moveTo>
                <a:lnTo>
                  <a:pt x="2606" y="395762"/>
                </a:lnTo>
                <a:lnTo>
                  <a:pt x="10244" y="348876"/>
                </a:lnTo>
                <a:lnTo>
                  <a:pt x="22643" y="303770"/>
                </a:lnTo>
                <a:lnTo>
                  <a:pt x="39532" y="260715"/>
                </a:lnTo>
                <a:lnTo>
                  <a:pt x="60640" y="219983"/>
                </a:lnTo>
                <a:lnTo>
                  <a:pt x="85696" y="181844"/>
                </a:lnTo>
                <a:lnTo>
                  <a:pt x="114430" y="146569"/>
                </a:lnTo>
                <a:lnTo>
                  <a:pt x="146569" y="114430"/>
                </a:lnTo>
                <a:lnTo>
                  <a:pt x="181844" y="85696"/>
                </a:lnTo>
                <a:lnTo>
                  <a:pt x="219983" y="60640"/>
                </a:lnTo>
                <a:lnTo>
                  <a:pt x="260715" y="39532"/>
                </a:lnTo>
                <a:lnTo>
                  <a:pt x="303770" y="22643"/>
                </a:lnTo>
                <a:lnTo>
                  <a:pt x="348876" y="10244"/>
                </a:lnTo>
                <a:lnTo>
                  <a:pt x="395762" y="2606"/>
                </a:lnTo>
                <a:lnTo>
                  <a:pt x="444158" y="0"/>
                </a:lnTo>
                <a:lnTo>
                  <a:pt x="5852541" y="0"/>
                </a:lnTo>
                <a:lnTo>
                  <a:pt x="5902658" y="2835"/>
                </a:lnTo>
                <a:lnTo>
                  <a:pt x="5951749" y="11219"/>
                </a:lnTo>
                <a:lnTo>
                  <a:pt x="5999381" y="24974"/>
                </a:lnTo>
                <a:lnTo>
                  <a:pt x="6045117" y="43919"/>
                </a:lnTo>
                <a:lnTo>
                  <a:pt x="6088523" y="67873"/>
                </a:lnTo>
                <a:lnTo>
                  <a:pt x="6129165" y="96657"/>
                </a:lnTo>
                <a:lnTo>
                  <a:pt x="6166608" y="130091"/>
                </a:lnTo>
                <a:lnTo>
                  <a:pt x="6200042" y="167533"/>
                </a:lnTo>
                <a:lnTo>
                  <a:pt x="6228826" y="208175"/>
                </a:lnTo>
                <a:lnTo>
                  <a:pt x="6252780" y="251582"/>
                </a:lnTo>
                <a:lnTo>
                  <a:pt x="6271725" y="297318"/>
                </a:lnTo>
                <a:lnTo>
                  <a:pt x="6285480" y="344950"/>
                </a:lnTo>
                <a:lnTo>
                  <a:pt x="6293864" y="394041"/>
                </a:lnTo>
                <a:lnTo>
                  <a:pt x="6296699" y="444158"/>
                </a:lnTo>
                <a:lnTo>
                  <a:pt x="6296699" y="2220740"/>
                </a:lnTo>
                <a:lnTo>
                  <a:pt x="6294093" y="2269137"/>
                </a:lnTo>
                <a:lnTo>
                  <a:pt x="6286455" y="2316023"/>
                </a:lnTo>
                <a:lnTo>
                  <a:pt x="6274056" y="2361129"/>
                </a:lnTo>
                <a:lnTo>
                  <a:pt x="6257167" y="2404184"/>
                </a:lnTo>
                <a:lnTo>
                  <a:pt x="6236059" y="2444916"/>
                </a:lnTo>
                <a:lnTo>
                  <a:pt x="6211003" y="2483055"/>
                </a:lnTo>
                <a:lnTo>
                  <a:pt x="6182269" y="2518330"/>
                </a:lnTo>
                <a:lnTo>
                  <a:pt x="6150130" y="2550469"/>
                </a:lnTo>
                <a:lnTo>
                  <a:pt x="6114855" y="2579203"/>
                </a:lnTo>
                <a:lnTo>
                  <a:pt x="6076716" y="2604259"/>
                </a:lnTo>
                <a:lnTo>
                  <a:pt x="6035984" y="2625367"/>
                </a:lnTo>
                <a:lnTo>
                  <a:pt x="5992929" y="2642256"/>
                </a:lnTo>
                <a:lnTo>
                  <a:pt x="5947823" y="2654655"/>
                </a:lnTo>
                <a:lnTo>
                  <a:pt x="5900937" y="2662293"/>
                </a:lnTo>
                <a:lnTo>
                  <a:pt x="5852541" y="2664899"/>
                </a:lnTo>
                <a:lnTo>
                  <a:pt x="444158" y="2664899"/>
                </a:lnTo>
                <a:lnTo>
                  <a:pt x="395762" y="2662293"/>
                </a:lnTo>
                <a:lnTo>
                  <a:pt x="348876" y="2654655"/>
                </a:lnTo>
                <a:lnTo>
                  <a:pt x="303770" y="2642256"/>
                </a:lnTo>
                <a:lnTo>
                  <a:pt x="260715" y="2625367"/>
                </a:lnTo>
                <a:lnTo>
                  <a:pt x="219983" y="2604259"/>
                </a:lnTo>
                <a:lnTo>
                  <a:pt x="181844" y="2579203"/>
                </a:lnTo>
                <a:lnTo>
                  <a:pt x="146569" y="2550469"/>
                </a:lnTo>
                <a:lnTo>
                  <a:pt x="114430" y="2518330"/>
                </a:lnTo>
                <a:lnTo>
                  <a:pt x="85696" y="2483055"/>
                </a:lnTo>
                <a:lnTo>
                  <a:pt x="60640" y="2444916"/>
                </a:lnTo>
                <a:lnTo>
                  <a:pt x="39532" y="2404184"/>
                </a:lnTo>
                <a:lnTo>
                  <a:pt x="22643" y="2361129"/>
                </a:lnTo>
                <a:lnTo>
                  <a:pt x="10244" y="2316023"/>
                </a:lnTo>
                <a:lnTo>
                  <a:pt x="2606" y="2269137"/>
                </a:lnTo>
                <a:lnTo>
                  <a:pt x="0" y="2220740"/>
                </a:lnTo>
                <a:lnTo>
                  <a:pt x="0" y="444158"/>
                </a:lnTo>
                <a:close/>
              </a:path>
            </a:pathLst>
          </a:custGeom>
          <a:ln w="9524">
            <a:solidFill>
              <a:srgbClr val="999999"/>
            </a:solidFill>
            <a:prstDash val="lgDash"/>
          </a:ln>
        </p:spPr>
        <p:txBody>
          <a:bodyPr wrap="square" lIns="0" tIns="0" rIns="0" bIns="0" rtlCol="0"/>
          <a:lstStyle/>
          <a:p>
            <a:endParaRPr sz="1156"/>
          </a:p>
        </p:txBody>
      </p:sp>
      <p:sp>
        <p:nvSpPr>
          <p:cNvPr id="3" name="object 3"/>
          <p:cNvSpPr txBox="1"/>
          <p:nvPr/>
        </p:nvSpPr>
        <p:spPr>
          <a:xfrm>
            <a:off x="2294961" y="4224645"/>
            <a:ext cx="2036198" cy="366328"/>
          </a:xfrm>
          <a:prstGeom prst="rect">
            <a:avLst/>
          </a:prstGeom>
        </p:spPr>
        <p:txBody>
          <a:bodyPr vert="horz" wrap="square" lIns="0" tIns="6931" rIns="0" bIns="0" rtlCol="0">
            <a:spAutoFit/>
          </a:bodyPr>
          <a:lstStyle/>
          <a:p>
            <a:pPr marL="822398" marR="3262" indent="-814652">
              <a:lnSpc>
                <a:spcPct val="100699"/>
              </a:lnSpc>
              <a:spcBef>
                <a:spcPts val="55"/>
              </a:spcBef>
            </a:pPr>
            <a:r>
              <a:rPr sz="1156" b="1" spc="-26" dirty="0">
                <a:solidFill>
                  <a:srgbClr val="D16F00"/>
                </a:solidFill>
                <a:latin typeface="Arial"/>
                <a:cs typeface="Arial"/>
              </a:rPr>
              <a:t>Adenocarcinoma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r>
              <a:rPr sz="1156" b="1" spc="-26" dirty="0">
                <a:solidFill>
                  <a:srgbClr val="D16F00"/>
                </a:solidFill>
                <a:latin typeface="Arial"/>
                <a:cs typeface="Arial"/>
              </a:rPr>
              <a:t> </a:t>
            </a:r>
            <a:r>
              <a:rPr sz="1156" b="1" spc="16" dirty="0">
                <a:solidFill>
                  <a:srgbClr val="D16F00"/>
                </a:solidFill>
                <a:latin typeface="Arial"/>
                <a:cs typeface="Arial"/>
              </a:rPr>
              <a:t>- </a:t>
            </a:r>
            <a:r>
              <a:rPr sz="1156" b="1" spc="-311" dirty="0">
                <a:solidFill>
                  <a:srgbClr val="D16F00"/>
                </a:solidFill>
                <a:latin typeface="Arial"/>
                <a:cs typeface="Arial"/>
              </a:rPr>
              <a:t> </a:t>
            </a:r>
            <a:r>
              <a:rPr sz="1156" b="1" spc="-55" dirty="0">
                <a:solidFill>
                  <a:srgbClr val="D16F00"/>
                </a:solidFill>
                <a:latin typeface="Arial"/>
                <a:cs typeface="Arial"/>
              </a:rPr>
              <a:t>Gross</a:t>
            </a:r>
            <a:endParaRPr sz="1156">
              <a:latin typeface="Arial"/>
              <a:cs typeface="Arial"/>
            </a:endParaRPr>
          </a:p>
        </p:txBody>
      </p:sp>
      <p:pic>
        <p:nvPicPr>
          <p:cNvPr id="4" name="object 4"/>
          <p:cNvPicPr/>
          <p:nvPr/>
        </p:nvPicPr>
        <p:blipFill>
          <a:blip r:embed="rId2" cstate="print"/>
          <a:stretch>
            <a:fillRect/>
          </a:stretch>
        </p:blipFill>
        <p:spPr>
          <a:xfrm>
            <a:off x="2171167" y="2744682"/>
            <a:ext cx="2373560" cy="1374174"/>
          </a:xfrm>
          <a:prstGeom prst="rect">
            <a:avLst/>
          </a:prstGeom>
        </p:spPr>
      </p:pic>
      <p:sp>
        <p:nvSpPr>
          <p:cNvPr id="5" name="object 5"/>
          <p:cNvSpPr txBox="1"/>
          <p:nvPr/>
        </p:nvSpPr>
        <p:spPr>
          <a:xfrm>
            <a:off x="4773039" y="3030182"/>
            <a:ext cx="2003988" cy="126857"/>
          </a:xfrm>
          <a:prstGeom prst="rect">
            <a:avLst/>
          </a:prstGeom>
        </p:spPr>
        <p:txBody>
          <a:bodyPr vert="horz" wrap="square" lIns="0" tIns="8155" rIns="0" bIns="0" rtlCol="0">
            <a:spAutoFit/>
          </a:bodyPr>
          <a:lstStyle/>
          <a:p>
            <a:pPr marL="213652" indent="-205905">
              <a:spcBef>
                <a:spcPts val="64"/>
              </a:spcBef>
              <a:buFont typeface="Arial MT"/>
              <a:buChar char="●"/>
              <a:tabLst>
                <a:tab pos="213652" algn="l"/>
                <a:tab pos="214060" algn="l"/>
              </a:tabLst>
            </a:pPr>
            <a:r>
              <a:rPr sz="771" u="heavy" spc="19" dirty="0">
                <a:uFill>
                  <a:solidFill>
                    <a:srgbClr val="000000"/>
                  </a:solidFill>
                </a:uFill>
                <a:latin typeface="Microsoft Sans Serif"/>
                <a:cs typeface="Microsoft Sans Serif"/>
              </a:rPr>
              <a:t>peripheral</a:t>
            </a:r>
            <a:r>
              <a:rPr sz="771" dirty="0">
                <a:latin typeface="Microsoft Sans Serif"/>
                <a:cs typeface="Microsoft Sans Serif"/>
              </a:rPr>
              <a:t> </a:t>
            </a:r>
            <a:r>
              <a:rPr sz="771" spc="13" dirty="0">
                <a:latin typeface="Microsoft Sans Serif"/>
                <a:cs typeface="Microsoft Sans Serif"/>
              </a:rPr>
              <a:t>adenocarcinoma</a:t>
            </a:r>
            <a:r>
              <a:rPr sz="771" dirty="0">
                <a:latin typeface="Microsoft Sans Serif"/>
                <a:cs typeface="Microsoft Sans Serif"/>
              </a:rPr>
              <a:t> </a:t>
            </a:r>
            <a:r>
              <a:rPr sz="771" spc="45" dirty="0">
                <a:latin typeface="Microsoft Sans Serif"/>
                <a:cs typeface="Microsoft Sans Serif"/>
              </a:rPr>
              <a:t>of</a:t>
            </a:r>
            <a:r>
              <a:rPr sz="771" dirty="0">
                <a:latin typeface="Microsoft Sans Serif"/>
                <a:cs typeface="Microsoft Sans Serif"/>
              </a:rPr>
              <a:t> </a:t>
            </a:r>
            <a:r>
              <a:rPr sz="771" spc="29" dirty="0">
                <a:latin typeface="Microsoft Sans Serif"/>
                <a:cs typeface="Microsoft Sans Serif"/>
              </a:rPr>
              <a:t>the</a:t>
            </a:r>
            <a:r>
              <a:rPr sz="771" dirty="0">
                <a:latin typeface="Microsoft Sans Serif"/>
                <a:cs typeface="Microsoft Sans Serif"/>
              </a:rPr>
              <a:t> </a:t>
            </a:r>
            <a:r>
              <a:rPr sz="771" spc="13" dirty="0">
                <a:latin typeface="Microsoft Sans Serif"/>
                <a:cs typeface="Microsoft Sans Serif"/>
              </a:rPr>
              <a:t>lung.</a:t>
            </a:r>
            <a:endParaRPr sz="771">
              <a:latin typeface="Microsoft Sans Serif"/>
              <a:cs typeface="Microsoft Sans Serif"/>
            </a:endParaRPr>
          </a:p>
        </p:txBody>
      </p:sp>
      <p:sp>
        <p:nvSpPr>
          <p:cNvPr id="6" name="object 6"/>
          <p:cNvSpPr txBox="1"/>
          <p:nvPr/>
        </p:nvSpPr>
        <p:spPr>
          <a:xfrm>
            <a:off x="2416129" y="6400930"/>
            <a:ext cx="1946905" cy="186104"/>
          </a:xfrm>
          <a:prstGeom prst="rect">
            <a:avLst/>
          </a:prstGeom>
        </p:spPr>
        <p:txBody>
          <a:bodyPr vert="horz" wrap="square" lIns="0" tIns="8155" rIns="0" bIns="0" rtlCol="0">
            <a:spAutoFit/>
          </a:bodyPr>
          <a:lstStyle/>
          <a:p>
            <a:pPr marL="8155">
              <a:spcBef>
                <a:spcPts val="64"/>
              </a:spcBef>
            </a:pPr>
            <a:r>
              <a:rPr sz="1156" b="1" spc="-26" dirty="0">
                <a:solidFill>
                  <a:srgbClr val="D16F00"/>
                </a:solidFill>
                <a:latin typeface="Arial"/>
                <a:cs typeface="Arial"/>
              </a:rPr>
              <a:t>Adenocarcinoma</a:t>
            </a:r>
            <a:r>
              <a:rPr sz="1156" b="1" spc="-29" dirty="0">
                <a:solidFill>
                  <a:srgbClr val="D16F00"/>
                </a:solidFill>
                <a:latin typeface="Arial"/>
                <a:cs typeface="Arial"/>
              </a:rPr>
              <a:t>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endParaRPr sz="1156">
              <a:latin typeface="Arial"/>
              <a:cs typeface="Arial"/>
            </a:endParaRPr>
          </a:p>
        </p:txBody>
      </p:sp>
      <p:grpSp>
        <p:nvGrpSpPr>
          <p:cNvPr id="7" name="object 7"/>
          <p:cNvGrpSpPr/>
          <p:nvPr/>
        </p:nvGrpSpPr>
        <p:grpSpPr>
          <a:xfrm>
            <a:off x="2222037" y="4729254"/>
            <a:ext cx="1186899" cy="1630916"/>
            <a:chOff x="118400" y="7365375"/>
            <a:chExt cx="1848485" cy="2540000"/>
          </a:xfrm>
        </p:grpSpPr>
        <p:pic>
          <p:nvPicPr>
            <p:cNvPr id="8" name="object 8"/>
            <p:cNvPicPr/>
            <p:nvPr/>
          </p:nvPicPr>
          <p:blipFill>
            <a:blip r:embed="rId3" cstate="print"/>
            <a:stretch>
              <a:fillRect/>
            </a:stretch>
          </p:blipFill>
          <p:spPr>
            <a:xfrm>
              <a:off x="451675" y="7365375"/>
              <a:ext cx="1181749" cy="599899"/>
            </a:xfrm>
            <a:prstGeom prst="rect">
              <a:avLst/>
            </a:prstGeom>
          </p:spPr>
        </p:pic>
        <p:pic>
          <p:nvPicPr>
            <p:cNvPr id="9" name="object 9"/>
            <p:cNvPicPr/>
            <p:nvPr/>
          </p:nvPicPr>
          <p:blipFill>
            <a:blip r:embed="rId4" cstate="print"/>
            <a:stretch>
              <a:fillRect/>
            </a:stretch>
          </p:blipFill>
          <p:spPr>
            <a:xfrm>
              <a:off x="118400" y="7947174"/>
              <a:ext cx="1848299" cy="1957799"/>
            </a:xfrm>
            <a:prstGeom prst="rect">
              <a:avLst/>
            </a:prstGeom>
          </p:spPr>
        </p:pic>
      </p:grpSp>
      <p:grpSp>
        <p:nvGrpSpPr>
          <p:cNvPr id="10" name="object 10"/>
          <p:cNvGrpSpPr/>
          <p:nvPr/>
        </p:nvGrpSpPr>
        <p:grpSpPr>
          <a:xfrm>
            <a:off x="3518711" y="4729255"/>
            <a:ext cx="1186899" cy="1588104"/>
            <a:chOff x="2137849" y="7365376"/>
            <a:chExt cx="1848485" cy="2473325"/>
          </a:xfrm>
        </p:grpSpPr>
        <p:pic>
          <p:nvPicPr>
            <p:cNvPr id="11" name="object 11"/>
            <p:cNvPicPr/>
            <p:nvPr/>
          </p:nvPicPr>
          <p:blipFill>
            <a:blip r:embed="rId5" cstate="print"/>
            <a:stretch>
              <a:fillRect/>
            </a:stretch>
          </p:blipFill>
          <p:spPr>
            <a:xfrm>
              <a:off x="2398750" y="7365376"/>
              <a:ext cx="1247299" cy="618660"/>
            </a:xfrm>
            <a:prstGeom prst="rect">
              <a:avLst/>
            </a:prstGeom>
          </p:spPr>
        </p:pic>
        <p:pic>
          <p:nvPicPr>
            <p:cNvPr id="12" name="object 12"/>
            <p:cNvPicPr/>
            <p:nvPr/>
          </p:nvPicPr>
          <p:blipFill>
            <a:blip r:embed="rId6" cstate="print"/>
            <a:stretch>
              <a:fillRect/>
            </a:stretch>
          </p:blipFill>
          <p:spPr>
            <a:xfrm>
              <a:off x="2137849" y="7965159"/>
              <a:ext cx="1848299" cy="1873166"/>
            </a:xfrm>
            <a:prstGeom prst="rect">
              <a:avLst/>
            </a:prstGeom>
          </p:spPr>
        </p:pic>
      </p:grpSp>
      <p:sp>
        <p:nvSpPr>
          <p:cNvPr id="13" name="object 13"/>
          <p:cNvSpPr txBox="1"/>
          <p:nvPr/>
        </p:nvSpPr>
        <p:spPr>
          <a:xfrm>
            <a:off x="4884682" y="5145798"/>
            <a:ext cx="1935897" cy="705261"/>
          </a:xfrm>
          <a:prstGeom prst="rect">
            <a:avLst/>
          </a:prstGeom>
        </p:spPr>
        <p:txBody>
          <a:bodyPr vert="horz" wrap="square" lIns="0" tIns="12640" rIns="0" bIns="0" rtlCol="0">
            <a:spAutoFit/>
          </a:bodyPr>
          <a:lstStyle/>
          <a:p>
            <a:pPr marL="8155" marR="11417">
              <a:lnSpc>
                <a:spcPts val="918"/>
              </a:lnSpc>
              <a:spcBef>
                <a:spcPts val="100"/>
              </a:spcBef>
            </a:pPr>
            <a:r>
              <a:rPr sz="771" spc="-6" dirty="0">
                <a:latin typeface="Microsoft Sans Serif"/>
                <a:cs typeface="Microsoft Sans Serif"/>
              </a:rPr>
              <a:t>Chest </a:t>
            </a:r>
            <a:r>
              <a:rPr sz="771" spc="22" dirty="0">
                <a:latin typeface="Microsoft Sans Serif"/>
                <a:cs typeface="Microsoft Sans Serif"/>
              </a:rPr>
              <a:t>x-ray</a:t>
            </a:r>
            <a:r>
              <a:rPr sz="771" spc="-3" dirty="0">
                <a:latin typeface="Microsoft Sans Serif"/>
                <a:cs typeface="Microsoft Sans Serif"/>
              </a:rPr>
              <a:t> </a:t>
            </a:r>
            <a:r>
              <a:rPr sz="771" spc="45" dirty="0">
                <a:latin typeface="Microsoft Sans Serif"/>
                <a:cs typeface="Microsoft Sans Serif"/>
              </a:rPr>
              <a:t>of</a:t>
            </a:r>
            <a:r>
              <a:rPr sz="771" spc="-3" dirty="0">
                <a:latin typeface="Microsoft Sans Serif"/>
                <a:cs typeface="Microsoft Sans Serif"/>
              </a:rPr>
              <a:t> </a:t>
            </a:r>
            <a:r>
              <a:rPr sz="771" spc="29" dirty="0">
                <a:latin typeface="Microsoft Sans Serif"/>
                <a:cs typeface="Microsoft Sans Serif"/>
              </a:rPr>
              <a:t>elderly</a:t>
            </a:r>
            <a:r>
              <a:rPr sz="771" spc="-3" dirty="0">
                <a:latin typeface="Microsoft Sans Serif"/>
                <a:cs typeface="Microsoft Sans Serif"/>
              </a:rPr>
              <a:t> </a:t>
            </a:r>
            <a:r>
              <a:rPr sz="771" spc="22" dirty="0">
                <a:latin typeface="Microsoft Sans Serif"/>
                <a:cs typeface="Microsoft Sans Serif"/>
              </a:rPr>
              <a:t>non-smoker</a:t>
            </a:r>
            <a:r>
              <a:rPr sz="771" spc="-3" dirty="0">
                <a:latin typeface="Microsoft Sans Serif"/>
                <a:cs typeface="Microsoft Sans Serif"/>
              </a:rPr>
              <a:t> </a:t>
            </a:r>
            <a:r>
              <a:rPr sz="771" spc="35" dirty="0">
                <a:latin typeface="Microsoft Sans Serif"/>
                <a:cs typeface="Microsoft Sans Serif"/>
              </a:rPr>
              <a:t>woman </a:t>
            </a:r>
            <a:r>
              <a:rPr sz="771" spc="-193" dirty="0">
                <a:latin typeface="Microsoft Sans Serif"/>
                <a:cs typeface="Microsoft Sans Serif"/>
              </a:rPr>
              <a:t> </a:t>
            </a:r>
            <a:r>
              <a:rPr sz="771" spc="13" dirty="0">
                <a:latin typeface="Microsoft Sans Serif"/>
                <a:cs typeface="Microsoft Sans Serif"/>
              </a:rPr>
              <a:t>showing:</a:t>
            </a:r>
            <a:endParaRPr sz="771">
              <a:latin typeface="Microsoft Sans Serif"/>
              <a:cs typeface="Microsoft Sans Serif"/>
            </a:endParaRPr>
          </a:p>
          <a:p>
            <a:pPr marL="301723" indent="-205905">
              <a:lnSpc>
                <a:spcPts val="876"/>
              </a:lnSpc>
              <a:buFont typeface="Arial MT"/>
              <a:buChar char="●"/>
              <a:tabLst>
                <a:tab pos="301315" algn="l"/>
                <a:tab pos="301723" algn="l"/>
              </a:tabLst>
            </a:pPr>
            <a:r>
              <a:rPr sz="771" spc="6" dirty="0">
                <a:latin typeface="Microsoft Sans Serif"/>
                <a:cs typeface="Microsoft Sans Serif"/>
              </a:rPr>
              <a:t>A</a:t>
            </a:r>
            <a:r>
              <a:rPr sz="771" spc="-3" dirty="0">
                <a:latin typeface="Microsoft Sans Serif"/>
                <a:cs typeface="Microsoft Sans Serif"/>
              </a:rPr>
              <a:t> </a:t>
            </a:r>
            <a:r>
              <a:rPr sz="771" spc="19" dirty="0">
                <a:latin typeface="Microsoft Sans Serif"/>
                <a:cs typeface="Microsoft Sans Serif"/>
              </a:rPr>
              <a:t>peripheral</a:t>
            </a:r>
            <a:r>
              <a:rPr sz="771" dirty="0">
                <a:latin typeface="Microsoft Sans Serif"/>
                <a:cs typeface="Microsoft Sans Serif"/>
              </a:rPr>
              <a:t> </a:t>
            </a:r>
            <a:r>
              <a:rPr sz="771" spc="13" dirty="0">
                <a:latin typeface="Microsoft Sans Serif"/>
                <a:cs typeface="Microsoft Sans Serif"/>
              </a:rPr>
              <a:t>adenocarcinoma</a:t>
            </a:r>
            <a:r>
              <a:rPr sz="771" spc="-3" dirty="0">
                <a:latin typeface="Microsoft Sans Serif"/>
                <a:cs typeface="Microsoft Sans Serif"/>
              </a:rPr>
              <a:t> </a:t>
            </a:r>
            <a:r>
              <a:rPr sz="771" spc="45" dirty="0">
                <a:latin typeface="Microsoft Sans Serif"/>
                <a:cs typeface="Microsoft Sans Serif"/>
              </a:rPr>
              <a:t>of</a:t>
            </a:r>
            <a:r>
              <a:rPr sz="771" dirty="0">
                <a:latin typeface="Microsoft Sans Serif"/>
                <a:cs typeface="Microsoft Sans Serif"/>
              </a:rPr>
              <a:t> </a:t>
            </a:r>
            <a:r>
              <a:rPr sz="771" spc="29" dirty="0">
                <a:latin typeface="Microsoft Sans Serif"/>
                <a:cs typeface="Microsoft Sans Serif"/>
              </a:rPr>
              <a:t>the</a:t>
            </a:r>
            <a:endParaRPr sz="771">
              <a:latin typeface="Microsoft Sans Serif"/>
              <a:cs typeface="Microsoft Sans Serif"/>
            </a:endParaRPr>
          </a:p>
          <a:p>
            <a:pPr marL="301723">
              <a:lnSpc>
                <a:spcPts val="915"/>
              </a:lnSpc>
            </a:pPr>
            <a:r>
              <a:rPr sz="771" spc="13" dirty="0">
                <a:latin typeface="Microsoft Sans Serif"/>
                <a:cs typeface="Microsoft Sans Serif"/>
              </a:rPr>
              <a:t>lung.</a:t>
            </a:r>
            <a:endParaRPr sz="771">
              <a:latin typeface="Microsoft Sans Serif"/>
              <a:cs typeface="Microsoft Sans Serif"/>
            </a:endParaRPr>
          </a:p>
          <a:p>
            <a:pPr marL="8155">
              <a:lnSpc>
                <a:spcPts val="915"/>
              </a:lnSpc>
            </a:pPr>
            <a:r>
              <a:rPr sz="771" spc="-71" dirty="0">
                <a:latin typeface="Microsoft Sans Serif"/>
                <a:cs typeface="Microsoft Sans Serif"/>
              </a:rPr>
              <a:t>CT </a:t>
            </a:r>
            <a:r>
              <a:rPr sz="771" spc="-10" dirty="0">
                <a:latin typeface="Microsoft Sans Serif"/>
                <a:cs typeface="Microsoft Sans Serif"/>
              </a:rPr>
              <a:t>scans:</a:t>
            </a:r>
            <a:endParaRPr sz="771">
              <a:latin typeface="Microsoft Sans Serif"/>
              <a:cs typeface="Microsoft Sans Serif"/>
            </a:endParaRPr>
          </a:p>
          <a:p>
            <a:pPr marL="301723" indent="-205905">
              <a:lnSpc>
                <a:spcPts val="921"/>
              </a:lnSpc>
              <a:buFont typeface="Arial MT"/>
              <a:buChar char="●"/>
              <a:tabLst>
                <a:tab pos="301315" algn="l"/>
                <a:tab pos="301723" algn="l"/>
              </a:tabLst>
            </a:pPr>
            <a:r>
              <a:rPr sz="771" spc="13" dirty="0">
                <a:latin typeface="Microsoft Sans Serif"/>
                <a:cs typeface="Microsoft Sans Serif"/>
              </a:rPr>
              <a:t>Peripheral</a:t>
            </a:r>
            <a:r>
              <a:rPr sz="771" dirty="0">
                <a:latin typeface="Microsoft Sans Serif"/>
                <a:cs typeface="Microsoft Sans Serif"/>
              </a:rPr>
              <a:t> </a:t>
            </a:r>
            <a:r>
              <a:rPr sz="771" spc="35" dirty="0">
                <a:latin typeface="Microsoft Sans Serif"/>
                <a:cs typeface="Microsoft Sans Serif"/>
              </a:rPr>
              <a:t>right</a:t>
            </a:r>
            <a:r>
              <a:rPr sz="771" dirty="0">
                <a:latin typeface="Microsoft Sans Serif"/>
                <a:cs typeface="Microsoft Sans Serif"/>
              </a:rPr>
              <a:t> </a:t>
            </a:r>
            <a:r>
              <a:rPr sz="771" spc="29" dirty="0">
                <a:latin typeface="Microsoft Sans Serif"/>
                <a:cs typeface="Microsoft Sans Serif"/>
              </a:rPr>
              <a:t>lung</a:t>
            </a:r>
            <a:r>
              <a:rPr sz="771" spc="3" dirty="0">
                <a:latin typeface="Microsoft Sans Serif"/>
                <a:cs typeface="Microsoft Sans Serif"/>
              </a:rPr>
              <a:t> </a:t>
            </a:r>
            <a:r>
              <a:rPr sz="771" spc="26" dirty="0">
                <a:latin typeface="Microsoft Sans Serif"/>
                <a:cs typeface="Microsoft Sans Serif"/>
              </a:rPr>
              <a:t>nodular</a:t>
            </a:r>
            <a:r>
              <a:rPr sz="771" dirty="0">
                <a:latin typeface="Microsoft Sans Serif"/>
                <a:cs typeface="Microsoft Sans Serif"/>
              </a:rPr>
              <a:t> </a:t>
            </a:r>
            <a:r>
              <a:rPr sz="771" spc="19" dirty="0">
                <a:latin typeface="Microsoft Sans Serif"/>
                <a:cs typeface="Microsoft Sans Serif"/>
              </a:rPr>
              <a:t>mass</a:t>
            </a:r>
            <a:endParaRPr sz="771">
              <a:latin typeface="Microsoft Sans Serif"/>
              <a:cs typeface="Microsoft Sans Serif"/>
            </a:endParaRPr>
          </a:p>
        </p:txBody>
      </p:sp>
      <p:sp>
        <p:nvSpPr>
          <p:cNvPr id="14" name="object 14"/>
          <p:cNvSpPr txBox="1">
            <a:spLocks noGrp="1"/>
          </p:cNvSpPr>
          <p:nvPr>
            <p:ph type="title"/>
          </p:nvPr>
        </p:nvSpPr>
        <p:spPr>
          <a:xfrm>
            <a:off x="3194823" y="44624"/>
            <a:ext cx="3803266" cy="516066"/>
          </a:xfrm>
          <a:prstGeom prst="rect">
            <a:avLst/>
          </a:prstGeom>
        </p:spPr>
        <p:txBody>
          <a:bodyPr vert="horz" wrap="square" lIns="0" tIns="8155" rIns="0" bIns="0" rtlCol="0" anchor="ctr">
            <a:spAutoFit/>
          </a:bodyPr>
          <a:lstStyle/>
          <a:p>
            <a:pPr marL="8155">
              <a:lnSpc>
                <a:spcPct val="100000"/>
              </a:lnSpc>
              <a:spcBef>
                <a:spcPts val="64"/>
              </a:spcBef>
            </a:pPr>
            <a:r>
              <a:rPr spc="-67" dirty="0" smtClean="0"/>
              <a:t>Lung</a:t>
            </a:r>
            <a:r>
              <a:rPr lang="en-US" spc="-67" dirty="0" smtClean="0"/>
              <a:t> </a:t>
            </a:r>
            <a:r>
              <a:rPr spc="-67" dirty="0" smtClean="0"/>
              <a:t> </a:t>
            </a:r>
            <a:r>
              <a:rPr spc="-32" dirty="0"/>
              <a:t>carcinoma</a:t>
            </a:r>
          </a:p>
        </p:txBody>
      </p:sp>
      <p:sp>
        <p:nvSpPr>
          <p:cNvPr id="15" name="object 15"/>
          <p:cNvSpPr txBox="1"/>
          <p:nvPr/>
        </p:nvSpPr>
        <p:spPr>
          <a:xfrm>
            <a:off x="2933009" y="622032"/>
            <a:ext cx="3480782" cy="1997434"/>
          </a:xfrm>
          <a:prstGeom prst="rect">
            <a:avLst/>
          </a:prstGeom>
        </p:spPr>
        <p:txBody>
          <a:bodyPr vert="horz" wrap="square" lIns="0" tIns="8155" rIns="0" bIns="0" rtlCol="0">
            <a:spAutoFit/>
          </a:bodyPr>
          <a:lstStyle/>
          <a:p>
            <a:pPr marL="732289">
              <a:spcBef>
                <a:spcPts val="64"/>
              </a:spcBef>
            </a:pPr>
            <a:r>
              <a:rPr sz="1156" b="1" spc="-26" dirty="0" smtClean="0">
                <a:latin typeface="Arial"/>
                <a:cs typeface="Arial"/>
              </a:rPr>
              <a:t> </a:t>
            </a:r>
            <a:r>
              <a:rPr sz="1156" b="1" spc="-61" dirty="0">
                <a:latin typeface="Arial"/>
                <a:cs typeface="Arial"/>
              </a:rPr>
              <a:t>ADENOCARCINOMA</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endParaRPr sz="1156" dirty="0">
              <a:latin typeface="Arial"/>
              <a:cs typeface="Arial"/>
            </a:endParaRPr>
          </a:p>
          <a:p>
            <a:pPr marR="107642" algn="ctr">
              <a:spcBef>
                <a:spcPts val="1047"/>
              </a:spcBef>
            </a:pPr>
            <a:r>
              <a:rPr sz="835" b="1" spc="-19" dirty="0">
                <a:latin typeface="Arial"/>
                <a:cs typeface="Arial"/>
              </a:rPr>
              <a:t>Adenocarcinoma</a:t>
            </a:r>
            <a:r>
              <a:rPr sz="835" b="1" spc="-22" dirty="0">
                <a:latin typeface="Arial"/>
                <a:cs typeface="Arial"/>
              </a:rPr>
              <a:t> </a:t>
            </a:r>
            <a:r>
              <a:rPr sz="835" b="1" spc="10" dirty="0">
                <a:latin typeface="Arial"/>
                <a:cs typeface="Arial"/>
              </a:rPr>
              <a:t>of</a:t>
            </a:r>
            <a:r>
              <a:rPr sz="835" b="1" spc="-22" dirty="0">
                <a:latin typeface="Arial"/>
                <a:cs typeface="Arial"/>
              </a:rPr>
              <a:t> </a:t>
            </a:r>
            <a:r>
              <a:rPr sz="835" b="1" spc="3" dirty="0">
                <a:latin typeface="Arial"/>
                <a:cs typeface="Arial"/>
              </a:rPr>
              <a:t>the</a:t>
            </a:r>
            <a:r>
              <a:rPr sz="835" b="1" spc="-19" dirty="0">
                <a:latin typeface="Arial"/>
                <a:cs typeface="Arial"/>
              </a:rPr>
              <a:t> </a:t>
            </a:r>
            <a:r>
              <a:rPr sz="835" b="1" spc="-6" dirty="0">
                <a:latin typeface="Arial"/>
                <a:cs typeface="Arial"/>
              </a:rPr>
              <a:t>lung</a:t>
            </a:r>
            <a:endParaRPr sz="835" dirty="0">
              <a:latin typeface="Arial"/>
              <a:cs typeface="Arial"/>
            </a:endParaRPr>
          </a:p>
          <a:p>
            <a:pPr>
              <a:spcBef>
                <a:spcPts val="13"/>
              </a:spcBef>
            </a:pPr>
            <a:endParaRPr sz="867" dirty="0">
              <a:latin typeface="Arial"/>
              <a:cs typeface="Arial"/>
            </a:endParaRPr>
          </a:p>
          <a:p>
            <a:pPr marL="218545" marR="72169" indent="-210798">
              <a:lnSpc>
                <a:spcPct val="101000"/>
              </a:lnSpc>
              <a:buFont typeface="Arial MT"/>
              <a:buChar char="●"/>
              <a:tabLst>
                <a:tab pos="218545" algn="l"/>
                <a:tab pos="218953" algn="l"/>
              </a:tabLst>
            </a:pPr>
            <a:r>
              <a:rPr sz="835" b="1" spc="-19" dirty="0">
                <a:latin typeface="Arial"/>
                <a:cs typeface="Arial"/>
              </a:rPr>
              <a:t>The </a:t>
            </a:r>
            <a:r>
              <a:rPr sz="835" b="1" u="heavy" dirty="0">
                <a:uFill>
                  <a:solidFill>
                    <a:srgbClr val="000000"/>
                  </a:solidFill>
                </a:uFill>
                <a:latin typeface="Arial"/>
                <a:cs typeface="Arial"/>
              </a:rPr>
              <a:t>most</a:t>
            </a:r>
            <a:r>
              <a:rPr sz="835" b="1" u="heavy" spc="-16" dirty="0">
                <a:uFill>
                  <a:solidFill>
                    <a:srgbClr val="000000"/>
                  </a:solidFill>
                </a:uFill>
                <a:latin typeface="Arial"/>
                <a:cs typeface="Arial"/>
              </a:rPr>
              <a:t> </a:t>
            </a:r>
            <a:r>
              <a:rPr sz="835" b="1" u="heavy" spc="-10" dirty="0">
                <a:uFill>
                  <a:solidFill>
                    <a:srgbClr val="000000"/>
                  </a:solidFill>
                </a:uFill>
                <a:latin typeface="Arial"/>
                <a:cs typeface="Arial"/>
              </a:rPr>
              <a:t>common</a:t>
            </a:r>
            <a:r>
              <a:rPr sz="835" b="1" u="heavy" spc="-16" dirty="0">
                <a:uFill>
                  <a:solidFill>
                    <a:srgbClr val="000000"/>
                  </a:solidFill>
                </a:uFill>
                <a:latin typeface="Arial"/>
                <a:cs typeface="Arial"/>
              </a:rPr>
              <a:t> </a:t>
            </a:r>
            <a:r>
              <a:rPr sz="835" b="1" u="heavy" dirty="0">
                <a:uFill>
                  <a:solidFill>
                    <a:srgbClr val="000000"/>
                  </a:solidFill>
                </a:uFill>
                <a:latin typeface="Arial"/>
                <a:cs typeface="Arial"/>
              </a:rPr>
              <a:t>type</a:t>
            </a:r>
            <a:r>
              <a:rPr sz="835" b="1" spc="-16" dirty="0">
                <a:latin typeface="Arial"/>
                <a:cs typeface="Arial"/>
              </a:rPr>
              <a:t> </a:t>
            </a:r>
            <a:r>
              <a:rPr sz="835" b="1" spc="6" dirty="0">
                <a:latin typeface="Arial"/>
                <a:cs typeface="Arial"/>
              </a:rPr>
              <a:t>of</a:t>
            </a:r>
            <a:r>
              <a:rPr sz="835" b="1" spc="-16" dirty="0">
                <a:latin typeface="Arial"/>
                <a:cs typeface="Arial"/>
              </a:rPr>
              <a:t> </a:t>
            </a:r>
            <a:r>
              <a:rPr sz="835" b="1" spc="-10" dirty="0">
                <a:latin typeface="Arial"/>
                <a:cs typeface="Arial"/>
              </a:rPr>
              <a:t>lung</a:t>
            </a:r>
            <a:r>
              <a:rPr sz="835" b="1" spc="-16" dirty="0">
                <a:latin typeface="Arial"/>
                <a:cs typeface="Arial"/>
              </a:rPr>
              <a:t> </a:t>
            </a:r>
            <a:r>
              <a:rPr sz="835" b="1" spc="-26" dirty="0">
                <a:latin typeface="Arial"/>
                <a:cs typeface="Arial"/>
              </a:rPr>
              <a:t>cancer,</a:t>
            </a:r>
            <a:r>
              <a:rPr sz="835" b="1" spc="-16" dirty="0">
                <a:latin typeface="Arial"/>
                <a:cs typeface="Arial"/>
              </a:rPr>
              <a:t> </a:t>
            </a:r>
            <a:r>
              <a:rPr sz="835" b="1" spc="-10" dirty="0">
                <a:latin typeface="Arial"/>
                <a:cs typeface="Arial"/>
              </a:rPr>
              <a:t>making</a:t>
            </a:r>
            <a:r>
              <a:rPr sz="835" b="1" spc="-16" dirty="0">
                <a:latin typeface="Arial"/>
                <a:cs typeface="Arial"/>
              </a:rPr>
              <a:t> </a:t>
            </a:r>
            <a:r>
              <a:rPr sz="835" b="1" spc="-19" dirty="0">
                <a:latin typeface="Arial"/>
                <a:cs typeface="Arial"/>
              </a:rPr>
              <a:t>up</a:t>
            </a:r>
            <a:r>
              <a:rPr sz="835" b="1" spc="-16" dirty="0">
                <a:latin typeface="Arial"/>
                <a:cs typeface="Arial"/>
              </a:rPr>
              <a:t> </a:t>
            </a:r>
            <a:r>
              <a:rPr sz="835" b="1" spc="48" dirty="0">
                <a:latin typeface="Arial"/>
                <a:cs typeface="Arial"/>
              </a:rPr>
              <a:t>30-40%</a:t>
            </a:r>
            <a:r>
              <a:rPr sz="835" b="1" spc="-16" dirty="0">
                <a:latin typeface="Arial"/>
                <a:cs typeface="Arial"/>
              </a:rPr>
              <a:t> </a:t>
            </a:r>
            <a:r>
              <a:rPr sz="835" b="1" spc="6" dirty="0">
                <a:latin typeface="Arial"/>
                <a:cs typeface="Arial"/>
              </a:rPr>
              <a:t>of</a:t>
            </a:r>
            <a:r>
              <a:rPr sz="835" b="1" spc="-16" dirty="0">
                <a:latin typeface="Arial"/>
                <a:cs typeface="Arial"/>
              </a:rPr>
              <a:t> </a:t>
            </a:r>
            <a:r>
              <a:rPr sz="835" b="1" spc="13" dirty="0">
                <a:latin typeface="Arial"/>
                <a:cs typeface="Arial"/>
              </a:rPr>
              <a:t>all </a:t>
            </a:r>
            <a:r>
              <a:rPr sz="835" b="1" spc="-222" dirty="0">
                <a:latin typeface="Arial"/>
                <a:cs typeface="Arial"/>
              </a:rPr>
              <a:t> </a:t>
            </a:r>
            <a:r>
              <a:rPr sz="835" b="1" spc="-35" dirty="0">
                <a:latin typeface="Arial"/>
                <a:cs typeface="Arial"/>
              </a:rPr>
              <a:t>cases</a:t>
            </a:r>
            <a:r>
              <a:rPr sz="835" b="1" spc="-19" dirty="0">
                <a:latin typeface="Arial"/>
                <a:cs typeface="Arial"/>
              </a:rPr>
              <a:t> </a:t>
            </a:r>
            <a:r>
              <a:rPr sz="835" b="1" spc="10" dirty="0">
                <a:solidFill>
                  <a:srgbClr val="999999"/>
                </a:solidFill>
                <a:latin typeface="Arial"/>
                <a:cs typeface="Arial"/>
              </a:rPr>
              <a:t>(more</a:t>
            </a:r>
            <a:r>
              <a:rPr sz="835" b="1" spc="-16" dirty="0">
                <a:solidFill>
                  <a:srgbClr val="999999"/>
                </a:solidFill>
                <a:latin typeface="Arial"/>
                <a:cs typeface="Arial"/>
              </a:rPr>
              <a:t> </a:t>
            </a:r>
            <a:r>
              <a:rPr sz="835" b="1" spc="-10" dirty="0">
                <a:solidFill>
                  <a:srgbClr val="999999"/>
                </a:solidFill>
                <a:latin typeface="Arial"/>
                <a:cs typeface="Arial"/>
              </a:rPr>
              <a:t>common</a:t>
            </a:r>
            <a:r>
              <a:rPr sz="835" b="1" spc="-16" dirty="0">
                <a:solidFill>
                  <a:srgbClr val="999999"/>
                </a:solidFill>
                <a:latin typeface="Arial"/>
                <a:cs typeface="Arial"/>
              </a:rPr>
              <a:t> </a:t>
            </a:r>
            <a:r>
              <a:rPr sz="835" b="1" spc="-19" dirty="0">
                <a:solidFill>
                  <a:srgbClr val="999999"/>
                </a:solidFill>
                <a:latin typeface="Arial"/>
                <a:cs typeface="Arial"/>
              </a:rPr>
              <a:t>in</a:t>
            </a:r>
            <a:r>
              <a:rPr sz="835" b="1" spc="-16" dirty="0">
                <a:solidFill>
                  <a:srgbClr val="999999"/>
                </a:solidFill>
                <a:latin typeface="Arial"/>
                <a:cs typeface="Arial"/>
              </a:rPr>
              <a:t> </a:t>
            </a:r>
            <a:r>
              <a:rPr sz="835" b="1" spc="-3" dirty="0">
                <a:solidFill>
                  <a:srgbClr val="999999"/>
                </a:solidFill>
                <a:latin typeface="Arial"/>
                <a:cs typeface="Arial"/>
              </a:rPr>
              <a:t>women)</a:t>
            </a:r>
            <a:r>
              <a:rPr sz="835" b="1" spc="-3" dirty="0">
                <a:latin typeface="Arial"/>
                <a:cs typeface="Arial"/>
              </a:rPr>
              <a:t>.</a:t>
            </a:r>
            <a:endParaRPr sz="835" dirty="0">
              <a:latin typeface="Arial"/>
              <a:cs typeface="Arial"/>
            </a:endParaRPr>
          </a:p>
          <a:p>
            <a:pPr marL="218953" indent="-210798">
              <a:spcBef>
                <a:spcPts val="10"/>
              </a:spcBef>
              <a:buFont typeface="Arial MT"/>
              <a:buChar char="●"/>
              <a:tabLst>
                <a:tab pos="218545" algn="l"/>
                <a:tab pos="218953" algn="l"/>
              </a:tabLst>
            </a:pPr>
            <a:r>
              <a:rPr sz="835" b="1" spc="-13" dirty="0">
                <a:latin typeface="Arial"/>
                <a:cs typeface="Arial"/>
              </a:rPr>
              <a:t>Glandular</a:t>
            </a:r>
            <a:r>
              <a:rPr sz="835" b="1" spc="-19" dirty="0">
                <a:latin typeface="Arial"/>
                <a:cs typeface="Arial"/>
              </a:rPr>
              <a:t> </a:t>
            </a:r>
            <a:r>
              <a:rPr sz="835" b="1" dirty="0">
                <a:latin typeface="Arial"/>
                <a:cs typeface="Arial"/>
              </a:rPr>
              <a:t>differentiation</a:t>
            </a:r>
            <a:r>
              <a:rPr sz="835" b="1" spc="-19" dirty="0">
                <a:latin typeface="Arial"/>
                <a:cs typeface="Arial"/>
              </a:rPr>
              <a:t> </a:t>
            </a:r>
            <a:r>
              <a:rPr sz="835" b="1" spc="-13" dirty="0">
                <a:latin typeface="Arial"/>
                <a:cs typeface="Arial"/>
              </a:rPr>
              <a:t>by</a:t>
            </a:r>
            <a:r>
              <a:rPr sz="835" b="1" spc="-16" dirty="0">
                <a:latin typeface="Arial"/>
                <a:cs typeface="Arial"/>
              </a:rPr>
              <a:t> </a:t>
            </a:r>
            <a:r>
              <a:rPr sz="835" b="1" spc="10" dirty="0">
                <a:latin typeface="Arial"/>
                <a:cs typeface="Arial"/>
              </a:rPr>
              <a:t>tumor</a:t>
            </a:r>
            <a:r>
              <a:rPr sz="835" b="1" spc="-19" dirty="0">
                <a:latin typeface="Arial"/>
                <a:cs typeface="Arial"/>
              </a:rPr>
              <a:t> </a:t>
            </a:r>
            <a:r>
              <a:rPr sz="835" b="1" spc="-16" dirty="0">
                <a:latin typeface="Arial"/>
                <a:cs typeface="Arial"/>
              </a:rPr>
              <a:t>cells</a:t>
            </a:r>
            <a:endParaRPr sz="835" dirty="0">
              <a:latin typeface="Arial"/>
              <a:cs typeface="Arial"/>
            </a:endParaRPr>
          </a:p>
          <a:p>
            <a:pPr marL="218953" indent="-210798">
              <a:spcBef>
                <a:spcPts val="10"/>
              </a:spcBef>
              <a:buFont typeface="Arial MT"/>
              <a:buChar char="●"/>
              <a:tabLst>
                <a:tab pos="218545" algn="l"/>
                <a:tab pos="218953" algn="l"/>
              </a:tabLst>
            </a:pPr>
            <a:r>
              <a:rPr sz="835" b="1" spc="67" dirty="0">
                <a:latin typeface="Arial"/>
                <a:cs typeface="Arial"/>
              </a:rPr>
              <a:t>80%</a:t>
            </a:r>
            <a:r>
              <a:rPr sz="835" b="1" spc="-19" dirty="0">
                <a:latin typeface="Arial"/>
                <a:cs typeface="Arial"/>
              </a:rPr>
              <a:t> </a:t>
            </a:r>
            <a:r>
              <a:rPr sz="835" b="1" spc="6" dirty="0">
                <a:latin typeface="Arial"/>
                <a:cs typeface="Arial"/>
              </a:rPr>
              <a:t>of</a:t>
            </a:r>
            <a:r>
              <a:rPr sz="835" b="1" spc="-19" dirty="0">
                <a:latin typeface="Arial"/>
                <a:cs typeface="Arial"/>
              </a:rPr>
              <a:t> </a:t>
            </a:r>
            <a:r>
              <a:rPr sz="835" b="1" spc="10" dirty="0">
                <a:latin typeface="Arial"/>
                <a:cs typeface="Arial"/>
              </a:rPr>
              <a:t>tumor</a:t>
            </a:r>
            <a:r>
              <a:rPr sz="835" b="1" spc="-19" dirty="0">
                <a:latin typeface="Arial"/>
                <a:cs typeface="Arial"/>
              </a:rPr>
              <a:t> </a:t>
            </a:r>
            <a:r>
              <a:rPr sz="835" b="1" spc="-16" dirty="0">
                <a:latin typeface="Arial"/>
                <a:cs typeface="Arial"/>
              </a:rPr>
              <a:t>cells </a:t>
            </a:r>
            <a:r>
              <a:rPr sz="835" b="1" spc="-22" dirty="0">
                <a:latin typeface="Arial"/>
                <a:cs typeface="Arial"/>
              </a:rPr>
              <a:t>produce</a:t>
            </a:r>
            <a:r>
              <a:rPr sz="835" b="1" spc="-19" dirty="0">
                <a:latin typeface="Arial"/>
                <a:cs typeface="Arial"/>
              </a:rPr>
              <a:t> mucin.</a:t>
            </a:r>
            <a:endParaRPr sz="835" dirty="0">
              <a:latin typeface="Arial"/>
              <a:cs typeface="Arial"/>
            </a:endParaRPr>
          </a:p>
          <a:p>
            <a:pPr marL="218545" marR="3262" indent="-210798">
              <a:lnSpc>
                <a:spcPct val="101000"/>
              </a:lnSpc>
              <a:buFont typeface="Arial MT"/>
              <a:buChar char="●"/>
              <a:tabLst>
                <a:tab pos="218545" algn="l"/>
                <a:tab pos="218953" algn="l"/>
              </a:tabLst>
            </a:pPr>
            <a:r>
              <a:rPr sz="835" b="1" u="heavy" spc="-6" dirty="0">
                <a:uFill>
                  <a:solidFill>
                    <a:srgbClr val="000000"/>
                  </a:solidFill>
                </a:uFill>
                <a:latin typeface="Arial"/>
                <a:cs typeface="Arial"/>
              </a:rPr>
              <a:t>Not</a:t>
            </a:r>
            <a:r>
              <a:rPr sz="835" b="1" spc="-19" dirty="0">
                <a:latin typeface="Arial"/>
                <a:cs typeface="Arial"/>
              </a:rPr>
              <a:t> </a:t>
            </a:r>
            <a:r>
              <a:rPr sz="835" b="1" spc="-26" dirty="0">
                <a:latin typeface="Arial"/>
                <a:cs typeface="Arial"/>
              </a:rPr>
              <a:t>as</a:t>
            </a:r>
            <a:r>
              <a:rPr sz="835" b="1" spc="-16" dirty="0">
                <a:latin typeface="Arial"/>
                <a:cs typeface="Arial"/>
              </a:rPr>
              <a:t> </a:t>
            </a:r>
            <a:r>
              <a:rPr sz="835" b="1" spc="-3" dirty="0">
                <a:latin typeface="Arial"/>
                <a:cs typeface="Arial"/>
              </a:rPr>
              <a:t>strongly</a:t>
            </a:r>
            <a:r>
              <a:rPr sz="835" b="1" spc="-16" dirty="0">
                <a:latin typeface="Arial"/>
                <a:cs typeface="Arial"/>
              </a:rPr>
              <a:t> </a:t>
            </a:r>
            <a:r>
              <a:rPr sz="835" b="1" spc="-22" dirty="0">
                <a:latin typeface="Arial"/>
                <a:cs typeface="Arial"/>
              </a:rPr>
              <a:t>associated</a:t>
            </a:r>
            <a:r>
              <a:rPr sz="835" b="1" spc="-16" dirty="0">
                <a:latin typeface="Arial"/>
                <a:cs typeface="Arial"/>
              </a:rPr>
              <a:t> </a:t>
            </a:r>
            <a:r>
              <a:rPr sz="835" b="1" spc="6" dirty="0">
                <a:latin typeface="Arial"/>
                <a:cs typeface="Arial"/>
              </a:rPr>
              <a:t>with</a:t>
            </a:r>
            <a:r>
              <a:rPr sz="835" b="1" spc="-16" dirty="0">
                <a:latin typeface="Arial"/>
                <a:cs typeface="Arial"/>
              </a:rPr>
              <a:t> </a:t>
            </a:r>
            <a:r>
              <a:rPr sz="835" b="1" spc="-10" dirty="0">
                <a:latin typeface="Arial"/>
                <a:cs typeface="Arial"/>
              </a:rPr>
              <a:t>a</a:t>
            </a:r>
            <a:r>
              <a:rPr sz="835" b="1" spc="-19" dirty="0">
                <a:latin typeface="Arial"/>
                <a:cs typeface="Arial"/>
              </a:rPr>
              <a:t> </a:t>
            </a:r>
            <a:r>
              <a:rPr sz="835" b="1" spc="-16" dirty="0">
                <a:latin typeface="Arial"/>
                <a:cs typeface="Arial"/>
              </a:rPr>
              <a:t>smoking </a:t>
            </a:r>
            <a:r>
              <a:rPr sz="835" b="1" spc="-6" dirty="0">
                <a:latin typeface="Arial"/>
                <a:cs typeface="Arial"/>
              </a:rPr>
              <a:t>history</a:t>
            </a:r>
            <a:r>
              <a:rPr sz="835" b="1" spc="-16" dirty="0">
                <a:latin typeface="Arial"/>
                <a:cs typeface="Arial"/>
              </a:rPr>
              <a:t> </a:t>
            </a:r>
            <a:r>
              <a:rPr sz="835" b="1" spc="-26" dirty="0">
                <a:latin typeface="Arial"/>
                <a:cs typeface="Arial"/>
              </a:rPr>
              <a:t>as</a:t>
            </a:r>
            <a:r>
              <a:rPr sz="835" b="1" spc="-16" dirty="0">
                <a:latin typeface="Arial"/>
                <a:cs typeface="Arial"/>
              </a:rPr>
              <a:t> </a:t>
            </a:r>
            <a:r>
              <a:rPr sz="835" b="1" spc="-13" dirty="0">
                <a:latin typeface="Arial"/>
                <a:cs typeface="Arial"/>
              </a:rPr>
              <a:t>compared</a:t>
            </a:r>
            <a:r>
              <a:rPr sz="835" b="1" spc="-16" dirty="0">
                <a:latin typeface="Arial"/>
                <a:cs typeface="Arial"/>
              </a:rPr>
              <a:t> </a:t>
            </a:r>
            <a:r>
              <a:rPr sz="835" b="1" spc="3" dirty="0">
                <a:latin typeface="Arial"/>
                <a:cs typeface="Arial"/>
              </a:rPr>
              <a:t>to </a:t>
            </a:r>
            <a:r>
              <a:rPr sz="835" b="1" spc="-222" dirty="0">
                <a:latin typeface="Arial"/>
                <a:cs typeface="Arial"/>
              </a:rPr>
              <a:t> </a:t>
            </a:r>
            <a:r>
              <a:rPr sz="835" b="1" spc="-22" dirty="0">
                <a:latin typeface="Arial"/>
                <a:cs typeface="Arial"/>
              </a:rPr>
              <a:t>Squamous</a:t>
            </a:r>
            <a:r>
              <a:rPr sz="835" b="1" spc="-19" dirty="0">
                <a:latin typeface="Arial"/>
                <a:cs typeface="Arial"/>
              </a:rPr>
              <a:t> </a:t>
            </a:r>
            <a:r>
              <a:rPr sz="835" b="1" spc="-3" dirty="0">
                <a:latin typeface="Arial"/>
                <a:cs typeface="Arial"/>
              </a:rPr>
              <a:t>or</a:t>
            </a:r>
            <a:r>
              <a:rPr sz="835" b="1" spc="-16" dirty="0">
                <a:latin typeface="Arial"/>
                <a:cs typeface="Arial"/>
              </a:rPr>
              <a:t> </a:t>
            </a:r>
            <a:r>
              <a:rPr sz="835" b="1" dirty="0">
                <a:latin typeface="Arial"/>
                <a:cs typeface="Arial"/>
              </a:rPr>
              <a:t>Small</a:t>
            </a:r>
            <a:r>
              <a:rPr sz="835" b="1" spc="-16" dirty="0">
                <a:latin typeface="Arial"/>
                <a:cs typeface="Arial"/>
              </a:rPr>
              <a:t> </a:t>
            </a:r>
            <a:r>
              <a:rPr sz="835" b="1" spc="-22" dirty="0">
                <a:latin typeface="Arial"/>
                <a:cs typeface="Arial"/>
              </a:rPr>
              <a:t>Cell</a:t>
            </a:r>
            <a:r>
              <a:rPr sz="835" b="1" spc="-16" dirty="0">
                <a:latin typeface="Arial"/>
                <a:cs typeface="Arial"/>
              </a:rPr>
              <a:t> </a:t>
            </a:r>
            <a:r>
              <a:rPr sz="835" b="1" spc="-26" dirty="0">
                <a:latin typeface="Arial"/>
                <a:cs typeface="Arial"/>
              </a:rPr>
              <a:t>Carcinomas.</a:t>
            </a:r>
            <a:endParaRPr sz="835" dirty="0">
              <a:latin typeface="Arial"/>
              <a:cs typeface="Arial"/>
            </a:endParaRPr>
          </a:p>
          <a:p>
            <a:pPr marL="218953" indent="-210798">
              <a:spcBef>
                <a:spcPts val="10"/>
              </a:spcBef>
              <a:buFont typeface="Arial MT"/>
              <a:buChar char="●"/>
              <a:tabLst>
                <a:tab pos="218545" algn="l"/>
                <a:tab pos="218953" algn="l"/>
              </a:tabLst>
            </a:pPr>
            <a:r>
              <a:rPr sz="835" b="1" spc="-10" dirty="0">
                <a:solidFill>
                  <a:srgbClr val="999999"/>
                </a:solidFill>
                <a:latin typeface="Arial"/>
                <a:cs typeface="Arial"/>
              </a:rPr>
              <a:t>Usually</a:t>
            </a:r>
            <a:r>
              <a:rPr sz="835" b="1" spc="-19" dirty="0">
                <a:solidFill>
                  <a:srgbClr val="999999"/>
                </a:solidFill>
                <a:latin typeface="Arial"/>
                <a:cs typeface="Arial"/>
              </a:rPr>
              <a:t> </a:t>
            </a:r>
            <a:r>
              <a:rPr sz="835" b="1" spc="-10" dirty="0">
                <a:solidFill>
                  <a:srgbClr val="999999"/>
                </a:solidFill>
                <a:latin typeface="Arial"/>
                <a:cs typeface="Arial"/>
              </a:rPr>
              <a:t>located</a:t>
            </a:r>
            <a:r>
              <a:rPr sz="835" b="1" spc="-16" dirty="0">
                <a:solidFill>
                  <a:srgbClr val="999999"/>
                </a:solidFill>
                <a:latin typeface="Arial"/>
                <a:cs typeface="Arial"/>
              </a:rPr>
              <a:t> </a:t>
            </a:r>
            <a:r>
              <a:rPr sz="835" b="1" spc="-19" dirty="0">
                <a:solidFill>
                  <a:srgbClr val="999999"/>
                </a:solidFill>
                <a:latin typeface="Arial"/>
                <a:cs typeface="Arial"/>
              </a:rPr>
              <a:t>in </a:t>
            </a:r>
            <a:r>
              <a:rPr sz="835" b="1" spc="3" dirty="0">
                <a:solidFill>
                  <a:srgbClr val="999999"/>
                </a:solidFill>
                <a:latin typeface="Arial"/>
                <a:cs typeface="Arial"/>
              </a:rPr>
              <a:t>the</a:t>
            </a:r>
            <a:r>
              <a:rPr sz="835" b="1" spc="-16" dirty="0">
                <a:solidFill>
                  <a:srgbClr val="999999"/>
                </a:solidFill>
                <a:latin typeface="Arial"/>
                <a:cs typeface="Arial"/>
              </a:rPr>
              <a:t> </a:t>
            </a:r>
            <a:r>
              <a:rPr sz="835" b="1" spc="-10" dirty="0">
                <a:solidFill>
                  <a:srgbClr val="999999"/>
                </a:solidFill>
                <a:latin typeface="Arial"/>
                <a:cs typeface="Arial"/>
              </a:rPr>
              <a:t>periphery</a:t>
            </a:r>
            <a:r>
              <a:rPr sz="835" b="1" spc="-19" dirty="0">
                <a:solidFill>
                  <a:srgbClr val="999999"/>
                </a:solidFill>
                <a:latin typeface="Arial"/>
                <a:cs typeface="Arial"/>
              </a:rPr>
              <a:t> </a:t>
            </a:r>
            <a:r>
              <a:rPr sz="835" b="1" spc="6" dirty="0">
                <a:solidFill>
                  <a:srgbClr val="999999"/>
                </a:solidFill>
                <a:latin typeface="Arial"/>
                <a:cs typeface="Arial"/>
              </a:rPr>
              <a:t>of</a:t>
            </a:r>
            <a:r>
              <a:rPr sz="835" b="1" spc="-16" dirty="0">
                <a:solidFill>
                  <a:srgbClr val="999999"/>
                </a:solidFill>
                <a:latin typeface="Arial"/>
                <a:cs typeface="Arial"/>
              </a:rPr>
              <a:t> </a:t>
            </a:r>
            <a:r>
              <a:rPr sz="835" b="1" spc="3" dirty="0">
                <a:solidFill>
                  <a:srgbClr val="999999"/>
                </a:solidFill>
                <a:latin typeface="Arial"/>
                <a:cs typeface="Arial"/>
              </a:rPr>
              <a:t>the</a:t>
            </a:r>
            <a:r>
              <a:rPr sz="835" b="1" spc="-19" dirty="0">
                <a:solidFill>
                  <a:srgbClr val="999999"/>
                </a:solidFill>
                <a:latin typeface="Arial"/>
                <a:cs typeface="Arial"/>
              </a:rPr>
              <a:t> </a:t>
            </a:r>
            <a:r>
              <a:rPr sz="835" b="1" spc="-16" dirty="0">
                <a:solidFill>
                  <a:srgbClr val="999999"/>
                </a:solidFill>
                <a:latin typeface="Arial"/>
                <a:cs typeface="Arial"/>
              </a:rPr>
              <a:t>lungs</a:t>
            </a:r>
            <a:endParaRPr sz="835" dirty="0">
              <a:latin typeface="Arial"/>
              <a:cs typeface="Arial"/>
            </a:endParaRPr>
          </a:p>
          <a:p>
            <a:pPr marL="218953" indent="-210798">
              <a:spcBef>
                <a:spcPts val="10"/>
              </a:spcBef>
              <a:buFont typeface="Arial MT"/>
              <a:buChar char="●"/>
              <a:tabLst>
                <a:tab pos="218545" algn="l"/>
                <a:tab pos="218953" algn="l"/>
              </a:tabLst>
            </a:pPr>
            <a:r>
              <a:rPr sz="835" b="1" u="heavy" spc="-19" dirty="0">
                <a:uFill>
                  <a:solidFill>
                    <a:srgbClr val="000000"/>
                  </a:solidFill>
                </a:uFill>
                <a:latin typeface="Arial"/>
                <a:cs typeface="Arial"/>
              </a:rPr>
              <a:t>Adenocarcinoma</a:t>
            </a:r>
            <a:r>
              <a:rPr sz="835" b="1" u="heavy" spc="-16" dirty="0">
                <a:uFill>
                  <a:solidFill>
                    <a:srgbClr val="000000"/>
                  </a:solidFill>
                </a:uFill>
                <a:latin typeface="Arial"/>
                <a:cs typeface="Arial"/>
              </a:rPr>
              <a:t> </a:t>
            </a:r>
            <a:r>
              <a:rPr sz="835" b="1" u="heavy" spc="-19" dirty="0">
                <a:uFill>
                  <a:solidFill>
                    <a:srgbClr val="000000"/>
                  </a:solidFill>
                </a:uFill>
                <a:latin typeface="Arial"/>
                <a:cs typeface="Arial"/>
              </a:rPr>
              <a:t>in</a:t>
            </a:r>
            <a:r>
              <a:rPr sz="835" b="1" u="heavy" spc="-13" dirty="0">
                <a:uFill>
                  <a:solidFill>
                    <a:srgbClr val="000000"/>
                  </a:solidFill>
                </a:uFill>
                <a:latin typeface="Arial"/>
                <a:cs typeface="Arial"/>
              </a:rPr>
              <a:t> situ</a:t>
            </a:r>
            <a:r>
              <a:rPr sz="835" b="1" u="heavy" spc="-16" dirty="0">
                <a:uFill>
                  <a:solidFill>
                    <a:srgbClr val="000000"/>
                  </a:solidFill>
                </a:uFill>
                <a:latin typeface="Arial"/>
                <a:cs typeface="Arial"/>
              </a:rPr>
              <a:t> </a:t>
            </a:r>
            <a:r>
              <a:rPr sz="835" b="1" u="heavy" spc="10" dirty="0">
                <a:uFill>
                  <a:solidFill>
                    <a:srgbClr val="000000"/>
                  </a:solidFill>
                </a:uFill>
                <a:latin typeface="Arial"/>
                <a:cs typeface="Arial"/>
              </a:rPr>
              <a:t>-</a:t>
            </a:r>
            <a:r>
              <a:rPr sz="835" b="1" u="heavy" spc="-13" dirty="0">
                <a:uFill>
                  <a:solidFill>
                    <a:srgbClr val="000000"/>
                  </a:solidFill>
                </a:uFill>
                <a:latin typeface="Arial"/>
                <a:cs typeface="Arial"/>
              </a:rPr>
              <a:t> </a:t>
            </a:r>
            <a:r>
              <a:rPr sz="835" b="1" u="heavy" spc="-10" dirty="0">
                <a:uFill>
                  <a:solidFill>
                    <a:srgbClr val="000000"/>
                  </a:solidFill>
                </a:uFill>
                <a:latin typeface="Arial"/>
                <a:cs typeface="Arial"/>
              </a:rPr>
              <a:t>called</a:t>
            </a:r>
            <a:r>
              <a:rPr sz="835" b="1" u="heavy" spc="-16" dirty="0">
                <a:uFill>
                  <a:solidFill>
                    <a:srgbClr val="000000"/>
                  </a:solidFill>
                </a:uFill>
                <a:latin typeface="Arial"/>
                <a:cs typeface="Arial"/>
              </a:rPr>
              <a:t> </a:t>
            </a:r>
            <a:r>
              <a:rPr sz="835" b="1" u="heavy" spc="-10" dirty="0">
                <a:uFill>
                  <a:solidFill>
                    <a:srgbClr val="000000"/>
                  </a:solidFill>
                </a:uFill>
                <a:latin typeface="Arial"/>
                <a:cs typeface="Arial"/>
              </a:rPr>
              <a:t>bronchoalveolar</a:t>
            </a:r>
            <a:r>
              <a:rPr sz="835" b="1" u="heavy" spc="-13" dirty="0">
                <a:uFill>
                  <a:solidFill>
                    <a:srgbClr val="000000"/>
                  </a:solidFill>
                </a:uFill>
                <a:latin typeface="Arial"/>
                <a:cs typeface="Arial"/>
              </a:rPr>
              <a:t> </a:t>
            </a:r>
            <a:r>
              <a:rPr sz="835" b="1" u="heavy" spc="-19" dirty="0">
                <a:uFill>
                  <a:solidFill>
                    <a:srgbClr val="000000"/>
                  </a:solidFill>
                </a:uFill>
                <a:latin typeface="Arial"/>
                <a:cs typeface="Arial"/>
              </a:rPr>
              <a:t>carcinoma.</a:t>
            </a:r>
            <a:endParaRPr sz="835" dirty="0">
              <a:latin typeface="Arial"/>
              <a:cs typeface="Arial"/>
            </a:endParaRPr>
          </a:p>
          <a:p>
            <a:pPr marL="218953" indent="-210798">
              <a:spcBef>
                <a:spcPts val="10"/>
              </a:spcBef>
              <a:buFont typeface="Arial MT"/>
              <a:buChar char="●"/>
              <a:tabLst>
                <a:tab pos="218545" algn="l"/>
                <a:tab pos="218953" algn="l"/>
              </a:tabLst>
            </a:pPr>
            <a:r>
              <a:rPr sz="835" b="1" spc="-6" dirty="0">
                <a:latin typeface="Arial"/>
                <a:cs typeface="Arial"/>
              </a:rPr>
              <a:t>Early</a:t>
            </a:r>
            <a:r>
              <a:rPr sz="835" b="1" spc="-26" dirty="0">
                <a:latin typeface="Arial"/>
                <a:cs typeface="Arial"/>
              </a:rPr>
              <a:t> </a:t>
            </a:r>
            <a:r>
              <a:rPr sz="835" b="1" spc="-16" dirty="0">
                <a:latin typeface="Arial"/>
                <a:cs typeface="Arial"/>
              </a:rPr>
              <a:t>and</a:t>
            </a:r>
            <a:r>
              <a:rPr sz="835" b="1" spc="-22" dirty="0">
                <a:latin typeface="Arial"/>
                <a:cs typeface="Arial"/>
              </a:rPr>
              <a:t> </a:t>
            </a:r>
            <a:r>
              <a:rPr sz="835" b="1" spc="-6" dirty="0">
                <a:latin typeface="Arial"/>
                <a:cs typeface="Arial"/>
              </a:rPr>
              <a:t>distant</a:t>
            </a:r>
            <a:r>
              <a:rPr sz="835" b="1" spc="-26" dirty="0">
                <a:latin typeface="Arial"/>
                <a:cs typeface="Arial"/>
              </a:rPr>
              <a:t> </a:t>
            </a:r>
            <a:r>
              <a:rPr sz="835" b="1" spc="-10" dirty="0">
                <a:latin typeface="Arial"/>
                <a:cs typeface="Arial"/>
              </a:rPr>
              <a:t>metastases.</a:t>
            </a:r>
            <a:endParaRPr sz="835" dirty="0">
              <a:latin typeface="Arial"/>
              <a:cs typeface="Arial"/>
            </a:endParaRPr>
          </a:p>
          <a:p>
            <a:pPr marL="218545" marR="6524" indent="-210798">
              <a:lnSpc>
                <a:spcPct val="101000"/>
              </a:lnSpc>
              <a:buFont typeface="Arial MT"/>
              <a:buChar char="●"/>
              <a:tabLst>
                <a:tab pos="218545" algn="l"/>
                <a:tab pos="218953" algn="l"/>
              </a:tabLst>
            </a:pPr>
            <a:r>
              <a:rPr sz="835" b="1" u="heavy" spc="-26" dirty="0">
                <a:uFill>
                  <a:solidFill>
                    <a:srgbClr val="000000"/>
                  </a:solidFill>
                </a:uFill>
                <a:latin typeface="Arial"/>
                <a:cs typeface="Arial"/>
              </a:rPr>
              <a:t>Genetic</a:t>
            </a:r>
            <a:r>
              <a:rPr sz="835" b="1" u="heavy" spc="-13" dirty="0">
                <a:uFill>
                  <a:solidFill>
                    <a:srgbClr val="000000"/>
                  </a:solidFill>
                </a:uFill>
                <a:latin typeface="Arial"/>
                <a:cs typeface="Arial"/>
              </a:rPr>
              <a:t> mutations:</a:t>
            </a:r>
            <a:r>
              <a:rPr sz="835" b="1" u="heavy" spc="-10" dirty="0">
                <a:uFill>
                  <a:solidFill>
                    <a:srgbClr val="000000"/>
                  </a:solidFill>
                </a:uFill>
                <a:latin typeface="Arial"/>
                <a:cs typeface="Arial"/>
              </a:rPr>
              <a:t> </a:t>
            </a:r>
            <a:r>
              <a:rPr sz="835" b="1" u="heavy" spc="-71" dirty="0">
                <a:uFill>
                  <a:solidFill>
                    <a:srgbClr val="000000"/>
                  </a:solidFill>
                </a:uFill>
                <a:latin typeface="Arial"/>
                <a:cs typeface="Arial"/>
              </a:rPr>
              <a:t>EGFR</a:t>
            </a:r>
            <a:r>
              <a:rPr sz="835" b="1" u="heavy" spc="-10" dirty="0">
                <a:uFill>
                  <a:solidFill>
                    <a:srgbClr val="000000"/>
                  </a:solidFill>
                </a:uFill>
                <a:latin typeface="Arial"/>
                <a:cs typeface="Arial"/>
              </a:rPr>
              <a:t> </a:t>
            </a:r>
            <a:r>
              <a:rPr sz="835" b="1" u="heavy" spc="-6" dirty="0">
                <a:uFill>
                  <a:solidFill>
                    <a:srgbClr val="000000"/>
                  </a:solidFill>
                </a:uFill>
                <a:latin typeface="Arial"/>
                <a:cs typeface="Arial"/>
              </a:rPr>
              <a:t>(Epithelial</a:t>
            </a:r>
            <a:r>
              <a:rPr sz="835" b="1" u="heavy" spc="-10" dirty="0">
                <a:uFill>
                  <a:solidFill>
                    <a:srgbClr val="000000"/>
                  </a:solidFill>
                </a:uFill>
                <a:latin typeface="Arial"/>
                <a:cs typeface="Arial"/>
              </a:rPr>
              <a:t> Growth Factor</a:t>
            </a:r>
            <a:r>
              <a:rPr sz="835" b="1" u="heavy" spc="-13" dirty="0">
                <a:uFill>
                  <a:solidFill>
                    <a:srgbClr val="000000"/>
                  </a:solidFill>
                </a:uFill>
                <a:latin typeface="Arial"/>
                <a:cs typeface="Arial"/>
              </a:rPr>
              <a:t> </a:t>
            </a:r>
            <a:r>
              <a:rPr sz="835" b="1" u="heavy" spc="-16" dirty="0">
                <a:uFill>
                  <a:solidFill>
                    <a:srgbClr val="000000"/>
                  </a:solidFill>
                </a:uFill>
                <a:latin typeface="Arial"/>
                <a:cs typeface="Arial"/>
              </a:rPr>
              <a:t>Receptor)</a:t>
            </a:r>
            <a:r>
              <a:rPr sz="835" b="1" u="heavy" spc="-10" dirty="0">
                <a:uFill>
                  <a:solidFill>
                    <a:srgbClr val="000000"/>
                  </a:solidFill>
                </a:uFill>
                <a:latin typeface="Arial"/>
                <a:cs typeface="Arial"/>
              </a:rPr>
              <a:t> </a:t>
            </a:r>
            <a:r>
              <a:rPr sz="835" b="1" u="heavy" spc="-19" dirty="0">
                <a:uFill>
                  <a:solidFill>
                    <a:srgbClr val="000000"/>
                  </a:solidFill>
                </a:uFill>
                <a:latin typeface="Arial"/>
                <a:cs typeface="Arial"/>
              </a:rPr>
              <a:t>gene </a:t>
            </a:r>
            <a:r>
              <a:rPr sz="835" b="1" spc="-222" dirty="0">
                <a:latin typeface="Arial"/>
                <a:cs typeface="Arial"/>
              </a:rPr>
              <a:t> </a:t>
            </a:r>
            <a:r>
              <a:rPr sz="835" b="1" u="heavy" spc="3" dirty="0">
                <a:uFill>
                  <a:solidFill>
                    <a:srgbClr val="000000"/>
                  </a:solidFill>
                </a:uFill>
                <a:latin typeface="Arial"/>
                <a:cs typeface="Arial"/>
              </a:rPr>
              <a:t>mutation</a:t>
            </a:r>
            <a:r>
              <a:rPr sz="835" b="1" u="heavy" spc="-19" dirty="0">
                <a:uFill>
                  <a:solidFill>
                    <a:srgbClr val="000000"/>
                  </a:solidFill>
                </a:uFill>
                <a:latin typeface="Arial"/>
                <a:cs typeface="Arial"/>
              </a:rPr>
              <a:t> </a:t>
            </a:r>
            <a:r>
              <a:rPr sz="835" b="1" u="heavy" spc="-16" dirty="0">
                <a:uFill>
                  <a:solidFill>
                    <a:srgbClr val="000000"/>
                  </a:solidFill>
                </a:uFill>
                <a:latin typeface="Arial"/>
                <a:cs typeface="Arial"/>
              </a:rPr>
              <a:t>and</a:t>
            </a:r>
            <a:r>
              <a:rPr sz="835" b="1" u="heavy" spc="-19" dirty="0">
                <a:uFill>
                  <a:solidFill>
                    <a:srgbClr val="000000"/>
                  </a:solidFill>
                </a:uFill>
                <a:latin typeface="Arial"/>
                <a:cs typeface="Arial"/>
              </a:rPr>
              <a:t> </a:t>
            </a:r>
            <a:r>
              <a:rPr sz="835" b="1" u="heavy" spc="-10" dirty="0">
                <a:uFill>
                  <a:solidFill>
                    <a:srgbClr val="000000"/>
                  </a:solidFill>
                </a:uFill>
                <a:latin typeface="Arial"/>
                <a:cs typeface="Arial"/>
              </a:rPr>
              <a:t>Alk</a:t>
            </a:r>
            <a:r>
              <a:rPr sz="835" b="1" u="heavy" spc="-19" dirty="0">
                <a:uFill>
                  <a:solidFill>
                    <a:srgbClr val="000000"/>
                  </a:solidFill>
                </a:uFill>
                <a:latin typeface="Arial"/>
                <a:cs typeface="Arial"/>
              </a:rPr>
              <a:t> </a:t>
            </a:r>
            <a:r>
              <a:rPr sz="835" b="1" u="heavy" spc="-3" dirty="0">
                <a:uFill>
                  <a:solidFill>
                    <a:srgbClr val="000000"/>
                  </a:solidFill>
                </a:uFill>
                <a:latin typeface="Arial"/>
                <a:cs typeface="Arial"/>
              </a:rPr>
              <a:t>(Alkaline</a:t>
            </a:r>
            <a:r>
              <a:rPr sz="835" b="1" u="heavy" spc="-16" dirty="0">
                <a:uFill>
                  <a:solidFill>
                    <a:srgbClr val="000000"/>
                  </a:solidFill>
                </a:uFill>
                <a:latin typeface="Arial"/>
                <a:cs typeface="Arial"/>
              </a:rPr>
              <a:t> </a:t>
            </a:r>
            <a:r>
              <a:rPr sz="835" b="1" u="heavy" spc="-19" dirty="0">
                <a:uFill>
                  <a:solidFill>
                    <a:srgbClr val="000000"/>
                  </a:solidFill>
                </a:uFill>
                <a:latin typeface="Arial"/>
                <a:cs typeface="Arial"/>
              </a:rPr>
              <a:t>Phosphatase </a:t>
            </a:r>
            <a:r>
              <a:rPr sz="835" b="1" u="heavy" spc="3" dirty="0">
                <a:uFill>
                  <a:solidFill>
                    <a:srgbClr val="000000"/>
                  </a:solidFill>
                </a:uFill>
                <a:latin typeface="Arial"/>
                <a:cs typeface="Arial"/>
              </a:rPr>
              <a:t>enzyme)</a:t>
            </a:r>
            <a:r>
              <a:rPr sz="835" b="1" u="heavy" spc="-19" dirty="0">
                <a:uFill>
                  <a:solidFill>
                    <a:srgbClr val="000000"/>
                  </a:solidFill>
                </a:uFill>
                <a:latin typeface="Arial"/>
                <a:cs typeface="Arial"/>
              </a:rPr>
              <a:t> gene</a:t>
            </a:r>
            <a:r>
              <a:rPr sz="835" b="1" u="heavy" spc="-16" dirty="0">
                <a:uFill>
                  <a:solidFill>
                    <a:srgbClr val="000000"/>
                  </a:solidFill>
                </a:uFill>
                <a:latin typeface="Arial"/>
                <a:cs typeface="Arial"/>
              </a:rPr>
              <a:t> </a:t>
            </a:r>
            <a:r>
              <a:rPr sz="835" b="1" u="heavy" spc="3" dirty="0">
                <a:uFill>
                  <a:solidFill>
                    <a:srgbClr val="000000"/>
                  </a:solidFill>
                </a:uFill>
                <a:latin typeface="Arial"/>
                <a:cs typeface="Arial"/>
              </a:rPr>
              <a:t>mutation</a:t>
            </a:r>
            <a:endParaRPr sz="835" dirty="0">
              <a:latin typeface="Arial"/>
              <a:cs typeface="Arial"/>
            </a:endParaRPr>
          </a:p>
        </p:txBody>
      </p:sp>
      <p:sp>
        <p:nvSpPr>
          <p:cNvPr id="16" name="object 16"/>
          <p:cNvSpPr/>
          <p:nvPr/>
        </p:nvSpPr>
        <p:spPr>
          <a:xfrm>
            <a:off x="2172210" y="4671320"/>
            <a:ext cx="4825879" cy="18755"/>
          </a:xfrm>
          <a:custGeom>
            <a:avLst/>
            <a:gdLst/>
            <a:ahLst/>
            <a:cxnLst/>
            <a:rect l="l" t="t" r="r" b="b"/>
            <a:pathLst>
              <a:path w="7515859" h="29209">
                <a:moveTo>
                  <a:pt x="0" y="28801"/>
                </a:moveTo>
                <a:lnTo>
                  <a:pt x="7515699" y="0"/>
                </a:lnTo>
              </a:path>
            </a:pathLst>
          </a:custGeom>
          <a:ln w="19049">
            <a:solidFill>
              <a:srgbClr val="999999"/>
            </a:solidFill>
          </a:ln>
        </p:spPr>
        <p:txBody>
          <a:bodyPr wrap="square" lIns="0" tIns="0" rIns="0" bIns="0" rtlCol="0"/>
          <a:lstStyle/>
          <a:p>
            <a:endParaRPr sz="1156"/>
          </a:p>
        </p:txBody>
      </p:sp>
      <p:sp>
        <p:nvSpPr>
          <p:cNvPr id="17" name="object 17"/>
          <p:cNvSpPr/>
          <p:nvPr/>
        </p:nvSpPr>
        <p:spPr>
          <a:xfrm>
            <a:off x="4601296" y="3527096"/>
            <a:ext cx="1186899" cy="970802"/>
          </a:xfrm>
          <a:custGeom>
            <a:avLst/>
            <a:gdLst/>
            <a:ahLst/>
            <a:cxnLst/>
            <a:rect l="l" t="t" r="r" b="b"/>
            <a:pathLst>
              <a:path w="1848485" h="1511934">
                <a:moveTo>
                  <a:pt x="0" y="251954"/>
                </a:moveTo>
                <a:lnTo>
                  <a:pt x="4059" y="206665"/>
                </a:lnTo>
                <a:lnTo>
                  <a:pt x="15762" y="164039"/>
                </a:lnTo>
                <a:lnTo>
                  <a:pt x="34399" y="124788"/>
                </a:lnTo>
                <a:lnTo>
                  <a:pt x="59256" y="89623"/>
                </a:lnTo>
                <a:lnTo>
                  <a:pt x="89623" y="59256"/>
                </a:lnTo>
                <a:lnTo>
                  <a:pt x="124788" y="34399"/>
                </a:lnTo>
                <a:lnTo>
                  <a:pt x="164039" y="15762"/>
                </a:lnTo>
                <a:lnTo>
                  <a:pt x="206665" y="4059"/>
                </a:lnTo>
                <a:lnTo>
                  <a:pt x="251954" y="0"/>
                </a:lnTo>
                <a:lnTo>
                  <a:pt x="1596344" y="0"/>
                </a:lnTo>
                <a:lnTo>
                  <a:pt x="1645728" y="4885"/>
                </a:lnTo>
                <a:lnTo>
                  <a:pt x="1692763" y="19178"/>
                </a:lnTo>
                <a:lnTo>
                  <a:pt x="1736129" y="42331"/>
                </a:lnTo>
                <a:lnTo>
                  <a:pt x="1774503" y="73795"/>
                </a:lnTo>
                <a:lnTo>
                  <a:pt x="1805968" y="112170"/>
                </a:lnTo>
                <a:lnTo>
                  <a:pt x="1829121" y="155535"/>
                </a:lnTo>
                <a:lnTo>
                  <a:pt x="1843414" y="202571"/>
                </a:lnTo>
                <a:lnTo>
                  <a:pt x="1848299" y="251954"/>
                </a:lnTo>
                <a:lnTo>
                  <a:pt x="1848299" y="1259744"/>
                </a:lnTo>
                <a:lnTo>
                  <a:pt x="1844240" y="1305034"/>
                </a:lnTo>
                <a:lnTo>
                  <a:pt x="1832537" y="1347660"/>
                </a:lnTo>
                <a:lnTo>
                  <a:pt x="1813900" y="1386911"/>
                </a:lnTo>
                <a:lnTo>
                  <a:pt x="1789043" y="1422076"/>
                </a:lnTo>
                <a:lnTo>
                  <a:pt x="1758676" y="1452443"/>
                </a:lnTo>
                <a:lnTo>
                  <a:pt x="1723511" y="1477300"/>
                </a:lnTo>
                <a:lnTo>
                  <a:pt x="1684260" y="1495937"/>
                </a:lnTo>
                <a:lnTo>
                  <a:pt x="1641634" y="1507640"/>
                </a:lnTo>
                <a:lnTo>
                  <a:pt x="1596344" y="1511699"/>
                </a:lnTo>
                <a:lnTo>
                  <a:pt x="251954" y="1511699"/>
                </a:lnTo>
                <a:lnTo>
                  <a:pt x="206665" y="1507640"/>
                </a:lnTo>
                <a:lnTo>
                  <a:pt x="164039" y="1495937"/>
                </a:lnTo>
                <a:lnTo>
                  <a:pt x="124788" y="1477300"/>
                </a:lnTo>
                <a:lnTo>
                  <a:pt x="89623" y="1452443"/>
                </a:lnTo>
                <a:lnTo>
                  <a:pt x="59256" y="1422076"/>
                </a:lnTo>
                <a:lnTo>
                  <a:pt x="34399" y="1386911"/>
                </a:lnTo>
                <a:lnTo>
                  <a:pt x="15762" y="1347660"/>
                </a:lnTo>
                <a:lnTo>
                  <a:pt x="4059" y="1305034"/>
                </a:lnTo>
                <a:lnTo>
                  <a:pt x="0" y="1259744"/>
                </a:lnTo>
                <a:lnTo>
                  <a:pt x="0" y="251954"/>
                </a:lnTo>
                <a:close/>
              </a:path>
            </a:pathLst>
          </a:custGeom>
          <a:ln w="9524">
            <a:solidFill>
              <a:srgbClr val="999999"/>
            </a:solidFill>
            <a:prstDash val="lgDash"/>
          </a:ln>
        </p:spPr>
        <p:txBody>
          <a:bodyPr wrap="square" lIns="0" tIns="0" rIns="0" bIns="0" rtlCol="0"/>
          <a:lstStyle/>
          <a:p>
            <a:endParaRPr sz="1156"/>
          </a:p>
        </p:txBody>
      </p:sp>
      <p:sp>
        <p:nvSpPr>
          <p:cNvPr id="18" name="object 18"/>
          <p:cNvSpPr txBox="1"/>
          <p:nvPr/>
        </p:nvSpPr>
        <p:spPr>
          <a:xfrm>
            <a:off x="4731553" y="3651744"/>
            <a:ext cx="926360" cy="705261"/>
          </a:xfrm>
          <a:prstGeom prst="rect">
            <a:avLst/>
          </a:prstGeom>
        </p:spPr>
        <p:txBody>
          <a:bodyPr vert="horz" wrap="square" lIns="0" tIns="12640" rIns="0" bIns="0" rtlCol="0">
            <a:spAutoFit/>
          </a:bodyPr>
          <a:lstStyle/>
          <a:p>
            <a:pPr marL="8155" marR="3262" algn="ctr">
              <a:lnSpc>
                <a:spcPts val="918"/>
              </a:lnSpc>
              <a:spcBef>
                <a:spcPts val="100"/>
              </a:spcBef>
            </a:pPr>
            <a:r>
              <a:rPr sz="771" dirty="0">
                <a:latin typeface="Arial MT"/>
                <a:cs typeface="Arial MT"/>
              </a:rPr>
              <a:t>→</a:t>
            </a:r>
            <a:r>
              <a:rPr sz="771" spc="13" dirty="0">
                <a:latin typeface="Microsoft Sans Serif"/>
                <a:cs typeface="Microsoft Sans Serif"/>
              </a:rPr>
              <a:t>Adenocarcinomas  </a:t>
            </a:r>
            <a:r>
              <a:rPr sz="771" spc="10" dirty="0">
                <a:latin typeface="Microsoft Sans Serif"/>
                <a:cs typeface="Microsoft Sans Serif"/>
              </a:rPr>
              <a:t>and </a:t>
            </a:r>
            <a:r>
              <a:rPr sz="771" spc="22" dirty="0">
                <a:latin typeface="Microsoft Sans Serif"/>
                <a:cs typeface="Microsoft Sans Serif"/>
              </a:rPr>
              <a:t>large cell </a:t>
            </a:r>
            <a:r>
              <a:rPr sz="771" spc="26" dirty="0">
                <a:latin typeface="Microsoft Sans Serif"/>
                <a:cs typeface="Microsoft Sans Serif"/>
              </a:rPr>
              <a:t> </a:t>
            </a:r>
            <a:r>
              <a:rPr sz="771" spc="13" dirty="0">
                <a:latin typeface="Microsoft Sans Serif"/>
                <a:cs typeface="Microsoft Sans Serif"/>
              </a:rPr>
              <a:t>anaplastic </a:t>
            </a:r>
            <a:r>
              <a:rPr sz="771" spc="16" dirty="0">
                <a:latin typeface="Microsoft Sans Serif"/>
                <a:cs typeface="Microsoft Sans Serif"/>
              </a:rPr>
              <a:t> carcinomas </a:t>
            </a:r>
            <a:r>
              <a:rPr sz="771" spc="26" dirty="0">
                <a:latin typeface="Microsoft Sans Serif"/>
                <a:cs typeface="Microsoft Sans Serif"/>
              </a:rPr>
              <a:t>tend </a:t>
            </a:r>
            <a:r>
              <a:rPr sz="771" spc="42" dirty="0">
                <a:latin typeface="Microsoft Sans Serif"/>
                <a:cs typeface="Microsoft Sans Serif"/>
              </a:rPr>
              <a:t>to </a:t>
            </a:r>
            <a:r>
              <a:rPr sz="771" spc="-196" dirty="0">
                <a:latin typeface="Microsoft Sans Serif"/>
                <a:cs typeface="Microsoft Sans Serif"/>
              </a:rPr>
              <a:t> </a:t>
            </a:r>
            <a:r>
              <a:rPr sz="771" spc="16" dirty="0">
                <a:latin typeface="Microsoft Sans Serif"/>
                <a:cs typeface="Microsoft Sans Serif"/>
              </a:rPr>
              <a:t>occur </a:t>
            </a:r>
            <a:r>
              <a:rPr sz="771" spc="35" dirty="0">
                <a:latin typeface="Microsoft Sans Serif"/>
                <a:cs typeface="Microsoft Sans Serif"/>
              </a:rPr>
              <a:t>more </a:t>
            </a:r>
            <a:r>
              <a:rPr sz="771" spc="39" dirty="0">
                <a:latin typeface="Microsoft Sans Serif"/>
                <a:cs typeface="Microsoft Sans Serif"/>
              </a:rPr>
              <a:t> </a:t>
            </a:r>
            <a:r>
              <a:rPr sz="771" spc="26" dirty="0">
                <a:latin typeface="Microsoft Sans Serif"/>
                <a:cs typeface="Microsoft Sans Serif"/>
              </a:rPr>
              <a:t>peripherally</a:t>
            </a:r>
            <a:r>
              <a:rPr sz="771" spc="-22" dirty="0">
                <a:latin typeface="Microsoft Sans Serif"/>
                <a:cs typeface="Microsoft Sans Serif"/>
              </a:rPr>
              <a:t> </a:t>
            </a:r>
            <a:r>
              <a:rPr sz="771" spc="16" dirty="0">
                <a:latin typeface="Microsoft Sans Serif"/>
                <a:cs typeface="Microsoft Sans Serif"/>
              </a:rPr>
              <a:t>in</a:t>
            </a:r>
            <a:r>
              <a:rPr sz="771" spc="-19" dirty="0">
                <a:latin typeface="Microsoft Sans Serif"/>
                <a:cs typeface="Microsoft Sans Serif"/>
              </a:rPr>
              <a:t> </a:t>
            </a:r>
            <a:r>
              <a:rPr sz="771" spc="13" dirty="0">
                <a:latin typeface="Microsoft Sans Serif"/>
                <a:cs typeface="Microsoft Sans Serif"/>
              </a:rPr>
              <a:t>lung.</a:t>
            </a:r>
            <a:endParaRPr sz="771">
              <a:latin typeface="Microsoft Sans Serif"/>
              <a:cs typeface="Microsoft Sans Serif"/>
            </a:endParaRPr>
          </a:p>
        </p:txBody>
      </p:sp>
      <p:sp>
        <p:nvSpPr>
          <p:cNvPr id="19" name="object 19"/>
          <p:cNvSpPr/>
          <p:nvPr/>
        </p:nvSpPr>
        <p:spPr>
          <a:xfrm>
            <a:off x="5843937" y="3527096"/>
            <a:ext cx="1080073" cy="970802"/>
          </a:xfrm>
          <a:custGeom>
            <a:avLst/>
            <a:gdLst/>
            <a:ahLst/>
            <a:cxnLst/>
            <a:rect l="l" t="t" r="r" b="b"/>
            <a:pathLst>
              <a:path w="1682115" h="1511934">
                <a:moveTo>
                  <a:pt x="0" y="251954"/>
                </a:moveTo>
                <a:lnTo>
                  <a:pt x="4059" y="206665"/>
                </a:lnTo>
                <a:lnTo>
                  <a:pt x="15762" y="164039"/>
                </a:lnTo>
                <a:lnTo>
                  <a:pt x="34399" y="124788"/>
                </a:lnTo>
                <a:lnTo>
                  <a:pt x="59256" y="89623"/>
                </a:lnTo>
                <a:lnTo>
                  <a:pt x="89623" y="59256"/>
                </a:lnTo>
                <a:lnTo>
                  <a:pt x="124788" y="34399"/>
                </a:lnTo>
                <a:lnTo>
                  <a:pt x="164039" y="15762"/>
                </a:lnTo>
                <a:lnTo>
                  <a:pt x="206665" y="4059"/>
                </a:lnTo>
                <a:lnTo>
                  <a:pt x="251954" y="0"/>
                </a:lnTo>
                <a:lnTo>
                  <a:pt x="1429844" y="0"/>
                </a:lnTo>
                <a:lnTo>
                  <a:pt x="1479228" y="4885"/>
                </a:lnTo>
                <a:lnTo>
                  <a:pt x="1526263" y="19178"/>
                </a:lnTo>
                <a:lnTo>
                  <a:pt x="1569629" y="42331"/>
                </a:lnTo>
                <a:lnTo>
                  <a:pt x="1608003" y="73795"/>
                </a:lnTo>
                <a:lnTo>
                  <a:pt x="1639468" y="112170"/>
                </a:lnTo>
                <a:lnTo>
                  <a:pt x="1662621" y="155535"/>
                </a:lnTo>
                <a:lnTo>
                  <a:pt x="1676914" y="202571"/>
                </a:lnTo>
                <a:lnTo>
                  <a:pt x="1681799" y="251954"/>
                </a:lnTo>
                <a:lnTo>
                  <a:pt x="1681799" y="1259744"/>
                </a:lnTo>
                <a:lnTo>
                  <a:pt x="1677740" y="1305034"/>
                </a:lnTo>
                <a:lnTo>
                  <a:pt x="1666037" y="1347660"/>
                </a:lnTo>
                <a:lnTo>
                  <a:pt x="1647400" y="1386911"/>
                </a:lnTo>
                <a:lnTo>
                  <a:pt x="1622543" y="1422076"/>
                </a:lnTo>
                <a:lnTo>
                  <a:pt x="1592176" y="1452443"/>
                </a:lnTo>
                <a:lnTo>
                  <a:pt x="1557011" y="1477300"/>
                </a:lnTo>
                <a:lnTo>
                  <a:pt x="1517760" y="1495937"/>
                </a:lnTo>
                <a:lnTo>
                  <a:pt x="1475134" y="1507640"/>
                </a:lnTo>
                <a:lnTo>
                  <a:pt x="1429844" y="1511699"/>
                </a:lnTo>
                <a:lnTo>
                  <a:pt x="251954" y="1511699"/>
                </a:lnTo>
                <a:lnTo>
                  <a:pt x="206665" y="1507640"/>
                </a:lnTo>
                <a:lnTo>
                  <a:pt x="164039" y="1495937"/>
                </a:lnTo>
                <a:lnTo>
                  <a:pt x="124788" y="1477300"/>
                </a:lnTo>
                <a:lnTo>
                  <a:pt x="89623" y="1452443"/>
                </a:lnTo>
                <a:lnTo>
                  <a:pt x="59256" y="1422076"/>
                </a:lnTo>
                <a:lnTo>
                  <a:pt x="34399" y="1386911"/>
                </a:lnTo>
                <a:lnTo>
                  <a:pt x="15762" y="1347660"/>
                </a:lnTo>
                <a:lnTo>
                  <a:pt x="4059" y="1305034"/>
                </a:lnTo>
                <a:lnTo>
                  <a:pt x="0" y="1259744"/>
                </a:lnTo>
                <a:lnTo>
                  <a:pt x="0" y="251954"/>
                </a:lnTo>
                <a:close/>
              </a:path>
            </a:pathLst>
          </a:custGeom>
          <a:ln w="9524">
            <a:solidFill>
              <a:srgbClr val="999999"/>
            </a:solidFill>
            <a:prstDash val="lgDash"/>
          </a:ln>
        </p:spPr>
        <p:txBody>
          <a:bodyPr wrap="square" lIns="0" tIns="0" rIns="0" bIns="0" rtlCol="0"/>
          <a:lstStyle/>
          <a:p>
            <a:endParaRPr sz="1156"/>
          </a:p>
        </p:txBody>
      </p:sp>
      <p:sp>
        <p:nvSpPr>
          <p:cNvPr id="20" name="object 20"/>
          <p:cNvSpPr txBox="1"/>
          <p:nvPr/>
        </p:nvSpPr>
        <p:spPr>
          <a:xfrm>
            <a:off x="5945254" y="3535542"/>
            <a:ext cx="877433" cy="936093"/>
          </a:xfrm>
          <a:prstGeom prst="rect">
            <a:avLst/>
          </a:prstGeom>
        </p:spPr>
        <p:txBody>
          <a:bodyPr vert="horz" wrap="square" lIns="0" tIns="12640" rIns="0" bIns="0" rtlCol="0">
            <a:spAutoFit/>
          </a:bodyPr>
          <a:lstStyle/>
          <a:p>
            <a:pPr marL="8155" marR="3262" algn="ctr">
              <a:lnSpc>
                <a:spcPts val="918"/>
              </a:lnSpc>
              <a:spcBef>
                <a:spcPts val="100"/>
              </a:spcBef>
            </a:pPr>
            <a:r>
              <a:rPr sz="771" dirty="0">
                <a:latin typeface="Arial MT"/>
                <a:cs typeface="Arial MT"/>
              </a:rPr>
              <a:t>→</a:t>
            </a:r>
            <a:r>
              <a:rPr sz="771" spc="13" dirty="0">
                <a:latin typeface="Microsoft Sans Serif"/>
                <a:cs typeface="Microsoft Sans Serif"/>
              </a:rPr>
              <a:t>Adenocarcinoma  </a:t>
            </a:r>
            <a:r>
              <a:rPr sz="771" spc="3" dirty="0">
                <a:latin typeface="Microsoft Sans Serif"/>
                <a:cs typeface="Microsoft Sans Serif"/>
              </a:rPr>
              <a:t>is</a:t>
            </a:r>
            <a:r>
              <a:rPr sz="771" spc="-13" dirty="0">
                <a:latin typeface="Microsoft Sans Serif"/>
                <a:cs typeface="Microsoft Sans Serif"/>
              </a:rPr>
              <a:t> </a:t>
            </a:r>
            <a:r>
              <a:rPr sz="771" spc="29" dirty="0">
                <a:latin typeface="Microsoft Sans Serif"/>
                <a:cs typeface="Microsoft Sans Serif"/>
              </a:rPr>
              <a:t>the</a:t>
            </a:r>
            <a:r>
              <a:rPr sz="771" spc="-13" dirty="0">
                <a:latin typeface="Microsoft Sans Serif"/>
                <a:cs typeface="Microsoft Sans Serif"/>
              </a:rPr>
              <a:t> </a:t>
            </a:r>
            <a:r>
              <a:rPr sz="771" spc="10" dirty="0">
                <a:latin typeface="Microsoft Sans Serif"/>
                <a:cs typeface="Microsoft Sans Serif"/>
              </a:rPr>
              <a:t>one</a:t>
            </a:r>
            <a:r>
              <a:rPr sz="771" spc="-13" dirty="0">
                <a:latin typeface="Microsoft Sans Serif"/>
                <a:cs typeface="Microsoft Sans Serif"/>
              </a:rPr>
              <a:t> </a:t>
            </a:r>
            <a:r>
              <a:rPr sz="771" spc="22" dirty="0">
                <a:latin typeface="Microsoft Sans Serif"/>
                <a:cs typeface="Microsoft Sans Serif"/>
              </a:rPr>
              <a:t>cell</a:t>
            </a:r>
            <a:r>
              <a:rPr sz="771" spc="-13" dirty="0">
                <a:latin typeface="Microsoft Sans Serif"/>
                <a:cs typeface="Microsoft Sans Serif"/>
              </a:rPr>
              <a:t> </a:t>
            </a:r>
            <a:r>
              <a:rPr sz="771" spc="29" dirty="0">
                <a:latin typeface="Microsoft Sans Serif"/>
                <a:cs typeface="Microsoft Sans Serif"/>
              </a:rPr>
              <a:t>type </a:t>
            </a:r>
            <a:r>
              <a:rPr sz="771" spc="-196" dirty="0">
                <a:latin typeface="Microsoft Sans Serif"/>
                <a:cs typeface="Microsoft Sans Serif"/>
              </a:rPr>
              <a:t> </a:t>
            </a:r>
            <a:r>
              <a:rPr sz="771" spc="45" dirty="0">
                <a:latin typeface="Microsoft Sans Serif"/>
                <a:cs typeface="Microsoft Sans Serif"/>
              </a:rPr>
              <a:t>of </a:t>
            </a:r>
            <a:r>
              <a:rPr sz="771" spc="39" dirty="0">
                <a:latin typeface="Microsoft Sans Serif"/>
                <a:cs typeface="Microsoft Sans Serif"/>
              </a:rPr>
              <a:t>primary </a:t>
            </a:r>
            <a:r>
              <a:rPr sz="771" spc="29" dirty="0">
                <a:latin typeface="Microsoft Sans Serif"/>
                <a:cs typeface="Microsoft Sans Serif"/>
              </a:rPr>
              <a:t>lung </a:t>
            </a:r>
            <a:r>
              <a:rPr sz="771" spc="32" dirty="0">
                <a:latin typeface="Microsoft Sans Serif"/>
                <a:cs typeface="Microsoft Sans Serif"/>
              </a:rPr>
              <a:t> </a:t>
            </a:r>
            <a:r>
              <a:rPr sz="771" spc="51" dirty="0">
                <a:latin typeface="Microsoft Sans Serif"/>
                <a:cs typeface="Microsoft Sans Serif"/>
              </a:rPr>
              <a:t>tumor </a:t>
            </a:r>
            <a:r>
              <a:rPr sz="771" spc="39" dirty="0">
                <a:latin typeface="Microsoft Sans Serif"/>
                <a:cs typeface="Microsoft Sans Serif"/>
              </a:rPr>
              <a:t>that </a:t>
            </a:r>
            <a:r>
              <a:rPr sz="771" spc="13" dirty="0">
                <a:latin typeface="Microsoft Sans Serif"/>
                <a:cs typeface="Microsoft Sans Serif"/>
              </a:rPr>
              <a:t>occurs </a:t>
            </a:r>
            <a:r>
              <a:rPr sz="771" spc="-196" dirty="0">
                <a:latin typeface="Microsoft Sans Serif"/>
                <a:cs typeface="Microsoft Sans Serif"/>
              </a:rPr>
              <a:t> </a:t>
            </a:r>
            <a:r>
              <a:rPr sz="771" spc="35" dirty="0">
                <a:latin typeface="Microsoft Sans Serif"/>
                <a:cs typeface="Microsoft Sans Serif"/>
              </a:rPr>
              <a:t>more</a:t>
            </a:r>
            <a:r>
              <a:rPr sz="771" spc="-6" dirty="0">
                <a:latin typeface="Microsoft Sans Serif"/>
                <a:cs typeface="Microsoft Sans Serif"/>
              </a:rPr>
              <a:t> </a:t>
            </a:r>
            <a:r>
              <a:rPr sz="771" spc="35" dirty="0">
                <a:latin typeface="Microsoft Sans Serif"/>
                <a:cs typeface="Microsoft Sans Serif"/>
              </a:rPr>
              <a:t>often</a:t>
            </a:r>
            <a:r>
              <a:rPr sz="771" spc="-3" dirty="0">
                <a:latin typeface="Microsoft Sans Serif"/>
                <a:cs typeface="Microsoft Sans Serif"/>
              </a:rPr>
              <a:t> </a:t>
            </a:r>
            <a:r>
              <a:rPr sz="771" spc="16" dirty="0">
                <a:latin typeface="Microsoft Sans Serif"/>
                <a:cs typeface="Microsoft Sans Serif"/>
              </a:rPr>
              <a:t>in</a:t>
            </a:r>
            <a:endParaRPr sz="771">
              <a:latin typeface="Microsoft Sans Serif"/>
              <a:cs typeface="Microsoft Sans Serif"/>
            </a:endParaRPr>
          </a:p>
          <a:p>
            <a:pPr algn="ctr">
              <a:lnSpc>
                <a:spcPts val="867"/>
              </a:lnSpc>
            </a:pPr>
            <a:r>
              <a:rPr sz="771" spc="19" dirty="0">
                <a:latin typeface="Microsoft Sans Serif"/>
                <a:cs typeface="Microsoft Sans Serif"/>
              </a:rPr>
              <a:t>non-smokers</a:t>
            </a:r>
            <a:r>
              <a:rPr sz="771" spc="-13" dirty="0">
                <a:latin typeface="Microsoft Sans Serif"/>
                <a:cs typeface="Microsoft Sans Serif"/>
              </a:rPr>
              <a:t> </a:t>
            </a:r>
            <a:r>
              <a:rPr sz="771" spc="10" dirty="0">
                <a:latin typeface="Microsoft Sans Serif"/>
                <a:cs typeface="Microsoft Sans Serif"/>
              </a:rPr>
              <a:t>and</a:t>
            </a:r>
            <a:endParaRPr sz="771">
              <a:latin typeface="Microsoft Sans Serif"/>
              <a:cs typeface="Microsoft Sans Serif"/>
            </a:endParaRPr>
          </a:p>
          <a:p>
            <a:pPr marL="79508" marR="74615" algn="ctr">
              <a:lnSpc>
                <a:spcPts val="918"/>
              </a:lnSpc>
              <a:spcBef>
                <a:spcPts val="32"/>
              </a:spcBef>
            </a:pPr>
            <a:r>
              <a:rPr sz="771" spc="16" dirty="0">
                <a:latin typeface="Microsoft Sans Serif"/>
                <a:cs typeface="Microsoft Sans Serif"/>
              </a:rPr>
              <a:t>in</a:t>
            </a:r>
            <a:r>
              <a:rPr sz="771" spc="-26" dirty="0">
                <a:latin typeface="Microsoft Sans Serif"/>
                <a:cs typeface="Microsoft Sans Serif"/>
              </a:rPr>
              <a:t> </a:t>
            </a:r>
            <a:r>
              <a:rPr sz="771" spc="22" dirty="0">
                <a:latin typeface="Microsoft Sans Serif"/>
                <a:cs typeface="Microsoft Sans Serif"/>
              </a:rPr>
              <a:t>smokers</a:t>
            </a:r>
            <a:r>
              <a:rPr sz="771" spc="-22" dirty="0">
                <a:latin typeface="Microsoft Sans Serif"/>
                <a:cs typeface="Microsoft Sans Serif"/>
              </a:rPr>
              <a:t> </a:t>
            </a:r>
            <a:r>
              <a:rPr sz="771" spc="35" dirty="0">
                <a:latin typeface="Microsoft Sans Serif"/>
                <a:cs typeface="Microsoft Sans Serif"/>
              </a:rPr>
              <a:t>who </a:t>
            </a:r>
            <a:r>
              <a:rPr sz="771" spc="-196" dirty="0">
                <a:latin typeface="Microsoft Sans Serif"/>
                <a:cs typeface="Microsoft Sans Serif"/>
              </a:rPr>
              <a:t> </a:t>
            </a:r>
            <a:r>
              <a:rPr sz="771" spc="10" dirty="0">
                <a:latin typeface="Microsoft Sans Serif"/>
                <a:cs typeface="Microsoft Sans Serif"/>
              </a:rPr>
              <a:t>have</a:t>
            </a:r>
            <a:r>
              <a:rPr sz="771" spc="-6" dirty="0">
                <a:latin typeface="Microsoft Sans Serif"/>
                <a:cs typeface="Microsoft Sans Serif"/>
              </a:rPr>
              <a:t> </a:t>
            </a:r>
            <a:r>
              <a:rPr sz="771" spc="13" dirty="0">
                <a:latin typeface="Microsoft Sans Serif"/>
                <a:cs typeface="Microsoft Sans Serif"/>
              </a:rPr>
              <a:t>quit.</a:t>
            </a:r>
            <a:endParaRPr sz="771">
              <a:latin typeface="Microsoft Sans Serif"/>
              <a:cs typeface="Microsoft Sans Serif"/>
            </a:endParaRPr>
          </a:p>
        </p:txBody>
      </p:sp>
    </p:spTree>
    <p:extLst>
      <p:ext uri="{BB962C8B-B14F-4D97-AF65-F5344CB8AC3E}">
        <p14:creationId xmlns:p14="http://schemas.microsoft.com/office/powerpoint/2010/main" val="34247256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defRPr/>
            </a:pPr>
            <a:r>
              <a:rPr lang="cs-CZ" dirty="0" smtClean="0"/>
              <a:t>Acute respiratory distress syndrome (ARDS)</a:t>
            </a:r>
          </a:p>
        </p:txBody>
      </p:sp>
      <p:sp>
        <p:nvSpPr>
          <p:cNvPr id="23555" name="Rectangle 3"/>
          <p:cNvSpPr>
            <a:spLocks noGrp="1" noChangeArrowheads="1"/>
          </p:cNvSpPr>
          <p:nvPr>
            <p:ph type="body" idx="1"/>
          </p:nvPr>
        </p:nvSpPr>
        <p:spPr/>
        <p:txBody>
          <a:bodyPr/>
          <a:lstStyle/>
          <a:p>
            <a:pPr eaLnBrk="1" hangingPunct="1">
              <a:buClr>
                <a:schemeClr val="folHlink"/>
              </a:buClr>
              <a:buSzTx/>
            </a:pPr>
            <a:r>
              <a:rPr lang="cs-CZ" altLang="cs-CZ" smtClean="0"/>
              <a:t>microscopically - proliferative phase</a:t>
            </a:r>
          </a:p>
          <a:p>
            <a:pPr lvl="1" eaLnBrk="1" hangingPunct="1">
              <a:buClr>
                <a:schemeClr val="folHlink"/>
              </a:buClr>
              <a:buSzTx/>
            </a:pPr>
            <a:r>
              <a:rPr lang="cs-CZ" altLang="cs-CZ" smtClean="0"/>
              <a:t>pneumocytes II proliferation + hyaline membranes phagocytosis (macrophages)</a:t>
            </a:r>
          </a:p>
          <a:p>
            <a:pPr lvl="1" eaLnBrk="1" hangingPunct="1">
              <a:buClr>
                <a:schemeClr val="folHlink"/>
              </a:buClr>
              <a:buSzTx/>
            </a:pPr>
            <a:r>
              <a:rPr lang="cs-CZ" altLang="cs-CZ" smtClean="0"/>
              <a:t>P II differentiate into pneumocytes I </a:t>
            </a:r>
          </a:p>
          <a:p>
            <a:pPr lvl="1" eaLnBrk="1" hangingPunct="1">
              <a:buClr>
                <a:schemeClr val="folHlink"/>
              </a:buClr>
              <a:buSzTx/>
            </a:pPr>
            <a:r>
              <a:rPr lang="cs-CZ" altLang="cs-CZ" smtClean="0"/>
              <a:t>interstitial fibroblasts proliferation </a:t>
            </a:r>
            <a:r>
              <a:rPr lang="cs-CZ" altLang="cs-CZ" smtClean="0">
                <a:sym typeface="Symbol" panose="05050102010706020507" pitchFamily="18" charset="2"/>
              </a:rPr>
              <a:t> i</a:t>
            </a:r>
            <a:r>
              <a:rPr lang="cs-CZ" altLang="cs-CZ" smtClean="0"/>
              <a:t>nterstitial fibrosis = honeycomb lung</a:t>
            </a:r>
          </a:p>
        </p:txBody>
      </p:sp>
    </p:spTree>
    <p:extLst>
      <p:ext uri="{BB962C8B-B14F-4D97-AF65-F5344CB8AC3E}">
        <p14:creationId xmlns:p14="http://schemas.microsoft.com/office/powerpoint/2010/main" val="113240946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31743" y="2533349"/>
            <a:ext cx="4880515" cy="363973"/>
          </a:xfrm>
          <a:prstGeom prst="rect">
            <a:avLst/>
          </a:prstGeom>
        </p:spPr>
        <p:txBody>
          <a:bodyPr vert="horz" wrap="square" lIns="0" tIns="8155" rIns="0" bIns="0" rtlCol="0">
            <a:spAutoFit/>
          </a:bodyPr>
          <a:lstStyle/>
          <a:p>
            <a:pPr marL="297238">
              <a:spcBef>
                <a:spcPts val="64"/>
              </a:spcBef>
            </a:pPr>
            <a:r>
              <a:rPr sz="1156" b="1" spc="-26" dirty="0">
                <a:solidFill>
                  <a:srgbClr val="D16F00"/>
                </a:solidFill>
                <a:latin typeface="Arial"/>
                <a:cs typeface="Arial"/>
              </a:rPr>
              <a:t>Adenocarcinoma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endParaRPr sz="1156">
              <a:latin typeface="Arial"/>
              <a:cs typeface="Arial"/>
            </a:endParaRPr>
          </a:p>
          <a:p>
            <a:pPr marL="8155">
              <a:spcBef>
                <a:spcPts val="10"/>
              </a:spcBef>
              <a:tabLst>
                <a:tab pos="1091095" algn="l"/>
                <a:tab pos="4872008" algn="l"/>
              </a:tabLst>
            </a:pPr>
            <a:r>
              <a:rPr sz="1156" u="heavy" dirty="0">
                <a:solidFill>
                  <a:srgbClr val="D16F00"/>
                </a:solidFill>
                <a:uFill>
                  <a:solidFill>
                    <a:srgbClr val="999999"/>
                  </a:solidFill>
                </a:uFill>
                <a:latin typeface="Times New Roman"/>
                <a:cs typeface="Times New Roman"/>
              </a:rPr>
              <a:t> 	</a:t>
            </a:r>
            <a:r>
              <a:rPr sz="1156" b="1" u="heavy" spc="16" dirty="0">
                <a:solidFill>
                  <a:srgbClr val="D16F00"/>
                </a:solidFill>
                <a:uFill>
                  <a:solidFill>
                    <a:srgbClr val="999999"/>
                  </a:solidFill>
                </a:uFill>
                <a:latin typeface="Arial"/>
                <a:cs typeface="Arial"/>
              </a:rPr>
              <a:t>-</a:t>
            </a:r>
            <a:r>
              <a:rPr sz="1156" b="1" u="heavy" spc="-48" dirty="0">
                <a:solidFill>
                  <a:srgbClr val="D16F00"/>
                </a:solidFill>
                <a:uFill>
                  <a:solidFill>
                    <a:srgbClr val="999999"/>
                  </a:solidFill>
                </a:uFill>
                <a:latin typeface="Arial"/>
                <a:cs typeface="Arial"/>
              </a:rPr>
              <a:t> </a:t>
            </a:r>
            <a:r>
              <a:rPr sz="1156" b="1" u="heavy" spc="-64" dirty="0">
                <a:solidFill>
                  <a:srgbClr val="D16F00"/>
                </a:solidFill>
                <a:uFill>
                  <a:solidFill>
                    <a:srgbClr val="999999"/>
                  </a:solidFill>
                </a:uFill>
                <a:latin typeface="Arial"/>
                <a:cs typeface="Arial"/>
              </a:rPr>
              <a:t>LPF	</a:t>
            </a:r>
            <a:endParaRPr sz="1156">
              <a:latin typeface="Arial"/>
              <a:cs typeface="Arial"/>
            </a:endParaRPr>
          </a:p>
        </p:txBody>
      </p:sp>
      <p:pic>
        <p:nvPicPr>
          <p:cNvPr id="3" name="object 3"/>
          <p:cNvPicPr/>
          <p:nvPr/>
        </p:nvPicPr>
        <p:blipFill>
          <a:blip r:embed="rId2" cstate="print"/>
          <a:stretch>
            <a:fillRect/>
          </a:stretch>
        </p:blipFill>
        <p:spPr>
          <a:xfrm>
            <a:off x="2298413" y="1228436"/>
            <a:ext cx="2192232" cy="1263895"/>
          </a:xfrm>
          <a:prstGeom prst="rect">
            <a:avLst/>
          </a:prstGeom>
        </p:spPr>
      </p:pic>
      <p:sp>
        <p:nvSpPr>
          <p:cNvPr id="4" name="object 4"/>
          <p:cNvSpPr txBox="1"/>
          <p:nvPr/>
        </p:nvSpPr>
        <p:spPr>
          <a:xfrm>
            <a:off x="4831005" y="1501039"/>
            <a:ext cx="1885746" cy="820677"/>
          </a:xfrm>
          <a:prstGeom prst="rect">
            <a:avLst/>
          </a:prstGeom>
        </p:spPr>
        <p:txBody>
          <a:bodyPr vert="horz" wrap="square" lIns="0" tIns="12640" rIns="0" bIns="0" rtlCol="0">
            <a:spAutoFit/>
          </a:bodyPr>
          <a:lstStyle/>
          <a:p>
            <a:pPr marL="8155" marR="129659">
              <a:lnSpc>
                <a:spcPts val="918"/>
              </a:lnSpc>
              <a:spcBef>
                <a:spcPts val="100"/>
              </a:spcBef>
            </a:pPr>
            <a:r>
              <a:rPr sz="771" dirty="0">
                <a:latin typeface="Arial MT"/>
                <a:cs typeface="Arial MT"/>
              </a:rPr>
              <a:t>→</a:t>
            </a:r>
            <a:r>
              <a:rPr sz="771" spc="-13" dirty="0">
                <a:latin typeface="Arial MT"/>
                <a:cs typeface="Arial MT"/>
              </a:rPr>
              <a:t> </a:t>
            </a:r>
            <a:r>
              <a:rPr sz="771" b="1" spc="-16" dirty="0">
                <a:latin typeface="Arial"/>
                <a:cs typeface="Arial"/>
              </a:rPr>
              <a:t>Adenocarcinoma</a:t>
            </a:r>
            <a:r>
              <a:rPr sz="771" b="1" spc="-19" dirty="0">
                <a:latin typeface="Arial"/>
                <a:cs typeface="Arial"/>
              </a:rPr>
              <a:t> </a:t>
            </a:r>
            <a:r>
              <a:rPr sz="771" b="1" spc="-13" dirty="0">
                <a:latin typeface="Arial"/>
                <a:cs typeface="Arial"/>
              </a:rPr>
              <a:t>in</a:t>
            </a:r>
            <a:r>
              <a:rPr sz="771" b="1" spc="-16" dirty="0">
                <a:latin typeface="Arial"/>
                <a:cs typeface="Arial"/>
              </a:rPr>
              <a:t> </a:t>
            </a:r>
            <a:r>
              <a:rPr sz="771" b="1" spc="-13" dirty="0">
                <a:latin typeface="Arial"/>
                <a:cs typeface="Arial"/>
              </a:rPr>
              <a:t>Situ </a:t>
            </a:r>
            <a:r>
              <a:rPr sz="771" spc="16" dirty="0">
                <a:latin typeface="Microsoft Sans Serif"/>
                <a:cs typeface="Microsoft Sans Serif"/>
              </a:rPr>
              <a:t>(Previously </a:t>
            </a:r>
            <a:r>
              <a:rPr sz="771" spc="-196" dirty="0">
                <a:latin typeface="Microsoft Sans Serif"/>
                <a:cs typeface="Microsoft Sans Serif"/>
              </a:rPr>
              <a:t> </a:t>
            </a:r>
            <a:r>
              <a:rPr sz="771" spc="19" dirty="0">
                <a:latin typeface="Microsoft Sans Serif"/>
                <a:cs typeface="Microsoft Sans Serif"/>
              </a:rPr>
              <a:t>named </a:t>
            </a:r>
            <a:r>
              <a:rPr sz="771" spc="16" dirty="0">
                <a:latin typeface="Microsoft Sans Serif"/>
                <a:cs typeface="Microsoft Sans Serif"/>
              </a:rPr>
              <a:t>Bronchioalveolar </a:t>
            </a:r>
            <a:r>
              <a:rPr sz="771" spc="3" dirty="0">
                <a:latin typeface="Microsoft Sans Serif"/>
                <a:cs typeface="Microsoft Sans Serif"/>
              </a:rPr>
              <a:t>Carcinoma). </a:t>
            </a:r>
            <a:r>
              <a:rPr sz="771" spc="6" dirty="0">
                <a:latin typeface="Microsoft Sans Serif"/>
                <a:cs typeface="Microsoft Sans Serif"/>
              </a:rPr>
              <a:t> </a:t>
            </a:r>
            <a:r>
              <a:rPr sz="771" spc="3" dirty="0">
                <a:latin typeface="Microsoft Sans Serif"/>
                <a:cs typeface="Microsoft Sans Serif"/>
              </a:rPr>
              <a:t>Composed</a:t>
            </a:r>
            <a:r>
              <a:rPr sz="771" spc="-3" dirty="0">
                <a:latin typeface="Microsoft Sans Serif"/>
                <a:cs typeface="Microsoft Sans Serif"/>
              </a:rPr>
              <a:t> </a:t>
            </a:r>
            <a:r>
              <a:rPr sz="771" spc="10" dirty="0">
                <a:latin typeface="Microsoft Sans Serif"/>
                <a:cs typeface="Microsoft Sans Serif"/>
              </a:rPr>
              <a:t>of:</a:t>
            </a:r>
            <a:endParaRPr sz="771">
              <a:latin typeface="Microsoft Sans Serif"/>
              <a:cs typeface="Microsoft Sans Serif"/>
            </a:endParaRPr>
          </a:p>
          <a:p>
            <a:pPr marL="301723" indent="-205905">
              <a:lnSpc>
                <a:spcPts val="873"/>
              </a:lnSpc>
              <a:buFont typeface="Arial MT"/>
              <a:buChar char="●"/>
              <a:tabLst>
                <a:tab pos="301315" algn="l"/>
                <a:tab pos="301723" algn="l"/>
              </a:tabLst>
            </a:pPr>
            <a:r>
              <a:rPr sz="771" spc="29" dirty="0">
                <a:latin typeface="Microsoft Sans Serif"/>
                <a:cs typeface="Microsoft Sans Serif"/>
              </a:rPr>
              <a:t>columnar</a:t>
            </a:r>
            <a:r>
              <a:rPr sz="771" dirty="0">
                <a:latin typeface="Microsoft Sans Serif"/>
                <a:cs typeface="Microsoft Sans Serif"/>
              </a:rPr>
              <a:t> </a:t>
            </a:r>
            <a:r>
              <a:rPr sz="771" spc="16" dirty="0">
                <a:latin typeface="Microsoft Sans Serif"/>
                <a:cs typeface="Microsoft Sans Serif"/>
              </a:rPr>
              <a:t>cells</a:t>
            </a:r>
            <a:r>
              <a:rPr sz="771" dirty="0">
                <a:latin typeface="Microsoft Sans Serif"/>
                <a:cs typeface="Microsoft Sans Serif"/>
              </a:rPr>
              <a:t> </a:t>
            </a:r>
            <a:r>
              <a:rPr sz="771" spc="29" dirty="0">
                <a:latin typeface="Microsoft Sans Serif"/>
                <a:cs typeface="Microsoft Sans Serif"/>
              </a:rPr>
              <a:t>(proliferating</a:t>
            </a:r>
            <a:r>
              <a:rPr sz="771" spc="3" dirty="0">
                <a:latin typeface="Microsoft Sans Serif"/>
                <a:cs typeface="Microsoft Sans Serif"/>
              </a:rPr>
              <a:t> </a:t>
            </a:r>
            <a:r>
              <a:rPr sz="771" spc="19" dirty="0">
                <a:latin typeface="Microsoft Sans Serif"/>
                <a:cs typeface="Microsoft Sans Serif"/>
              </a:rPr>
              <a:t>along</a:t>
            </a:r>
            <a:endParaRPr sz="771">
              <a:latin typeface="Microsoft Sans Serif"/>
              <a:cs typeface="Microsoft Sans Serif"/>
            </a:endParaRPr>
          </a:p>
          <a:p>
            <a:pPr marL="301723" marR="215283">
              <a:lnSpc>
                <a:spcPts val="918"/>
              </a:lnSpc>
              <a:spcBef>
                <a:spcPts val="32"/>
              </a:spcBef>
            </a:pPr>
            <a:r>
              <a:rPr sz="771" spc="29" dirty="0">
                <a:latin typeface="Microsoft Sans Serif"/>
                <a:cs typeface="Microsoft Sans Serif"/>
              </a:rPr>
              <a:t>the</a:t>
            </a:r>
            <a:r>
              <a:rPr sz="771" spc="-10" dirty="0">
                <a:latin typeface="Microsoft Sans Serif"/>
                <a:cs typeface="Microsoft Sans Serif"/>
              </a:rPr>
              <a:t> </a:t>
            </a:r>
            <a:r>
              <a:rPr sz="771" spc="39" dirty="0">
                <a:latin typeface="Microsoft Sans Serif"/>
                <a:cs typeface="Microsoft Sans Serif"/>
              </a:rPr>
              <a:t>framework</a:t>
            </a:r>
            <a:r>
              <a:rPr sz="771" spc="-6" dirty="0">
                <a:latin typeface="Microsoft Sans Serif"/>
                <a:cs typeface="Microsoft Sans Serif"/>
              </a:rPr>
              <a:t> </a:t>
            </a:r>
            <a:r>
              <a:rPr sz="771" spc="45" dirty="0">
                <a:latin typeface="Microsoft Sans Serif"/>
                <a:cs typeface="Microsoft Sans Serif"/>
              </a:rPr>
              <a:t>of</a:t>
            </a:r>
            <a:r>
              <a:rPr sz="771" spc="-6" dirty="0">
                <a:latin typeface="Microsoft Sans Serif"/>
                <a:cs typeface="Microsoft Sans Serif"/>
              </a:rPr>
              <a:t> </a:t>
            </a:r>
            <a:r>
              <a:rPr sz="771" spc="29" dirty="0">
                <a:latin typeface="Microsoft Sans Serif"/>
                <a:cs typeface="Microsoft Sans Serif"/>
              </a:rPr>
              <a:t>the</a:t>
            </a:r>
            <a:r>
              <a:rPr sz="771" spc="-6" dirty="0">
                <a:latin typeface="Microsoft Sans Serif"/>
                <a:cs typeface="Microsoft Sans Serif"/>
              </a:rPr>
              <a:t> </a:t>
            </a:r>
            <a:r>
              <a:rPr sz="771" spc="22" dirty="0">
                <a:latin typeface="Microsoft Sans Serif"/>
                <a:cs typeface="Microsoft Sans Serif"/>
              </a:rPr>
              <a:t>alveolar </a:t>
            </a:r>
            <a:r>
              <a:rPr sz="771" spc="-196" dirty="0">
                <a:latin typeface="Microsoft Sans Serif"/>
                <a:cs typeface="Microsoft Sans Serif"/>
              </a:rPr>
              <a:t> </a:t>
            </a:r>
            <a:r>
              <a:rPr sz="771" spc="3" dirty="0">
                <a:latin typeface="Microsoft Sans Serif"/>
                <a:cs typeface="Microsoft Sans Serif"/>
              </a:rPr>
              <a:t>septae).</a:t>
            </a:r>
            <a:endParaRPr sz="771">
              <a:latin typeface="Microsoft Sans Serif"/>
              <a:cs typeface="Microsoft Sans Serif"/>
            </a:endParaRPr>
          </a:p>
          <a:p>
            <a:pPr marL="301723" indent="-205905">
              <a:lnSpc>
                <a:spcPts val="883"/>
              </a:lnSpc>
              <a:buFont typeface="Arial MT"/>
              <a:buChar char="●"/>
              <a:tabLst>
                <a:tab pos="301315" algn="l"/>
                <a:tab pos="301723" algn="l"/>
              </a:tabLst>
            </a:pPr>
            <a:r>
              <a:rPr sz="771" spc="26" dirty="0">
                <a:latin typeface="Microsoft Sans Serif"/>
                <a:cs typeface="Microsoft Sans Serif"/>
              </a:rPr>
              <a:t>Well-differentiated</a:t>
            </a:r>
            <a:r>
              <a:rPr sz="771" spc="-6" dirty="0">
                <a:latin typeface="Microsoft Sans Serif"/>
                <a:cs typeface="Microsoft Sans Serif"/>
              </a:rPr>
              <a:t> </a:t>
            </a:r>
            <a:r>
              <a:rPr sz="771" spc="6" dirty="0">
                <a:latin typeface="Microsoft Sans Serif"/>
                <a:cs typeface="Microsoft Sans Serif"/>
              </a:rPr>
              <a:t>cells.</a:t>
            </a:r>
            <a:endParaRPr sz="771">
              <a:latin typeface="Microsoft Sans Serif"/>
              <a:cs typeface="Microsoft Sans Serif"/>
            </a:endParaRPr>
          </a:p>
        </p:txBody>
      </p:sp>
      <p:sp>
        <p:nvSpPr>
          <p:cNvPr id="5" name="object 5"/>
          <p:cNvSpPr txBox="1"/>
          <p:nvPr/>
        </p:nvSpPr>
        <p:spPr>
          <a:xfrm>
            <a:off x="2374168" y="6337507"/>
            <a:ext cx="1946905" cy="363973"/>
          </a:xfrm>
          <a:prstGeom prst="rect">
            <a:avLst/>
          </a:prstGeom>
        </p:spPr>
        <p:txBody>
          <a:bodyPr vert="horz" wrap="square" lIns="0" tIns="8155" rIns="0" bIns="0" rtlCol="0">
            <a:spAutoFit/>
          </a:bodyPr>
          <a:lstStyle/>
          <a:p>
            <a:pPr algn="ctr">
              <a:spcBef>
                <a:spcPts val="64"/>
              </a:spcBef>
            </a:pPr>
            <a:r>
              <a:rPr sz="1156" b="1" spc="-26" dirty="0">
                <a:solidFill>
                  <a:srgbClr val="D16F00"/>
                </a:solidFill>
                <a:latin typeface="Arial"/>
                <a:cs typeface="Arial"/>
              </a:rPr>
              <a:t>Adenocarcinoma</a:t>
            </a:r>
            <a:r>
              <a:rPr sz="1156" b="1" spc="-29" dirty="0">
                <a:solidFill>
                  <a:srgbClr val="D16F00"/>
                </a:solidFill>
                <a:latin typeface="Arial"/>
                <a:cs typeface="Arial"/>
              </a:rPr>
              <a:t>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endParaRPr sz="1156">
              <a:latin typeface="Arial"/>
              <a:cs typeface="Arial"/>
            </a:endParaRPr>
          </a:p>
          <a:p>
            <a:pPr algn="ctr">
              <a:spcBef>
                <a:spcPts val="10"/>
              </a:spcBef>
            </a:pPr>
            <a:r>
              <a:rPr sz="1156" b="1" spc="16" dirty="0">
                <a:solidFill>
                  <a:srgbClr val="D16F00"/>
                </a:solidFill>
                <a:latin typeface="Arial"/>
                <a:cs typeface="Arial"/>
              </a:rPr>
              <a:t>-</a:t>
            </a:r>
            <a:r>
              <a:rPr sz="1156" b="1" spc="-48"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p:txBody>
      </p:sp>
      <p:pic>
        <p:nvPicPr>
          <p:cNvPr id="6" name="object 6"/>
          <p:cNvPicPr/>
          <p:nvPr/>
        </p:nvPicPr>
        <p:blipFill>
          <a:blip r:embed="rId3" cstate="print"/>
          <a:stretch>
            <a:fillRect/>
          </a:stretch>
        </p:blipFill>
        <p:spPr>
          <a:xfrm>
            <a:off x="2298414" y="3065623"/>
            <a:ext cx="2192233" cy="1336997"/>
          </a:xfrm>
          <a:prstGeom prst="rect">
            <a:avLst/>
          </a:prstGeom>
        </p:spPr>
      </p:pic>
      <p:pic>
        <p:nvPicPr>
          <p:cNvPr id="7" name="object 7"/>
          <p:cNvPicPr/>
          <p:nvPr/>
        </p:nvPicPr>
        <p:blipFill>
          <a:blip r:embed="rId4" cstate="print"/>
          <a:stretch>
            <a:fillRect/>
          </a:stretch>
        </p:blipFill>
        <p:spPr>
          <a:xfrm>
            <a:off x="2298415" y="4975913"/>
            <a:ext cx="2098296" cy="1382356"/>
          </a:xfrm>
          <a:prstGeom prst="rect">
            <a:avLst/>
          </a:prstGeom>
        </p:spPr>
      </p:pic>
      <p:sp>
        <p:nvSpPr>
          <p:cNvPr id="8" name="object 8"/>
          <p:cNvSpPr txBox="1"/>
          <p:nvPr/>
        </p:nvSpPr>
        <p:spPr>
          <a:xfrm>
            <a:off x="4734498" y="3200243"/>
            <a:ext cx="2052915" cy="1046981"/>
          </a:xfrm>
          <a:prstGeom prst="rect">
            <a:avLst/>
          </a:prstGeom>
        </p:spPr>
        <p:txBody>
          <a:bodyPr vert="horz" wrap="square" lIns="0" tIns="8155" rIns="0" bIns="0" rtlCol="0">
            <a:spAutoFit/>
          </a:bodyPr>
          <a:lstStyle/>
          <a:p>
            <a:pPr marL="8155">
              <a:lnSpc>
                <a:spcPts val="918"/>
              </a:lnSpc>
              <a:spcBef>
                <a:spcPts val="64"/>
              </a:spcBef>
            </a:pPr>
            <a:r>
              <a:rPr sz="771" spc="3" dirty="0">
                <a:latin typeface="Microsoft Sans Serif"/>
                <a:cs typeface="Microsoft Sans Serif"/>
              </a:rPr>
              <a:t>Section</a:t>
            </a:r>
            <a:r>
              <a:rPr sz="771" spc="-6" dirty="0">
                <a:latin typeface="Microsoft Sans Serif"/>
                <a:cs typeface="Microsoft Sans Serif"/>
              </a:rPr>
              <a:t> </a:t>
            </a:r>
            <a:r>
              <a:rPr sz="771" spc="45" dirty="0">
                <a:latin typeface="Microsoft Sans Serif"/>
                <a:cs typeface="Microsoft Sans Serif"/>
              </a:rPr>
              <a:t>of</a:t>
            </a:r>
            <a:r>
              <a:rPr sz="771" spc="-3" dirty="0">
                <a:latin typeface="Microsoft Sans Serif"/>
                <a:cs typeface="Microsoft Sans Serif"/>
              </a:rPr>
              <a:t> </a:t>
            </a:r>
            <a:r>
              <a:rPr sz="771" spc="29" dirty="0">
                <a:latin typeface="Microsoft Sans Serif"/>
                <a:cs typeface="Microsoft Sans Serif"/>
              </a:rPr>
              <a:t>the</a:t>
            </a:r>
            <a:r>
              <a:rPr sz="771" spc="-3" dirty="0">
                <a:latin typeface="Microsoft Sans Serif"/>
                <a:cs typeface="Microsoft Sans Serif"/>
              </a:rPr>
              <a:t> </a:t>
            </a:r>
            <a:r>
              <a:rPr sz="771" spc="51" dirty="0">
                <a:latin typeface="Microsoft Sans Serif"/>
                <a:cs typeface="Microsoft Sans Serif"/>
              </a:rPr>
              <a:t>tumor</a:t>
            </a:r>
            <a:r>
              <a:rPr sz="771" spc="-6" dirty="0">
                <a:latin typeface="Microsoft Sans Serif"/>
                <a:cs typeface="Microsoft Sans Serif"/>
              </a:rPr>
              <a:t> </a:t>
            </a:r>
            <a:r>
              <a:rPr sz="771" spc="6" dirty="0">
                <a:latin typeface="Microsoft Sans Serif"/>
                <a:cs typeface="Microsoft Sans Serif"/>
              </a:rPr>
              <a:t>shows:</a:t>
            </a:r>
            <a:endParaRPr sz="771">
              <a:latin typeface="Microsoft Sans Serif"/>
              <a:cs typeface="Microsoft Sans Serif"/>
            </a:endParaRPr>
          </a:p>
          <a:p>
            <a:pPr marL="301723" marR="94594" indent="-205905">
              <a:lnSpc>
                <a:spcPts val="918"/>
              </a:lnSpc>
              <a:spcBef>
                <a:spcPts val="29"/>
              </a:spcBef>
              <a:buFont typeface="Arial MT"/>
              <a:buChar char="●"/>
              <a:tabLst>
                <a:tab pos="301315" algn="l"/>
                <a:tab pos="301723" algn="l"/>
              </a:tabLst>
            </a:pPr>
            <a:r>
              <a:rPr sz="771" spc="22" dirty="0">
                <a:latin typeface="Microsoft Sans Serif"/>
                <a:cs typeface="Microsoft Sans Serif"/>
              </a:rPr>
              <a:t>Moderately</a:t>
            </a:r>
            <a:r>
              <a:rPr sz="771" spc="-3" dirty="0">
                <a:latin typeface="Microsoft Sans Serif"/>
                <a:cs typeface="Microsoft Sans Serif"/>
              </a:rPr>
              <a:t> </a:t>
            </a:r>
            <a:r>
              <a:rPr sz="771" spc="26" dirty="0">
                <a:latin typeface="Microsoft Sans Serif"/>
                <a:cs typeface="Microsoft Sans Serif"/>
              </a:rPr>
              <a:t>differentiated</a:t>
            </a:r>
            <a:r>
              <a:rPr sz="771" spc="-3" dirty="0">
                <a:latin typeface="Microsoft Sans Serif"/>
                <a:cs typeface="Microsoft Sans Serif"/>
              </a:rPr>
              <a:t> </a:t>
            </a:r>
            <a:r>
              <a:rPr sz="771" b="1" spc="3" dirty="0">
                <a:latin typeface="Arial"/>
                <a:cs typeface="Arial"/>
              </a:rPr>
              <a:t>malignant </a:t>
            </a:r>
            <a:r>
              <a:rPr sz="771" b="1" spc="-205" dirty="0">
                <a:latin typeface="Arial"/>
                <a:cs typeface="Arial"/>
              </a:rPr>
              <a:t> </a:t>
            </a:r>
            <a:r>
              <a:rPr sz="771" b="1" spc="-13" dirty="0">
                <a:latin typeface="Arial"/>
                <a:cs typeface="Arial"/>
              </a:rPr>
              <a:t>glands </a:t>
            </a:r>
            <a:r>
              <a:rPr sz="771" spc="16" dirty="0">
                <a:latin typeface="Microsoft Sans Serif"/>
                <a:cs typeface="Microsoft Sans Serif"/>
              </a:rPr>
              <a:t>lined</a:t>
            </a:r>
            <a:r>
              <a:rPr sz="771" dirty="0">
                <a:latin typeface="Microsoft Sans Serif"/>
                <a:cs typeface="Microsoft Sans Serif"/>
              </a:rPr>
              <a:t> by:</a:t>
            </a:r>
            <a:endParaRPr sz="771">
              <a:latin typeface="Microsoft Sans Serif"/>
              <a:cs typeface="Microsoft Sans Serif"/>
            </a:endParaRPr>
          </a:p>
          <a:p>
            <a:pPr marL="595291" lvl="1" indent="-205905">
              <a:lnSpc>
                <a:spcPts val="876"/>
              </a:lnSpc>
              <a:buFont typeface="Arial MT"/>
              <a:buChar char="○"/>
              <a:tabLst>
                <a:tab pos="594883" algn="l"/>
                <a:tab pos="595291" algn="l"/>
              </a:tabLst>
            </a:pPr>
            <a:r>
              <a:rPr sz="771" spc="19" dirty="0">
                <a:latin typeface="Microsoft Sans Serif"/>
                <a:cs typeface="Microsoft Sans Serif"/>
              </a:rPr>
              <a:t>Pleomorphic</a:t>
            </a:r>
            <a:r>
              <a:rPr sz="771" spc="-13" dirty="0">
                <a:latin typeface="Microsoft Sans Serif"/>
                <a:cs typeface="Microsoft Sans Serif"/>
              </a:rPr>
              <a:t> </a:t>
            </a:r>
            <a:r>
              <a:rPr sz="771" spc="29" dirty="0">
                <a:latin typeface="Microsoft Sans Serif"/>
                <a:cs typeface="Microsoft Sans Serif"/>
              </a:rPr>
              <a:t>malignant</a:t>
            </a:r>
            <a:r>
              <a:rPr sz="771" spc="-13" dirty="0">
                <a:latin typeface="Microsoft Sans Serif"/>
                <a:cs typeface="Microsoft Sans Serif"/>
              </a:rPr>
              <a:t> </a:t>
            </a:r>
            <a:r>
              <a:rPr sz="771" spc="16" dirty="0">
                <a:latin typeface="Microsoft Sans Serif"/>
                <a:cs typeface="Microsoft Sans Serif"/>
              </a:rPr>
              <a:t>cells</a:t>
            </a:r>
            <a:endParaRPr sz="771">
              <a:latin typeface="Microsoft Sans Serif"/>
              <a:cs typeface="Microsoft Sans Serif"/>
            </a:endParaRPr>
          </a:p>
          <a:p>
            <a:pPr marL="595291" lvl="1" indent="-205905">
              <a:lnSpc>
                <a:spcPts val="915"/>
              </a:lnSpc>
              <a:buFont typeface="Arial MT"/>
              <a:buChar char="○"/>
              <a:tabLst>
                <a:tab pos="594883" algn="l"/>
                <a:tab pos="595291" algn="l"/>
              </a:tabLst>
            </a:pPr>
            <a:r>
              <a:rPr sz="771" spc="22" dirty="0">
                <a:latin typeface="Microsoft Sans Serif"/>
                <a:cs typeface="Microsoft Sans Serif"/>
              </a:rPr>
              <a:t>Hyperchromatic</a:t>
            </a:r>
            <a:r>
              <a:rPr sz="771" spc="-10" dirty="0">
                <a:latin typeface="Microsoft Sans Serif"/>
                <a:cs typeface="Microsoft Sans Serif"/>
              </a:rPr>
              <a:t> </a:t>
            </a:r>
            <a:r>
              <a:rPr sz="771" spc="29" dirty="0">
                <a:latin typeface="Microsoft Sans Serif"/>
                <a:cs typeface="Microsoft Sans Serif"/>
              </a:rPr>
              <a:t>malignant</a:t>
            </a:r>
            <a:r>
              <a:rPr sz="771" spc="-10" dirty="0">
                <a:latin typeface="Microsoft Sans Serif"/>
                <a:cs typeface="Microsoft Sans Serif"/>
              </a:rPr>
              <a:t> </a:t>
            </a:r>
            <a:r>
              <a:rPr sz="771" spc="16" dirty="0">
                <a:latin typeface="Microsoft Sans Serif"/>
                <a:cs typeface="Microsoft Sans Serif"/>
              </a:rPr>
              <a:t>cells</a:t>
            </a:r>
            <a:endParaRPr sz="771">
              <a:latin typeface="Microsoft Sans Serif"/>
              <a:cs typeface="Microsoft Sans Serif"/>
            </a:endParaRPr>
          </a:p>
          <a:p>
            <a:pPr marL="595291" marR="204682" lvl="1" indent="-205905">
              <a:lnSpc>
                <a:spcPts val="918"/>
              </a:lnSpc>
              <a:spcBef>
                <a:spcPts val="32"/>
              </a:spcBef>
              <a:buFont typeface="Arial MT"/>
              <a:buChar char="○"/>
              <a:tabLst>
                <a:tab pos="620978" algn="l"/>
                <a:tab pos="621794" algn="l"/>
              </a:tabLst>
            </a:pPr>
            <a:r>
              <a:rPr sz="1156" dirty="0"/>
              <a:t>	</a:t>
            </a:r>
            <a:r>
              <a:rPr sz="771" spc="10" dirty="0">
                <a:latin typeface="Microsoft Sans Serif"/>
                <a:cs typeface="Microsoft Sans Serif"/>
              </a:rPr>
              <a:t>conspicuous</a:t>
            </a:r>
            <a:r>
              <a:rPr sz="771" spc="-13" dirty="0">
                <a:latin typeface="Microsoft Sans Serif"/>
                <a:cs typeface="Microsoft Sans Serif"/>
              </a:rPr>
              <a:t> </a:t>
            </a:r>
            <a:r>
              <a:rPr sz="771" spc="19" dirty="0">
                <a:latin typeface="Microsoft Sans Serif"/>
                <a:cs typeface="Microsoft Sans Serif"/>
              </a:rPr>
              <a:t>nucleoli</a:t>
            </a:r>
            <a:r>
              <a:rPr sz="771" spc="-10" dirty="0">
                <a:latin typeface="Microsoft Sans Serif"/>
                <a:cs typeface="Microsoft Sans Serif"/>
              </a:rPr>
              <a:t> </a:t>
            </a:r>
            <a:r>
              <a:rPr sz="771" spc="16" dirty="0">
                <a:latin typeface="Microsoft Sans Serif"/>
                <a:cs typeface="Microsoft Sans Serif"/>
              </a:rPr>
              <a:t>in</a:t>
            </a:r>
            <a:r>
              <a:rPr sz="771" spc="-10" dirty="0">
                <a:latin typeface="Microsoft Sans Serif"/>
                <a:cs typeface="Microsoft Sans Serif"/>
              </a:rPr>
              <a:t> </a:t>
            </a:r>
            <a:r>
              <a:rPr sz="771" spc="29" dirty="0">
                <a:latin typeface="Microsoft Sans Serif"/>
                <a:cs typeface="Microsoft Sans Serif"/>
              </a:rPr>
              <a:t>the </a:t>
            </a:r>
            <a:r>
              <a:rPr sz="771" spc="-196" dirty="0">
                <a:latin typeface="Microsoft Sans Serif"/>
                <a:cs typeface="Microsoft Sans Serif"/>
              </a:rPr>
              <a:t> </a:t>
            </a:r>
            <a:r>
              <a:rPr sz="771" spc="29" dirty="0">
                <a:latin typeface="Microsoft Sans Serif"/>
                <a:cs typeface="Microsoft Sans Serif"/>
              </a:rPr>
              <a:t>malignant</a:t>
            </a:r>
            <a:r>
              <a:rPr sz="771" spc="-3" dirty="0">
                <a:latin typeface="Microsoft Sans Serif"/>
                <a:cs typeface="Microsoft Sans Serif"/>
              </a:rPr>
              <a:t> </a:t>
            </a:r>
            <a:r>
              <a:rPr sz="771" spc="6" dirty="0">
                <a:latin typeface="Microsoft Sans Serif"/>
                <a:cs typeface="Microsoft Sans Serif"/>
              </a:rPr>
              <a:t>cells.</a:t>
            </a:r>
            <a:endParaRPr sz="771">
              <a:latin typeface="Microsoft Sans Serif"/>
              <a:cs typeface="Microsoft Sans Serif"/>
            </a:endParaRPr>
          </a:p>
          <a:p>
            <a:pPr marL="595291" lvl="1" indent="-205905">
              <a:lnSpc>
                <a:spcPts val="876"/>
              </a:lnSpc>
              <a:buFont typeface="Arial MT"/>
              <a:buChar char="○"/>
              <a:tabLst>
                <a:tab pos="594883" algn="l"/>
                <a:tab pos="595291" algn="l"/>
              </a:tabLst>
            </a:pPr>
            <a:r>
              <a:rPr sz="771" b="1" u="heavy" spc="3" dirty="0">
                <a:uFill>
                  <a:solidFill>
                    <a:srgbClr val="000000"/>
                  </a:solidFill>
                </a:uFill>
                <a:latin typeface="Arial"/>
                <a:cs typeface="Arial"/>
              </a:rPr>
              <a:t>Irregular</a:t>
            </a:r>
            <a:r>
              <a:rPr sz="771" b="1" u="heavy" spc="-35" dirty="0">
                <a:uFill>
                  <a:solidFill>
                    <a:srgbClr val="000000"/>
                  </a:solidFill>
                </a:uFill>
                <a:latin typeface="Arial"/>
                <a:cs typeface="Arial"/>
              </a:rPr>
              <a:t> </a:t>
            </a:r>
            <a:r>
              <a:rPr sz="771" b="1" u="heavy" spc="-13" dirty="0">
                <a:uFill>
                  <a:solidFill>
                    <a:srgbClr val="000000"/>
                  </a:solidFill>
                </a:uFill>
                <a:latin typeface="Arial"/>
                <a:cs typeface="Arial"/>
              </a:rPr>
              <a:t>nuclei</a:t>
            </a:r>
            <a:endParaRPr sz="771">
              <a:latin typeface="Arial"/>
              <a:cs typeface="Arial"/>
            </a:endParaRPr>
          </a:p>
          <a:p>
            <a:pPr marL="595291" lvl="1" indent="-205905">
              <a:lnSpc>
                <a:spcPts val="918"/>
              </a:lnSpc>
              <a:buFont typeface="Arial MT"/>
              <a:buChar char="○"/>
              <a:tabLst>
                <a:tab pos="594883" algn="l"/>
                <a:tab pos="595291" algn="l"/>
              </a:tabLst>
            </a:pPr>
            <a:r>
              <a:rPr sz="771" b="1" u="heavy" spc="-3" dirty="0">
                <a:uFill>
                  <a:solidFill>
                    <a:srgbClr val="000000"/>
                  </a:solidFill>
                </a:uFill>
                <a:latin typeface="Arial"/>
                <a:cs typeface="Arial"/>
              </a:rPr>
              <a:t>Prominent</a:t>
            </a:r>
            <a:r>
              <a:rPr sz="771" b="1" u="heavy" spc="-39" dirty="0">
                <a:uFill>
                  <a:solidFill>
                    <a:srgbClr val="000000"/>
                  </a:solidFill>
                </a:uFill>
                <a:latin typeface="Arial"/>
                <a:cs typeface="Arial"/>
              </a:rPr>
              <a:t> </a:t>
            </a:r>
            <a:r>
              <a:rPr sz="771" b="1" u="heavy" spc="-10" dirty="0">
                <a:uFill>
                  <a:solidFill>
                    <a:srgbClr val="000000"/>
                  </a:solidFill>
                </a:uFill>
                <a:latin typeface="Arial"/>
                <a:cs typeface="Arial"/>
              </a:rPr>
              <a:t>nucleoli</a:t>
            </a:r>
            <a:endParaRPr sz="771">
              <a:latin typeface="Arial"/>
              <a:cs typeface="Arial"/>
            </a:endParaRPr>
          </a:p>
        </p:txBody>
      </p:sp>
      <p:sp>
        <p:nvSpPr>
          <p:cNvPr id="9" name="object 9"/>
          <p:cNvSpPr txBox="1"/>
          <p:nvPr/>
        </p:nvSpPr>
        <p:spPr>
          <a:xfrm>
            <a:off x="4822176" y="4246067"/>
            <a:ext cx="1996648" cy="239067"/>
          </a:xfrm>
          <a:prstGeom prst="rect">
            <a:avLst/>
          </a:prstGeom>
        </p:spPr>
        <p:txBody>
          <a:bodyPr vert="horz" wrap="square" lIns="0" tIns="8155" rIns="0" bIns="0" rtlCol="0">
            <a:spAutoFit/>
          </a:bodyPr>
          <a:lstStyle/>
          <a:p>
            <a:pPr marL="213652" indent="-205905">
              <a:lnSpc>
                <a:spcPts val="918"/>
              </a:lnSpc>
              <a:spcBef>
                <a:spcPts val="64"/>
              </a:spcBef>
              <a:buFont typeface="Arial MT"/>
              <a:buChar char="●"/>
              <a:tabLst>
                <a:tab pos="213652" algn="l"/>
                <a:tab pos="214060" algn="l"/>
              </a:tabLst>
            </a:pPr>
            <a:r>
              <a:rPr sz="771" spc="16" dirty="0">
                <a:latin typeface="Microsoft Sans Serif"/>
                <a:cs typeface="Microsoft Sans Serif"/>
              </a:rPr>
              <a:t>Desmoplastic</a:t>
            </a:r>
            <a:r>
              <a:rPr sz="771" spc="-13" dirty="0">
                <a:latin typeface="Microsoft Sans Serif"/>
                <a:cs typeface="Microsoft Sans Serif"/>
              </a:rPr>
              <a:t> </a:t>
            </a:r>
            <a:r>
              <a:rPr sz="771" spc="39" dirty="0">
                <a:latin typeface="Microsoft Sans Serif"/>
                <a:cs typeface="Microsoft Sans Serif"/>
              </a:rPr>
              <a:t>fibroinflammatory</a:t>
            </a:r>
            <a:r>
              <a:rPr sz="771" spc="-10" dirty="0">
                <a:latin typeface="Microsoft Sans Serif"/>
                <a:cs typeface="Microsoft Sans Serif"/>
              </a:rPr>
              <a:t> </a:t>
            </a:r>
            <a:r>
              <a:rPr sz="771" spc="16" dirty="0">
                <a:latin typeface="Microsoft Sans Serif"/>
                <a:cs typeface="Microsoft Sans Serif"/>
              </a:rPr>
              <a:t>tissue</a:t>
            </a:r>
            <a:endParaRPr sz="771">
              <a:latin typeface="Microsoft Sans Serif"/>
              <a:cs typeface="Microsoft Sans Serif"/>
            </a:endParaRPr>
          </a:p>
          <a:p>
            <a:pPr marL="213652" indent="-205905">
              <a:lnSpc>
                <a:spcPts val="918"/>
              </a:lnSpc>
              <a:buFont typeface="Arial MT"/>
              <a:buChar char="●"/>
              <a:tabLst>
                <a:tab pos="213652" algn="l"/>
                <a:tab pos="214060" algn="l"/>
              </a:tabLst>
            </a:pPr>
            <a:r>
              <a:rPr sz="771" spc="26" dirty="0">
                <a:solidFill>
                  <a:srgbClr val="999999"/>
                </a:solidFill>
                <a:latin typeface="Microsoft Sans Serif"/>
                <a:cs typeface="Microsoft Sans Serif"/>
              </a:rPr>
              <a:t>Mitotic</a:t>
            </a:r>
            <a:r>
              <a:rPr sz="771" spc="-16" dirty="0">
                <a:solidFill>
                  <a:srgbClr val="999999"/>
                </a:solidFill>
                <a:latin typeface="Microsoft Sans Serif"/>
                <a:cs typeface="Microsoft Sans Serif"/>
              </a:rPr>
              <a:t> </a:t>
            </a:r>
            <a:r>
              <a:rPr sz="771" spc="22" dirty="0">
                <a:solidFill>
                  <a:srgbClr val="999999"/>
                </a:solidFill>
                <a:latin typeface="Microsoft Sans Serif"/>
                <a:cs typeface="Microsoft Sans Serif"/>
              </a:rPr>
              <a:t>figures</a:t>
            </a:r>
            <a:endParaRPr sz="771">
              <a:latin typeface="Microsoft Sans Serif"/>
              <a:cs typeface="Microsoft Sans Serif"/>
            </a:endParaRPr>
          </a:p>
        </p:txBody>
      </p:sp>
      <p:sp>
        <p:nvSpPr>
          <p:cNvPr id="10" name="object 10"/>
          <p:cNvSpPr txBox="1">
            <a:spLocks noGrp="1"/>
          </p:cNvSpPr>
          <p:nvPr>
            <p:ph type="title"/>
          </p:nvPr>
        </p:nvSpPr>
        <p:spPr>
          <a:xfrm>
            <a:off x="2549665" y="44624"/>
            <a:ext cx="5063993" cy="516066"/>
          </a:xfrm>
          <a:prstGeom prst="rect">
            <a:avLst/>
          </a:prstGeom>
        </p:spPr>
        <p:txBody>
          <a:bodyPr vert="horz" wrap="square" lIns="0" tIns="8155" rIns="0" bIns="0" rtlCol="0" anchor="ctr">
            <a:spAutoFit/>
          </a:bodyPr>
          <a:lstStyle/>
          <a:p>
            <a:pPr marL="972444">
              <a:lnSpc>
                <a:spcPct val="100000"/>
              </a:lnSpc>
              <a:spcBef>
                <a:spcPts val="64"/>
              </a:spcBef>
            </a:pPr>
            <a:r>
              <a:rPr spc="-67" dirty="0"/>
              <a:t>Lung </a:t>
            </a:r>
            <a:r>
              <a:rPr spc="-32" dirty="0"/>
              <a:t>carcinoma</a:t>
            </a:r>
          </a:p>
        </p:txBody>
      </p:sp>
      <p:sp>
        <p:nvSpPr>
          <p:cNvPr id="11" name="object 11"/>
          <p:cNvSpPr txBox="1"/>
          <p:nvPr/>
        </p:nvSpPr>
        <p:spPr>
          <a:xfrm>
            <a:off x="3586735" y="622031"/>
            <a:ext cx="2935240" cy="186104"/>
          </a:xfrm>
          <a:prstGeom prst="rect">
            <a:avLst/>
          </a:prstGeom>
        </p:spPr>
        <p:txBody>
          <a:bodyPr vert="horz" wrap="square" lIns="0" tIns="8155" rIns="0" bIns="0" rtlCol="0">
            <a:spAutoFit/>
          </a:bodyPr>
          <a:lstStyle/>
          <a:p>
            <a:pPr marL="8155">
              <a:spcBef>
                <a:spcPts val="64"/>
              </a:spcBef>
            </a:pPr>
            <a:r>
              <a:rPr sz="1156" b="1" spc="-26" dirty="0" smtClean="0">
                <a:latin typeface="Arial"/>
                <a:cs typeface="Arial"/>
              </a:rPr>
              <a:t> </a:t>
            </a:r>
            <a:r>
              <a:rPr sz="1156" b="1" spc="-61" dirty="0">
                <a:latin typeface="Arial"/>
                <a:cs typeface="Arial"/>
              </a:rPr>
              <a:t>ADENOCARCINOMA</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r>
              <a:rPr sz="1156" b="1" spc="-26" dirty="0">
                <a:latin typeface="Arial"/>
                <a:cs typeface="Arial"/>
              </a:rPr>
              <a:t> </a:t>
            </a:r>
            <a:endParaRPr sz="1156" dirty="0">
              <a:latin typeface="Arial"/>
              <a:cs typeface="Arial"/>
            </a:endParaRPr>
          </a:p>
        </p:txBody>
      </p:sp>
      <p:sp>
        <p:nvSpPr>
          <p:cNvPr id="12" name="object 12"/>
          <p:cNvSpPr txBox="1"/>
          <p:nvPr/>
        </p:nvSpPr>
        <p:spPr>
          <a:xfrm>
            <a:off x="2131743" y="4443638"/>
            <a:ext cx="4880515" cy="363973"/>
          </a:xfrm>
          <a:prstGeom prst="rect">
            <a:avLst/>
          </a:prstGeom>
        </p:spPr>
        <p:txBody>
          <a:bodyPr vert="horz" wrap="square" lIns="0" tIns="8155" rIns="0" bIns="0" rtlCol="0">
            <a:spAutoFit/>
          </a:bodyPr>
          <a:lstStyle/>
          <a:p>
            <a:pPr marL="297238">
              <a:spcBef>
                <a:spcPts val="64"/>
              </a:spcBef>
            </a:pPr>
            <a:r>
              <a:rPr sz="1156" b="1" spc="-26" dirty="0">
                <a:solidFill>
                  <a:srgbClr val="D16F00"/>
                </a:solidFill>
                <a:latin typeface="Arial"/>
                <a:cs typeface="Arial"/>
              </a:rPr>
              <a:t>Adenocarcinoma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endParaRPr sz="1156">
              <a:latin typeface="Arial"/>
              <a:cs typeface="Arial"/>
            </a:endParaRPr>
          </a:p>
          <a:p>
            <a:pPr marL="8155">
              <a:spcBef>
                <a:spcPts val="10"/>
              </a:spcBef>
              <a:tabLst>
                <a:tab pos="1079271" algn="l"/>
                <a:tab pos="4872008" algn="l"/>
              </a:tabLst>
            </a:pPr>
            <a:r>
              <a:rPr sz="1156" u="heavy" dirty="0">
                <a:solidFill>
                  <a:srgbClr val="D16F00"/>
                </a:solidFill>
                <a:uFill>
                  <a:solidFill>
                    <a:srgbClr val="999999"/>
                  </a:solidFill>
                </a:uFill>
                <a:latin typeface="Times New Roman"/>
                <a:cs typeface="Times New Roman"/>
              </a:rPr>
              <a:t> 	</a:t>
            </a:r>
            <a:r>
              <a:rPr sz="1156" b="1" u="heavy" spc="16" dirty="0">
                <a:solidFill>
                  <a:srgbClr val="D16F00"/>
                </a:solidFill>
                <a:uFill>
                  <a:solidFill>
                    <a:srgbClr val="999999"/>
                  </a:solidFill>
                </a:uFill>
                <a:latin typeface="Arial"/>
                <a:cs typeface="Arial"/>
              </a:rPr>
              <a:t>-</a:t>
            </a:r>
            <a:r>
              <a:rPr sz="1156" b="1" u="heavy" spc="-48" dirty="0">
                <a:solidFill>
                  <a:srgbClr val="D16F00"/>
                </a:solidFill>
                <a:uFill>
                  <a:solidFill>
                    <a:srgbClr val="999999"/>
                  </a:solidFill>
                </a:uFill>
                <a:latin typeface="Arial"/>
                <a:cs typeface="Arial"/>
              </a:rPr>
              <a:t> </a:t>
            </a:r>
            <a:r>
              <a:rPr sz="1156" b="1" u="heavy" spc="-45" dirty="0">
                <a:solidFill>
                  <a:srgbClr val="D16F00"/>
                </a:solidFill>
                <a:uFill>
                  <a:solidFill>
                    <a:srgbClr val="999999"/>
                  </a:solidFill>
                </a:uFill>
                <a:latin typeface="Arial"/>
                <a:cs typeface="Arial"/>
              </a:rPr>
              <a:t>HPF	</a:t>
            </a:r>
            <a:endParaRPr sz="1156">
              <a:latin typeface="Arial"/>
              <a:cs typeface="Arial"/>
            </a:endParaRPr>
          </a:p>
        </p:txBody>
      </p:sp>
      <p:sp>
        <p:nvSpPr>
          <p:cNvPr id="13" name="object 13"/>
          <p:cNvSpPr txBox="1"/>
          <p:nvPr/>
        </p:nvSpPr>
        <p:spPr>
          <a:xfrm>
            <a:off x="4708356" y="5177856"/>
            <a:ext cx="1965253" cy="705261"/>
          </a:xfrm>
          <a:prstGeom prst="rect">
            <a:avLst/>
          </a:prstGeom>
        </p:spPr>
        <p:txBody>
          <a:bodyPr vert="horz" wrap="square" lIns="0" tIns="12640" rIns="0" bIns="0" rtlCol="0">
            <a:spAutoFit/>
          </a:bodyPr>
          <a:lstStyle/>
          <a:p>
            <a:pPr marL="213652" marR="49743" indent="-205905">
              <a:lnSpc>
                <a:spcPts val="918"/>
              </a:lnSpc>
              <a:spcBef>
                <a:spcPts val="100"/>
              </a:spcBef>
              <a:buFont typeface="Arial MT"/>
              <a:buChar char="●"/>
              <a:tabLst>
                <a:tab pos="213652" algn="l"/>
                <a:tab pos="214060" algn="l"/>
              </a:tabLst>
            </a:pPr>
            <a:r>
              <a:rPr sz="771" spc="22" dirty="0">
                <a:latin typeface="Microsoft Sans Serif"/>
                <a:cs typeface="Microsoft Sans Serif"/>
              </a:rPr>
              <a:t>Differentiated</a:t>
            </a:r>
            <a:r>
              <a:rPr sz="771" spc="-6" dirty="0">
                <a:latin typeface="Microsoft Sans Serif"/>
                <a:cs typeface="Microsoft Sans Serif"/>
              </a:rPr>
              <a:t> </a:t>
            </a:r>
            <a:r>
              <a:rPr sz="771" b="1" spc="3" dirty="0">
                <a:latin typeface="Arial"/>
                <a:cs typeface="Arial"/>
              </a:rPr>
              <a:t>malignant</a:t>
            </a:r>
            <a:r>
              <a:rPr sz="771" b="1" spc="-22" dirty="0">
                <a:latin typeface="Arial"/>
                <a:cs typeface="Arial"/>
              </a:rPr>
              <a:t> </a:t>
            </a:r>
            <a:r>
              <a:rPr sz="771" b="1" spc="-13" dirty="0">
                <a:latin typeface="Arial"/>
                <a:cs typeface="Arial"/>
              </a:rPr>
              <a:t>glands </a:t>
            </a:r>
            <a:r>
              <a:rPr sz="771" spc="16" dirty="0">
                <a:latin typeface="Microsoft Sans Serif"/>
                <a:cs typeface="Microsoft Sans Serif"/>
              </a:rPr>
              <a:t>lined </a:t>
            </a:r>
            <a:r>
              <a:rPr sz="771" spc="-196" dirty="0">
                <a:latin typeface="Microsoft Sans Serif"/>
                <a:cs typeface="Microsoft Sans Serif"/>
              </a:rPr>
              <a:t> </a:t>
            </a:r>
            <a:r>
              <a:rPr sz="771" dirty="0">
                <a:latin typeface="Microsoft Sans Serif"/>
                <a:cs typeface="Microsoft Sans Serif"/>
              </a:rPr>
              <a:t>by:</a:t>
            </a:r>
            <a:endParaRPr sz="771">
              <a:latin typeface="Microsoft Sans Serif"/>
              <a:cs typeface="Microsoft Sans Serif"/>
            </a:endParaRPr>
          </a:p>
          <a:p>
            <a:pPr marL="507220" lvl="1" indent="-205905">
              <a:lnSpc>
                <a:spcPts val="876"/>
              </a:lnSpc>
              <a:buFont typeface="Arial MT"/>
              <a:buChar char="○"/>
              <a:tabLst>
                <a:tab pos="507220" algn="l"/>
                <a:tab pos="507628" algn="l"/>
              </a:tabLst>
            </a:pPr>
            <a:r>
              <a:rPr sz="771" spc="19" dirty="0">
                <a:latin typeface="Microsoft Sans Serif"/>
                <a:cs typeface="Microsoft Sans Serif"/>
              </a:rPr>
              <a:t>Pleomorphic</a:t>
            </a:r>
            <a:r>
              <a:rPr sz="771" spc="-13" dirty="0">
                <a:latin typeface="Microsoft Sans Serif"/>
                <a:cs typeface="Microsoft Sans Serif"/>
              </a:rPr>
              <a:t> </a:t>
            </a:r>
            <a:r>
              <a:rPr sz="771" spc="29" dirty="0">
                <a:latin typeface="Microsoft Sans Serif"/>
                <a:cs typeface="Microsoft Sans Serif"/>
              </a:rPr>
              <a:t>malignant</a:t>
            </a:r>
            <a:r>
              <a:rPr sz="771" spc="-13" dirty="0">
                <a:latin typeface="Microsoft Sans Serif"/>
                <a:cs typeface="Microsoft Sans Serif"/>
              </a:rPr>
              <a:t> </a:t>
            </a:r>
            <a:r>
              <a:rPr sz="771" spc="16" dirty="0">
                <a:latin typeface="Microsoft Sans Serif"/>
                <a:cs typeface="Microsoft Sans Serif"/>
              </a:rPr>
              <a:t>cells</a:t>
            </a:r>
            <a:endParaRPr sz="771">
              <a:latin typeface="Microsoft Sans Serif"/>
              <a:cs typeface="Microsoft Sans Serif"/>
            </a:endParaRPr>
          </a:p>
          <a:p>
            <a:pPr marL="507220" lvl="1" indent="-205905">
              <a:lnSpc>
                <a:spcPts val="915"/>
              </a:lnSpc>
              <a:buFont typeface="Arial MT"/>
              <a:buChar char="○"/>
              <a:tabLst>
                <a:tab pos="507220" algn="l"/>
                <a:tab pos="507628" algn="l"/>
              </a:tabLst>
            </a:pPr>
            <a:r>
              <a:rPr sz="771" spc="22" dirty="0">
                <a:latin typeface="Microsoft Sans Serif"/>
                <a:cs typeface="Microsoft Sans Serif"/>
              </a:rPr>
              <a:t>Hyperchromatic</a:t>
            </a:r>
            <a:r>
              <a:rPr sz="771" spc="-10" dirty="0">
                <a:latin typeface="Microsoft Sans Serif"/>
                <a:cs typeface="Microsoft Sans Serif"/>
              </a:rPr>
              <a:t> </a:t>
            </a:r>
            <a:r>
              <a:rPr sz="771" spc="29" dirty="0">
                <a:latin typeface="Microsoft Sans Serif"/>
                <a:cs typeface="Microsoft Sans Serif"/>
              </a:rPr>
              <a:t>malignant</a:t>
            </a:r>
            <a:r>
              <a:rPr sz="771" spc="-10" dirty="0">
                <a:latin typeface="Microsoft Sans Serif"/>
                <a:cs typeface="Microsoft Sans Serif"/>
              </a:rPr>
              <a:t> </a:t>
            </a:r>
            <a:r>
              <a:rPr sz="771" spc="16" dirty="0">
                <a:latin typeface="Microsoft Sans Serif"/>
                <a:cs typeface="Microsoft Sans Serif"/>
              </a:rPr>
              <a:t>cells</a:t>
            </a:r>
            <a:endParaRPr sz="771">
              <a:latin typeface="Microsoft Sans Serif"/>
              <a:cs typeface="Microsoft Sans Serif"/>
            </a:endParaRPr>
          </a:p>
          <a:p>
            <a:pPr marL="507220" marR="204682" lvl="1" indent="-205905">
              <a:lnSpc>
                <a:spcPts val="918"/>
              </a:lnSpc>
              <a:spcBef>
                <a:spcPts val="32"/>
              </a:spcBef>
              <a:buFont typeface="Arial MT"/>
              <a:buChar char="○"/>
              <a:tabLst>
                <a:tab pos="533315" algn="l"/>
                <a:tab pos="534131" algn="l"/>
              </a:tabLst>
            </a:pPr>
            <a:r>
              <a:rPr sz="1156" dirty="0"/>
              <a:t>	</a:t>
            </a:r>
            <a:r>
              <a:rPr sz="771" spc="10" dirty="0">
                <a:latin typeface="Microsoft Sans Serif"/>
                <a:cs typeface="Microsoft Sans Serif"/>
              </a:rPr>
              <a:t>conspicuous</a:t>
            </a:r>
            <a:r>
              <a:rPr sz="771" spc="-13" dirty="0">
                <a:latin typeface="Microsoft Sans Serif"/>
                <a:cs typeface="Microsoft Sans Serif"/>
              </a:rPr>
              <a:t> </a:t>
            </a:r>
            <a:r>
              <a:rPr sz="771" spc="19" dirty="0">
                <a:latin typeface="Microsoft Sans Serif"/>
                <a:cs typeface="Microsoft Sans Serif"/>
              </a:rPr>
              <a:t>nucleoli</a:t>
            </a:r>
            <a:r>
              <a:rPr sz="771" spc="-10" dirty="0">
                <a:latin typeface="Microsoft Sans Serif"/>
                <a:cs typeface="Microsoft Sans Serif"/>
              </a:rPr>
              <a:t> </a:t>
            </a:r>
            <a:r>
              <a:rPr sz="771" spc="16" dirty="0">
                <a:latin typeface="Microsoft Sans Serif"/>
                <a:cs typeface="Microsoft Sans Serif"/>
              </a:rPr>
              <a:t>in</a:t>
            </a:r>
            <a:r>
              <a:rPr sz="771" spc="-10" dirty="0">
                <a:latin typeface="Microsoft Sans Serif"/>
                <a:cs typeface="Microsoft Sans Serif"/>
              </a:rPr>
              <a:t> </a:t>
            </a:r>
            <a:r>
              <a:rPr sz="771" spc="29" dirty="0">
                <a:latin typeface="Microsoft Sans Serif"/>
                <a:cs typeface="Microsoft Sans Serif"/>
              </a:rPr>
              <a:t>the </a:t>
            </a:r>
            <a:r>
              <a:rPr sz="771" spc="-196" dirty="0">
                <a:latin typeface="Microsoft Sans Serif"/>
                <a:cs typeface="Microsoft Sans Serif"/>
              </a:rPr>
              <a:t> </a:t>
            </a:r>
            <a:r>
              <a:rPr sz="771" spc="29" dirty="0">
                <a:latin typeface="Microsoft Sans Serif"/>
                <a:cs typeface="Microsoft Sans Serif"/>
              </a:rPr>
              <a:t>malignant</a:t>
            </a:r>
            <a:r>
              <a:rPr sz="771" spc="-3" dirty="0">
                <a:latin typeface="Microsoft Sans Serif"/>
                <a:cs typeface="Microsoft Sans Serif"/>
              </a:rPr>
              <a:t> </a:t>
            </a:r>
            <a:r>
              <a:rPr sz="771" spc="6" dirty="0">
                <a:latin typeface="Microsoft Sans Serif"/>
                <a:cs typeface="Microsoft Sans Serif"/>
              </a:rPr>
              <a:t>cells.</a:t>
            </a:r>
            <a:endParaRPr sz="771">
              <a:latin typeface="Microsoft Sans Serif"/>
              <a:cs typeface="Microsoft Sans Serif"/>
            </a:endParaRPr>
          </a:p>
        </p:txBody>
      </p:sp>
    </p:spTree>
    <p:extLst>
      <p:ext uri="{BB962C8B-B14F-4D97-AF65-F5344CB8AC3E}">
        <p14:creationId xmlns:p14="http://schemas.microsoft.com/office/powerpoint/2010/main" val="3315437135"/>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33400" y="152400"/>
            <a:ext cx="4191000" cy="6372225"/>
          </a:xfrm>
        </p:spPr>
        <p:txBody>
          <a:bodyPr/>
          <a:lstStyle/>
          <a:p>
            <a:pPr defTabSz="809625" eaLnBrk="1" hangingPunct="1"/>
            <a:r>
              <a:rPr lang="en-US" sz="2200" b="1" smtClean="0"/>
              <a:t>Adeno</a:t>
            </a:r>
            <a:r>
              <a:rPr lang="tr-TR" sz="2200" b="1" smtClean="0"/>
              <a:t>c</a:t>
            </a:r>
            <a:r>
              <a:rPr lang="en-US" sz="2200" b="1" smtClean="0"/>
              <a:t>arcinoma</a:t>
            </a:r>
          </a:p>
        </p:txBody>
      </p:sp>
      <p:pic>
        <p:nvPicPr>
          <p:cNvPr id="56323" name="Picture 3" descr="gross adeno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81000"/>
            <a:ext cx="4013200" cy="611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4" name="AutoShape 4"/>
          <p:cNvSpPr>
            <a:spLocks noChangeArrowheads="1"/>
          </p:cNvSpPr>
          <p:nvPr/>
        </p:nvSpPr>
        <p:spPr bwMode="auto">
          <a:xfrm>
            <a:off x="4800600" y="4953000"/>
            <a:ext cx="533400" cy="609600"/>
          </a:xfrm>
          <a:prstGeom prst="right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extLst>
      <p:ext uri="{BB962C8B-B14F-4D97-AF65-F5344CB8AC3E}">
        <p14:creationId xmlns:p14="http://schemas.microsoft.com/office/powerpoint/2010/main" val="297046887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533400" y="403225"/>
            <a:ext cx="7926388" cy="936625"/>
          </a:xfrm>
        </p:spPr>
        <p:txBody>
          <a:bodyPr/>
          <a:lstStyle/>
          <a:p>
            <a:pPr defTabSz="809625" eaLnBrk="1" hangingPunct="1"/>
            <a:r>
              <a:rPr lang="en-US" sz="3200" b="1" smtClean="0">
                <a:solidFill>
                  <a:srgbClr val="FF3300"/>
                </a:solidFill>
              </a:rPr>
              <a:t>Adenocarcinoma</a:t>
            </a:r>
          </a:p>
        </p:txBody>
      </p:sp>
      <p:pic>
        <p:nvPicPr>
          <p:cNvPr id="57347" name="Picture 3" descr="lp adeno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447800"/>
            <a:ext cx="81534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066806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title"/>
          </p:nvPr>
        </p:nvSpPr>
        <p:spPr/>
        <p:txBody>
          <a:bodyPr/>
          <a:lstStyle/>
          <a:p>
            <a:pPr eaLnBrk="1" hangingPunct="1"/>
            <a:r>
              <a:rPr lang="tr-TR" sz="2400" b="1" smtClean="0"/>
              <a:t>Adenocarcinoma </a:t>
            </a:r>
            <a:r>
              <a:rPr lang="tr-TR" sz="2400" b="1" smtClean="0">
                <a:solidFill>
                  <a:srgbClr val="CC3399"/>
                </a:solidFill>
              </a:rPr>
              <a:t>(PAS stain)</a:t>
            </a:r>
          </a:p>
        </p:txBody>
      </p:sp>
      <p:pic>
        <p:nvPicPr>
          <p:cNvPr id="58371" name="Picture 6" descr="AdenoCaPA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71600" y="1760538"/>
            <a:ext cx="6400800" cy="42100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87599948"/>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95288" y="333375"/>
            <a:ext cx="8229600" cy="809625"/>
          </a:xfrm>
        </p:spPr>
        <p:txBody>
          <a:bodyPr/>
          <a:lstStyle/>
          <a:p>
            <a:pPr defTabSz="809625" eaLnBrk="1" hangingPunct="1"/>
            <a:r>
              <a:rPr lang="tr-TR" sz="3500" b="1" smtClean="0">
                <a:solidFill>
                  <a:srgbClr val="CC3399"/>
                </a:solidFill>
              </a:rPr>
              <a:t>Bronchioloalveolar carcinoma</a:t>
            </a:r>
            <a:r>
              <a:rPr lang="tr-TR" sz="4200" smtClean="0"/>
              <a:t> </a:t>
            </a:r>
          </a:p>
        </p:txBody>
      </p:sp>
      <p:sp>
        <p:nvSpPr>
          <p:cNvPr id="59395" name="Rectangle 3"/>
          <p:cNvSpPr>
            <a:spLocks noGrp="1" noChangeArrowheads="1"/>
          </p:cNvSpPr>
          <p:nvPr>
            <p:ph type="body" idx="1"/>
          </p:nvPr>
        </p:nvSpPr>
        <p:spPr>
          <a:xfrm>
            <a:off x="457200" y="1557338"/>
            <a:ext cx="8229600" cy="4573587"/>
          </a:xfrm>
        </p:spPr>
        <p:txBody>
          <a:bodyPr/>
          <a:lstStyle/>
          <a:p>
            <a:pPr marL="303213" indent="-303213" defTabSz="809625" eaLnBrk="1" hangingPunct="1">
              <a:lnSpc>
                <a:spcPct val="80000"/>
              </a:lnSpc>
            </a:pPr>
            <a:r>
              <a:rPr lang="tr-TR" sz="2800" smtClean="0"/>
              <a:t>Bronchioloalveolar carcinoma is a </a:t>
            </a:r>
            <a:r>
              <a:rPr lang="tr-TR" sz="2800" smtClean="0">
                <a:solidFill>
                  <a:srgbClr val="FF3300"/>
                </a:solidFill>
              </a:rPr>
              <a:t>subtype of adenocarcinoma</a:t>
            </a:r>
            <a:r>
              <a:rPr lang="tr-TR" sz="2800" smtClean="0"/>
              <a:t> that accounts for as many as 5% of bronchogenic carcinomas and occur in </a:t>
            </a:r>
            <a:r>
              <a:rPr lang="tr-TR" sz="2800" smtClean="0">
                <a:solidFill>
                  <a:srgbClr val="FF3300"/>
                </a:solidFill>
              </a:rPr>
              <a:t>terminal brochioloalveolar regions.</a:t>
            </a:r>
            <a:r>
              <a:rPr lang="tr-TR" sz="2800" smtClean="0"/>
              <a:t> </a:t>
            </a:r>
          </a:p>
          <a:p>
            <a:pPr marL="303213" indent="-303213" defTabSz="809625" eaLnBrk="1" hangingPunct="1">
              <a:lnSpc>
                <a:spcPct val="80000"/>
              </a:lnSpc>
            </a:pPr>
            <a:r>
              <a:rPr lang="tr-TR" altLang="ko-KR" sz="2800" smtClean="0"/>
              <a:t>Bronchioloalveolar carcinoma may appear in a variety of ways, including a solitary pulmonary nodule (45%), multiple nodules (25%), and consolidation (30%). </a:t>
            </a:r>
          </a:p>
          <a:p>
            <a:pPr marL="303213" indent="-303213" defTabSz="809625" eaLnBrk="1" hangingPunct="1">
              <a:lnSpc>
                <a:spcPct val="80000"/>
              </a:lnSpc>
            </a:pPr>
            <a:r>
              <a:rPr lang="tr-TR" sz="2800" smtClean="0"/>
              <a:t>The incidence of bronchioloalveolar carcinoma is increased in patients who have underlying interstitial lung disease, parenchymal scaring, and exogenous lipoid pneumonia</a:t>
            </a:r>
            <a:r>
              <a:rPr lang="tr-TR" sz="2800" b="1" smtClean="0"/>
              <a:t>.</a:t>
            </a:r>
            <a:r>
              <a:rPr lang="tr-TR" sz="2800" smtClean="0"/>
              <a:t> </a:t>
            </a:r>
          </a:p>
        </p:txBody>
      </p:sp>
    </p:spTree>
    <p:extLst>
      <p:ext uri="{BB962C8B-B14F-4D97-AF65-F5344CB8AC3E}">
        <p14:creationId xmlns:p14="http://schemas.microsoft.com/office/powerpoint/2010/main" val="167462516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457200" y="1052513"/>
            <a:ext cx="8229600" cy="5078412"/>
          </a:xfrm>
        </p:spPr>
        <p:txBody>
          <a:bodyPr/>
          <a:lstStyle/>
          <a:p>
            <a:pPr marL="303213" indent="-303213" defTabSz="809625" eaLnBrk="1" hangingPunct="1"/>
            <a:r>
              <a:rPr lang="tr-TR" sz="2900" b="1" smtClean="0"/>
              <a:t>Bronchioloalveolar carcinoma is classified as </a:t>
            </a:r>
            <a:r>
              <a:rPr lang="tr-TR" sz="2900" b="1" smtClean="0">
                <a:solidFill>
                  <a:srgbClr val="FF33CC"/>
                </a:solidFill>
              </a:rPr>
              <a:t>mucinous,</a:t>
            </a:r>
            <a:r>
              <a:rPr lang="tr-TR" sz="2900" b="1" smtClean="0"/>
              <a:t> </a:t>
            </a:r>
            <a:r>
              <a:rPr lang="tr-TR" sz="2900" b="1" smtClean="0">
                <a:solidFill>
                  <a:schemeClr val="hlink"/>
                </a:solidFill>
              </a:rPr>
              <a:t>nonmucinous</a:t>
            </a:r>
            <a:r>
              <a:rPr lang="tr-TR" sz="2900" b="1" smtClean="0"/>
              <a:t> and </a:t>
            </a:r>
            <a:r>
              <a:rPr lang="tr-TR" sz="2900" b="1" smtClean="0">
                <a:solidFill>
                  <a:srgbClr val="009900"/>
                </a:solidFill>
              </a:rPr>
              <a:t>mixed mucinous and nonmucinous</a:t>
            </a:r>
            <a:r>
              <a:rPr lang="tr-TR" sz="2900" b="1" smtClean="0"/>
              <a:t> on the basis of histopathologic features.</a:t>
            </a:r>
            <a:r>
              <a:rPr lang="tr-TR" sz="2900" smtClean="0"/>
              <a:t> </a:t>
            </a:r>
          </a:p>
          <a:p>
            <a:pPr marL="657225" lvl="1" indent="-252413" defTabSz="809625" eaLnBrk="1" hangingPunct="1"/>
            <a:r>
              <a:rPr lang="tr-TR" sz="2300" smtClean="0"/>
              <a:t>The </a:t>
            </a:r>
            <a:r>
              <a:rPr lang="tr-TR" sz="2300" smtClean="0">
                <a:solidFill>
                  <a:srgbClr val="FF3300"/>
                </a:solidFill>
              </a:rPr>
              <a:t>mucinous form is most common (80%)</a:t>
            </a:r>
            <a:r>
              <a:rPr lang="tr-TR" sz="2300" smtClean="0"/>
              <a:t> and arises from columnar mucous containing cells. </a:t>
            </a:r>
          </a:p>
          <a:p>
            <a:pPr marL="657225" lvl="1" indent="-252413" defTabSz="809625" eaLnBrk="1" hangingPunct="1"/>
            <a:r>
              <a:rPr lang="tr-TR" sz="2300" smtClean="0"/>
              <a:t>The mucinous form is likely to be multicentric, it occasionally appears with bronchorrhea, and it has a worse prognosis. </a:t>
            </a:r>
          </a:p>
          <a:p>
            <a:pPr marL="657225" lvl="1" indent="-252413" defTabSz="809625" eaLnBrk="1" hangingPunct="1"/>
            <a:r>
              <a:rPr lang="tr-TR" sz="2300" smtClean="0"/>
              <a:t>The nonmucinous form arises from type II pneumocytes or Clara cells, it is more likely to be localized, and it has a better prognosis. </a:t>
            </a:r>
          </a:p>
        </p:txBody>
      </p:sp>
    </p:spTree>
    <p:extLst>
      <p:ext uri="{BB962C8B-B14F-4D97-AF65-F5344CB8AC3E}">
        <p14:creationId xmlns:p14="http://schemas.microsoft.com/office/powerpoint/2010/main" val="1758385788"/>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descr="BronchioalveolarCT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209550"/>
            <a:ext cx="8496300" cy="643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0173430"/>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593725" y="368300"/>
            <a:ext cx="5875338" cy="874713"/>
          </a:xfrm>
        </p:spPr>
        <p:txBody>
          <a:bodyPr/>
          <a:lstStyle/>
          <a:p>
            <a:pPr defTabSz="809625" eaLnBrk="1" hangingPunct="1"/>
            <a:r>
              <a:rPr lang="en-US" sz="2800" b="1" smtClean="0">
                <a:solidFill>
                  <a:srgbClr val="FF3300"/>
                </a:solidFill>
                <a:cs typeface="Times New Roman" panose="02020603050405020304" pitchFamily="18" charset="0"/>
              </a:rPr>
              <a:t>Bronch</a:t>
            </a:r>
            <a:r>
              <a:rPr lang="tr-TR" sz="2800" b="1" smtClean="0">
                <a:solidFill>
                  <a:srgbClr val="FF3300"/>
                </a:solidFill>
                <a:cs typeface="Times New Roman" panose="02020603050405020304" pitchFamily="18" charset="0"/>
              </a:rPr>
              <a:t>i</a:t>
            </a:r>
            <a:r>
              <a:rPr lang="en-US" sz="2800" b="1" smtClean="0">
                <a:solidFill>
                  <a:srgbClr val="FF3300"/>
                </a:solidFill>
                <a:cs typeface="Times New Roman" panose="02020603050405020304" pitchFamily="18" charset="0"/>
              </a:rPr>
              <a:t>oloalveolar Carcinoma</a:t>
            </a:r>
            <a:r>
              <a:rPr lang="en-US" smtClean="0"/>
              <a:t> </a:t>
            </a:r>
          </a:p>
        </p:txBody>
      </p:sp>
      <p:sp>
        <p:nvSpPr>
          <p:cNvPr id="62467" name="Rectangle 3"/>
          <p:cNvSpPr>
            <a:spLocks noGrp="1" noChangeArrowheads="1"/>
          </p:cNvSpPr>
          <p:nvPr>
            <p:ph type="body" idx="1"/>
          </p:nvPr>
        </p:nvSpPr>
        <p:spPr>
          <a:xfrm>
            <a:off x="457200" y="1600200"/>
            <a:ext cx="2640013" cy="4530725"/>
          </a:xfrm>
        </p:spPr>
        <p:txBody>
          <a:bodyPr/>
          <a:lstStyle/>
          <a:p>
            <a:pPr marL="303213" indent="-303213" defTabSz="809625" eaLnBrk="1" hangingPunct="1">
              <a:lnSpc>
                <a:spcPct val="90000"/>
              </a:lnSpc>
            </a:pPr>
            <a:r>
              <a:rPr lang="en-US" sz="1800" b="1" smtClean="0">
                <a:cs typeface="Times New Roman" panose="02020603050405020304" pitchFamily="18" charset="0"/>
              </a:rPr>
              <a:t>The symptoms, which usually appear late,</a:t>
            </a:r>
            <a:r>
              <a:rPr lang="en-US" sz="1800" b="1" smtClean="0"/>
              <a:t> </a:t>
            </a:r>
            <a:endParaRPr lang="tr-TR" sz="1800" b="1" smtClean="0"/>
          </a:p>
          <a:p>
            <a:pPr marL="303213" indent="-303213" defTabSz="809625" eaLnBrk="1" hangingPunct="1">
              <a:lnSpc>
                <a:spcPct val="90000"/>
              </a:lnSpc>
            </a:pPr>
            <a:r>
              <a:rPr lang="tr-TR" sz="1800" b="1" smtClean="0"/>
              <a:t>T</a:t>
            </a:r>
            <a:r>
              <a:rPr lang="en-US" sz="1800" b="1" smtClean="0">
                <a:cs typeface="Times New Roman" panose="02020603050405020304" pitchFamily="18" charset="0"/>
              </a:rPr>
              <a:t>hey may produce a picture of </a:t>
            </a:r>
            <a:r>
              <a:rPr lang="en-US" sz="1800" b="1" u="sng" smtClean="0">
                <a:cs typeface="Times New Roman" panose="02020603050405020304" pitchFamily="18" charset="0"/>
              </a:rPr>
              <a:t>diffuse interstitial pneumonitis</a:t>
            </a:r>
            <a:r>
              <a:rPr lang="tr-TR" sz="1800" b="1" smtClean="0"/>
              <a:t>,</a:t>
            </a:r>
          </a:p>
          <a:p>
            <a:pPr marL="303213" indent="-303213" defTabSz="809625" eaLnBrk="1" hangingPunct="1">
              <a:lnSpc>
                <a:spcPct val="90000"/>
              </a:lnSpc>
            </a:pPr>
            <a:r>
              <a:rPr lang="tr-TR" sz="1800" b="1" smtClean="0">
                <a:solidFill>
                  <a:srgbClr val="FF3300"/>
                </a:solidFill>
              </a:rPr>
              <a:t>P</a:t>
            </a:r>
            <a:r>
              <a:rPr lang="en-US" sz="1800" b="1" smtClean="0">
                <a:solidFill>
                  <a:srgbClr val="FF3300"/>
                </a:solidFill>
                <a:cs typeface="Times New Roman" panose="02020603050405020304" pitchFamily="18" charset="0"/>
              </a:rPr>
              <a:t>eripheral </a:t>
            </a:r>
            <a:r>
              <a:rPr lang="tr-TR" sz="1800" b="1" smtClean="0">
                <a:solidFill>
                  <a:srgbClr val="FF3300"/>
                </a:solidFill>
              </a:rPr>
              <a:t>tumor,</a:t>
            </a:r>
          </a:p>
          <a:p>
            <a:pPr marL="303213" indent="-303213" defTabSz="809625" eaLnBrk="1" hangingPunct="1">
              <a:lnSpc>
                <a:spcPct val="90000"/>
              </a:lnSpc>
            </a:pPr>
            <a:r>
              <a:rPr lang="en-US" sz="1800" b="1" smtClean="0">
                <a:cs typeface="Times New Roman" panose="02020603050405020304" pitchFamily="18" charset="0"/>
              </a:rPr>
              <a:t>a single nodule or, </a:t>
            </a:r>
            <a:endParaRPr lang="tr-TR" sz="1800" b="1" smtClean="0"/>
          </a:p>
          <a:p>
            <a:pPr marL="303213" indent="-303213" defTabSz="809625" eaLnBrk="1" hangingPunct="1">
              <a:lnSpc>
                <a:spcPct val="90000"/>
              </a:lnSpc>
            </a:pPr>
            <a:r>
              <a:rPr lang="en-US" sz="1800" b="1" smtClean="0">
                <a:cs typeface="Times New Roman" panose="02020603050405020304" pitchFamily="18" charset="0"/>
              </a:rPr>
              <a:t>more often, as multiple diffuse nodules that sometimes coalesce to produce a pneumonia-like consolidation</a:t>
            </a:r>
            <a:r>
              <a:rPr lang="en-US" sz="1800" smtClean="0"/>
              <a:t>  </a:t>
            </a:r>
          </a:p>
        </p:txBody>
      </p:sp>
      <p:pic>
        <p:nvPicPr>
          <p:cNvPr id="62468" name="Picture 4" descr="acca1"/>
          <p:cNvPicPr>
            <a:picLocks noChangeAspect="1" noChangeArrowheads="1"/>
          </p:cNvPicPr>
          <p:nvPr/>
        </p:nvPicPr>
        <p:blipFill>
          <a:blip r:embed="rId2" cstate="print">
            <a:lum bright="20000" contrast="-4000"/>
            <a:extLst>
              <a:ext uri="{28A0092B-C50C-407E-A947-70E740481C1C}">
                <a14:useLocalDpi xmlns:a14="http://schemas.microsoft.com/office/drawing/2010/main" val="0"/>
              </a:ext>
            </a:extLst>
          </a:blip>
          <a:srcRect/>
          <a:stretch>
            <a:fillRect/>
          </a:stretch>
        </p:blipFill>
        <p:spPr bwMode="auto">
          <a:xfrm>
            <a:off x="6156325" y="1341438"/>
            <a:ext cx="28321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5" descr="AcBronchioloalveolarCa1"/>
          <p:cNvPicPr>
            <a:picLocks noChangeAspect="1" noChangeArrowheads="1"/>
          </p:cNvPicPr>
          <p:nvPr/>
        </p:nvPicPr>
        <p:blipFill>
          <a:blip r:embed="rId3">
            <a:lum bright="18000" contrast="4000"/>
            <a:extLst>
              <a:ext uri="{28A0092B-C50C-407E-A947-70E740481C1C}">
                <a14:useLocalDpi xmlns:a14="http://schemas.microsoft.com/office/drawing/2010/main" val="0"/>
              </a:ext>
            </a:extLst>
          </a:blip>
          <a:srcRect/>
          <a:stretch>
            <a:fillRect/>
          </a:stretch>
        </p:blipFill>
        <p:spPr bwMode="auto">
          <a:xfrm>
            <a:off x="3236913" y="1341438"/>
            <a:ext cx="2778125"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218610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descr="AcBronchioloalveolarCa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57175"/>
            <a:ext cx="8713788" cy="630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041676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defTabSz="809625" eaLnBrk="1" hangingPunct="1"/>
            <a:r>
              <a:rPr lang="tr-TR" sz="3100" b="1" smtClean="0">
                <a:solidFill>
                  <a:srgbClr val="0033CC"/>
                </a:solidFill>
              </a:rPr>
              <a:t>Large cell carcinoma</a:t>
            </a:r>
            <a:r>
              <a:rPr lang="tr-TR" smtClean="0"/>
              <a:t> </a:t>
            </a:r>
          </a:p>
        </p:txBody>
      </p:sp>
      <p:sp>
        <p:nvSpPr>
          <p:cNvPr id="64515" name="Rectangle 3"/>
          <p:cNvSpPr>
            <a:spLocks noGrp="1" noChangeArrowheads="1"/>
          </p:cNvSpPr>
          <p:nvPr>
            <p:ph type="body" idx="1"/>
          </p:nvPr>
        </p:nvSpPr>
        <p:spPr/>
        <p:txBody>
          <a:bodyPr/>
          <a:lstStyle/>
          <a:p>
            <a:pPr marL="303213" indent="-303213" defTabSz="809625" eaLnBrk="1" hangingPunct="1">
              <a:lnSpc>
                <a:spcPct val="80000"/>
              </a:lnSpc>
            </a:pPr>
            <a:endParaRPr lang="tr-TR" sz="2900" smtClean="0"/>
          </a:p>
          <a:p>
            <a:pPr marL="303213" indent="-303213" defTabSz="809625" eaLnBrk="1" hangingPunct="1">
              <a:lnSpc>
                <a:spcPct val="80000"/>
              </a:lnSpc>
            </a:pPr>
            <a:r>
              <a:rPr lang="tr-TR" sz="2900" smtClean="0"/>
              <a:t>Large cell carcinomas account for only 7-10% of bronchogenic carcinomas and are strongly </a:t>
            </a:r>
            <a:r>
              <a:rPr lang="tr-TR" sz="2900" smtClean="0">
                <a:solidFill>
                  <a:srgbClr val="FF3300"/>
                </a:solidFill>
              </a:rPr>
              <a:t>associated with cigarette smoking</a:t>
            </a:r>
            <a:r>
              <a:rPr lang="tr-TR" sz="2900" smtClean="0"/>
              <a:t>. </a:t>
            </a:r>
          </a:p>
          <a:p>
            <a:pPr marL="303213" indent="-303213" defTabSz="809625" eaLnBrk="1" hangingPunct="1">
              <a:lnSpc>
                <a:spcPct val="80000"/>
              </a:lnSpc>
            </a:pPr>
            <a:r>
              <a:rPr lang="tr-TR" sz="2900" smtClean="0"/>
              <a:t>The lesion occurs peripherally and grows rapidly, with early metastases and a poor outcome. </a:t>
            </a:r>
          </a:p>
          <a:p>
            <a:pPr marL="303213" indent="-303213" defTabSz="809625" eaLnBrk="1" hangingPunct="1">
              <a:lnSpc>
                <a:spcPct val="80000"/>
              </a:lnSpc>
            </a:pPr>
            <a:r>
              <a:rPr lang="tr-TR" sz="2900" smtClean="0"/>
              <a:t>A subtype of large cell carcinoma is giant cell carcinoma. </a:t>
            </a:r>
          </a:p>
          <a:p>
            <a:pPr marL="657225" lvl="1" indent="-252413" defTabSz="809625" eaLnBrk="1" hangingPunct="1">
              <a:lnSpc>
                <a:spcPct val="80000"/>
              </a:lnSpc>
            </a:pPr>
            <a:r>
              <a:rPr lang="tr-TR" sz="2400" smtClean="0">
                <a:solidFill>
                  <a:srgbClr val="FF3300"/>
                </a:solidFill>
              </a:rPr>
              <a:t>This is highly malignant and associated with a poor prognosis.</a:t>
            </a:r>
            <a:r>
              <a:rPr lang="tr-TR" sz="2200" smtClean="0"/>
              <a:t> </a:t>
            </a:r>
          </a:p>
        </p:txBody>
      </p:sp>
    </p:spTree>
    <p:extLst>
      <p:ext uri="{BB962C8B-B14F-4D97-AF65-F5344CB8AC3E}">
        <p14:creationId xmlns:p14="http://schemas.microsoft.com/office/powerpoint/2010/main" val="20934253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defRPr/>
            </a:pPr>
            <a:r>
              <a:rPr lang="cs-CZ" dirty="0" smtClean="0"/>
              <a:t>Acute respiratory distress syndrome (ARDS)</a:t>
            </a:r>
          </a:p>
        </p:txBody>
      </p:sp>
      <p:sp>
        <p:nvSpPr>
          <p:cNvPr id="24579" name="Rectangle 3"/>
          <p:cNvSpPr>
            <a:spLocks noGrp="1" noChangeArrowheads="1"/>
          </p:cNvSpPr>
          <p:nvPr>
            <p:ph type="body" idx="1"/>
          </p:nvPr>
        </p:nvSpPr>
        <p:spPr/>
        <p:txBody>
          <a:bodyPr/>
          <a:lstStyle/>
          <a:p>
            <a:pPr eaLnBrk="1" hangingPunct="1">
              <a:buClr>
                <a:schemeClr val="folHlink"/>
              </a:buClr>
              <a:buSzTx/>
            </a:pPr>
            <a:r>
              <a:rPr lang="cs-CZ" altLang="cs-CZ" smtClean="0"/>
              <a:t>clinical course</a:t>
            </a:r>
          </a:p>
          <a:p>
            <a:pPr lvl="1" eaLnBrk="1" hangingPunct="1">
              <a:buClr>
                <a:schemeClr val="folHlink"/>
              </a:buClr>
              <a:buSzTx/>
            </a:pPr>
            <a:r>
              <a:rPr lang="cs-CZ" altLang="cs-CZ" smtClean="0"/>
              <a:t>!!! mortality 30-40% !!!</a:t>
            </a:r>
          </a:p>
          <a:p>
            <a:pPr lvl="1" eaLnBrk="1" hangingPunct="1">
              <a:buClr>
                <a:schemeClr val="folHlink"/>
              </a:buClr>
              <a:buSzTx/>
            </a:pPr>
            <a:r>
              <a:rPr lang="cs-CZ" altLang="cs-CZ" smtClean="0"/>
              <a:t>normal respiratory function within 6-12 months</a:t>
            </a:r>
          </a:p>
          <a:p>
            <a:pPr lvl="1" eaLnBrk="1" hangingPunct="1">
              <a:buClr>
                <a:schemeClr val="folHlink"/>
              </a:buClr>
              <a:buSzTx/>
            </a:pPr>
            <a:r>
              <a:rPr lang="cs-CZ" altLang="cs-CZ" smtClean="0"/>
              <a:t>diffuse interstitial fibrosis</a:t>
            </a:r>
          </a:p>
        </p:txBody>
      </p:sp>
    </p:spTree>
    <p:extLst>
      <p:ext uri="{BB962C8B-B14F-4D97-AF65-F5344CB8AC3E}">
        <p14:creationId xmlns:p14="http://schemas.microsoft.com/office/powerpoint/2010/main" val="403640665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79313" y="1002531"/>
            <a:ext cx="4183298" cy="1361815"/>
          </a:xfrm>
          <a:custGeom>
            <a:avLst/>
            <a:gdLst/>
            <a:ahLst/>
            <a:cxnLst/>
            <a:rect l="l" t="t" r="r" b="b"/>
            <a:pathLst>
              <a:path w="6515100" h="2120900">
                <a:moveTo>
                  <a:pt x="0" y="353406"/>
                </a:moveTo>
                <a:lnTo>
                  <a:pt x="3226" y="305451"/>
                </a:lnTo>
                <a:lnTo>
                  <a:pt x="12624" y="259457"/>
                </a:lnTo>
                <a:lnTo>
                  <a:pt x="27772" y="215845"/>
                </a:lnTo>
                <a:lnTo>
                  <a:pt x="48250" y="175035"/>
                </a:lnTo>
                <a:lnTo>
                  <a:pt x="73636" y="137450"/>
                </a:lnTo>
                <a:lnTo>
                  <a:pt x="103510" y="103510"/>
                </a:lnTo>
                <a:lnTo>
                  <a:pt x="137450" y="73636"/>
                </a:lnTo>
                <a:lnTo>
                  <a:pt x="175035" y="48250"/>
                </a:lnTo>
                <a:lnTo>
                  <a:pt x="215845" y="27772"/>
                </a:lnTo>
                <a:lnTo>
                  <a:pt x="259457" y="12624"/>
                </a:lnTo>
                <a:lnTo>
                  <a:pt x="305451" y="3226"/>
                </a:lnTo>
                <a:lnTo>
                  <a:pt x="353406" y="0"/>
                </a:lnTo>
                <a:lnTo>
                  <a:pt x="6161092" y="0"/>
                </a:lnTo>
                <a:lnTo>
                  <a:pt x="6207546" y="3064"/>
                </a:lnTo>
                <a:lnTo>
                  <a:pt x="6252810" y="12107"/>
                </a:lnTo>
                <a:lnTo>
                  <a:pt x="6296335" y="26901"/>
                </a:lnTo>
                <a:lnTo>
                  <a:pt x="6337573" y="47218"/>
                </a:lnTo>
                <a:lnTo>
                  <a:pt x="6375975" y="72830"/>
                </a:lnTo>
                <a:lnTo>
                  <a:pt x="6410989" y="103510"/>
                </a:lnTo>
                <a:lnTo>
                  <a:pt x="6441670" y="138525"/>
                </a:lnTo>
                <a:lnTo>
                  <a:pt x="6467282" y="176926"/>
                </a:lnTo>
                <a:lnTo>
                  <a:pt x="6487598" y="218164"/>
                </a:lnTo>
                <a:lnTo>
                  <a:pt x="6502392" y="261689"/>
                </a:lnTo>
                <a:lnTo>
                  <a:pt x="6511435" y="306953"/>
                </a:lnTo>
                <a:lnTo>
                  <a:pt x="6514499" y="353406"/>
                </a:lnTo>
                <a:lnTo>
                  <a:pt x="6514499" y="1766992"/>
                </a:lnTo>
                <a:lnTo>
                  <a:pt x="6511273" y="1814948"/>
                </a:lnTo>
                <a:lnTo>
                  <a:pt x="6501875" y="1860942"/>
                </a:lnTo>
                <a:lnTo>
                  <a:pt x="6486727" y="1904554"/>
                </a:lnTo>
                <a:lnTo>
                  <a:pt x="6466249" y="1945364"/>
                </a:lnTo>
                <a:lnTo>
                  <a:pt x="6440863" y="1982949"/>
                </a:lnTo>
                <a:lnTo>
                  <a:pt x="6410989" y="2016889"/>
                </a:lnTo>
                <a:lnTo>
                  <a:pt x="6377049" y="2046763"/>
                </a:lnTo>
                <a:lnTo>
                  <a:pt x="6339464" y="2072149"/>
                </a:lnTo>
                <a:lnTo>
                  <a:pt x="6298654" y="2092627"/>
                </a:lnTo>
                <a:lnTo>
                  <a:pt x="6255042" y="2107775"/>
                </a:lnTo>
                <a:lnTo>
                  <a:pt x="6209048" y="2117173"/>
                </a:lnTo>
                <a:lnTo>
                  <a:pt x="6161092" y="2120399"/>
                </a:lnTo>
                <a:lnTo>
                  <a:pt x="353406" y="2120399"/>
                </a:lnTo>
                <a:lnTo>
                  <a:pt x="305451" y="2117173"/>
                </a:lnTo>
                <a:lnTo>
                  <a:pt x="259457" y="2107775"/>
                </a:lnTo>
                <a:lnTo>
                  <a:pt x="215845" y="2092627"/>
                </a:lnTo>
                <a:lnTo>
                  <a:pt x="175035" y="2072149"/>
                </a:lnTo>
                <a:lnTo>
                  <a:pt x="137450" y="2046763"/>
                </a:lnTo>
                <a:lnTo>
                  <a:pt x="103510" y="2016889"/>
                </a:lnTo>
                <a:lnTo>
                  <a:pt x="73636" y="1982949"/>
                </a:lnTo>
                <a:lnTo>
                  <a:pt x="48250" y="1945364"/>
                </a:lnTo>
                <a:lnTo>
                  <a:pt x="27772" y="1904554"/>
                </a:lnTo>
                <a:lnTo>
                  <a:pt x="12624" y="1860942"/>
                </a:lnTo>
                <a:lnTo>
                  <a:pt x="3226" y="1814948"/>
                </a:lnTo>
                <a:lnTo>
                  <a:pt x="0" y="1766992"/>
                </a:lnTo>
                <a:lnTo>
                  <a:pt x="0" y="353406"/>
                </a:lnTo>
                <a:close/>
              </a:path>
            </a:pathLst>
          </a:custGeom>
          <a:ln w="9524">
            <a:solidFill>
              <a:srgbClr val="999999"/>
            </a:solidFill>
            <a:prstDash val="lgDash"/>
          </a:ln>
        </p:spPr>
        <p:txBody>
          <a:bodyPr wrap="square" lIns="0" tIns="0" rIns="0" bIns="0" rtlCol="0"/>
          <a:lstStyle/>
          <a:p>
            <a:endParaRPr sz="1156"/>
          </a:p>
        </p:txBody>
      </p:sp>
      <p:sp>
        <p:nvSpPr>
          <p:cNvPr id="3" name="object 3"/>
          <p:cNvSpPr txBox="1"/>
          <p:nvPr/>
        </p:nvSpPr>
        <p:spPr>
          <a:xfrm>
            <a:off x="2770530" y="622032"/>
            <a:ext cx="3702178" cy="1719024"/>
          </a:xfrm>
          <a:prstGeom prst="rect">
            <a:avLst/>
          </a:prstGeom>
        </p:spPr>
        <p:txBody>
          <a:bodyPr vert="horz" wrap="square" lIns="0" tIns="8155" rIns="0" bIns="0" rtlCol="0">
            <a:spAutoFit/>
          </a:bodyPr>
          <a:lstStyle/>
          <a:p>
            <a:pPr marL="873365">
              <a:spcBef>
                <a:spcPts val="64"/>
              </a:spcBef>
            </a:pPr>
            <a:r>
              <a:rPr sz="1156" b="1" spc="-93" dirty="0" smtClean="0">
                <a:latin typeface="Arial"/>
                <a:cs typeface="Arial"/>
              </a:rPr>
              <a:t>LARGE</a:t>
            </a:r>
            <a:r>
              <a:rPr sz="1156" b="1" spc="-26" dirty="0" smtClean="0">
                <a:latin typeface="Arial"/>
                <a:cs typeface="Arial"/>
              </a:rPr>
              <a:t> </a:t>
            </a:r>
            <a:r>
              <a:rPr sz="1156" b="1" spc="-106" dirty="0">
                <a:latin typeface="Arial"/>
                <a:cs typeface="Arial"/>
              </a:rPr>
              <a:t>CELL</a:t>
            </a:r>
            <a:r>
              <a:rPr sz="1156" b="1" spc="-26" dirty="0">
                <a:latin typeface="Arial"/>
                <a:cs typeface="Arial"/>
              </a:rPr>
              <a:t> </a:t>
            </a:r>
            <a:r>
              <a:rPr sz="1156" b="1" spc="-64" dirty="0">
                <a:latin typeface="Arial"/>
                <a:cs typeface="Arial"/>
              </a:rPr>
              <a:t>CARCINOMA</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endParaRPr sz="1156" dirty="0">
              <a:latin typeface="Arial"/>
              <a:cs typeface="Arial"/>
            </a:endParaRPr>
          </a:p>
          <a:p>
            <a:pPr>
              <a:spcBef>
                <a:spcPts val="32"/>
              </a:spcBef>
            </a:pPr>
            <a:endParaRPr sz="1798" dirty="0">
              <a:latin typeface="Arial"/>
              <a:cs typeface="Arial"/>
            </a:endParaRPr>
          </a:p>
          <a:p>
            <a:pPr marL="99079" algn="ctr"/>
            <a:r>
              <a:rPr sz="899" b="1" spc="-19" dirty="0">
                <a:latin typeface="Arial"/>
                <a:cs typeface="Arial"/>
              </a:rPr>
              <a:t>Large</a:t>
            </a:r>
            <a:r>
              <a:rPr sz="899" b="1" spc="-22" dirty="0">
                <a:latin typeface="Arial"/>
                <a:cs typeface="Arial"/>
              </a:rPr>
              <a:t> </a:t>
            </a:r>
            <a:r>
              <a:rPr sz="899" b="1" spc="-6" dirty="0">
                <a:latin typeface="Arial"/>
                <a:cs typeface="Arial"/>
              </a:rPr>
              <a:t>cell</a:t>
            </a:r>
            <a:r>
              <a:rPr sz="899" b="1" spc="-19" dirty="0">
                <a:latin typeface="Arial"/>
                <a:cs typeface="Arial"/>
              </a:rPr>
              <a:t> </a:t>
            </a:r>
            <a:r>
              <a:rPr sz="899" b="1" spc="-16" dirty="0">
                <a:latin typeface="Arial"/>
                <a:cs typeface="Arial"/>
              </a:rPr>
              <a:t>carcinoma</a:t>
            </a:r>
            <a:r>
              <a:rPr sz="899" b="1" spc="-19" dirty="0">
                <a:latin typeface="Arial"/>
                <a:cs typeface="Arial"/>
              </a:rPr>
              <a:t> </a:t>
            </a:r>
            <a:r>
              <a:rPr sz="899" b="1" spc="10" dirty="0">
                <a:latin typeface="Arial"/>
                <a:cs typeface="Arial"/>
              </a:rPr>
              <a:t>of</a:t>
            </a:r>
            <a:r>
              <a:rPr sz="899" b="1" spc="-22" dirty="0">
                <a:latin typeface="Arial"/>
                <a:cs typeface="Arial"/>
              </a:rPr>
              <a:t> </a:t>
            </a:r>
            <a:r>
              <a:rPr sz="899" b="1" spc="3" dirty="0">
                <a:latin typeface="Arial"/>
                <a:cs typeface="Arial"/>
              </a:rPr>
              <a:t>the</a:t>
            </a:r>
            <a:r>
              <a:rPr sz="899" b="1" spc="-19" dirty="0">
                <a:latin typeface="Arial"/>
                <a:cs typeface="Arial"/>
              </a:rPr>
              <a:t> </a:t>
            </a:r>
            <a:r>
              <a:rPr sz="899" b="1" spc="-6" dirty="0">
                <a:latin typeface="Arial"/>
                <a:cs typeface="Arial"/>
              </a:rPr>
              <a:t>lung</a:t>
            </a:r>
            <a:endParaRPr sz="899" dirty="0">
              <a:latin typeface="Arial"/>
              <a:cs typeface="Arial"/>
            </a:endParaRPr>
          </a:p>
          <a:p>
            <a:pPr>
              <a:spcBef>
                <a:spcPts val="22"/>
              </a:spcBef>
            </a:pPr>
            <a:endParaRPr sz="931" dirty="0">
              <a:latin typeface="Arial"/>
              <a:cs typeface="Arial"/>
            </a:endParaRPr>
          </a:p>
          <a:p>
            <a:pPr marL="223846" marR="534539" indent="-216099">
              <a:lnSpc>
                <a:spcPts val="1059"/>
              </a:lnSpc>
              <a:buFont typeface="Arial MT"/>
              <a:buChar char="●"/>
              <a:tabLst>
                <a:tab pos="223438" algn="l"/>
                <a:tab pos="224253" algn="l"/>
              </a:tabLst>
            </a:pPr>
            <a:r>
              <a:rPr sz="899" b="1" spc="-51" dirty="0">
                <a:latin typeface="Arial"/>
                <a:cs typeface="Arial"/>
              </a:rPr>
              <a:t>Can</a:t>
            </a:r>
            <a:r>
              <a:rPr sz="899" b="1" spc="-13" dirty="0">
                <a:latin typeface="Arial"/>
                <a:cs typeface="Arial"/>
              </a:rPr>
              <a:t> </a:t>
            </a:r>
            <a:r>
              <a:rPr sz="899" b="1" spc="-22" dirty="0">
                <a:latin typeface="Arial"/>
                <a:cs typeface="Arial"/>
              </a:rPr>
              <a:t>be</a:t>
            </a:r>
            <a:r>
              <a:rPr sz="899" b="1" spc="-10" dirty="0">
                <a:latin typeface="Arial"/>
                <a:cs typeface="Arial"/>
              </a:rPr>
              <a:t> </a:t>
            </a:r>
            <a:r>
              <a:rPr sz="899" b="1" spc="-19" dirty="0">
                <a:latin typeface="Arial"/>
                <a:cs typeface="Arial"/>
              </a:rPr>
              <a:t>neuroendocrine</a:t>
            </a:r>
            <a:r>
              <a:rPr sz="899" b="1" spc="-13" dirty="0">
                <a:latin typeface="Arial"/>
                <a:cs typeface="Arial"/>
              </a:rPr>
              <a:t> </a:t>
            </a:r>
            <a:r>
              <a:rPr sz="899" b="1" spc="-19" dirty="0">
                <a:latin typeface="Arial"/>
                <a:cs typeface="Arial"/>
              </a:rPr>
              <a:t>carcinoma.</a:t>
            </a:r>
            <a:r>
              <a:rPr sz="899" b="1" spc="-10" dirty="0">
                <a:latin typeface="Arial"/>
                <a:cs typeface="Arial"/>
              </a:rPr>
              <a:t> </a:t>
            </a:r>
            <a:r>
              <a:rPr sz="899" b="1" spc="-13" dirty="0">
                <a:latin typeface="Arial"/>
                <a:cs typeface="Arial"/>
              </a:rPr>
              <a:t>Probably </a:t>
            </a:r>
            <a:r>
              <a:rPr sz="899" b="1" spc="-10" dirty="0">
                <a:latin typeface="Arial"/>
                <a:cs typeface="Arial"/>
              </a:rPr>
              <a:t>represents </a:t>
            </a:r>
            <a:r>
              <a:rPr sz="899" b="1" spc="-241" dirty="0">
                <a:latin typeface="Arial"/>
                <a:cs typeface="Arial"/>
              </a:rPr>
              <a:t> </a:t>
            </a:r>
            <a:r>
              <a:rPr sz="899" b="1" spc="-3" dirty="0">
                <a:latin typeface="Arial"/>
                <a:cs typeface="Arial"/>
              </a:rPr>
              <a:t>undifferentiated</a:t>
            </a:r>
            <a:r>
              <a:rPr sz="899" b="1" spc="-16" dirty="0">
                <a:latin typeface="Arial"/>
                <a:cs typeface="Arial"/>
              </a:rPr>
              <a:t> </a:t>
            </a:r>
            <a:r>
              <a:rPr sz="899" b="1" spc="-109" dirty="0">
                <a:latin typeface="Arial"/>
                <a:cs typeface="Arial"/>
              </a:rPr>
              <a:t>SCC</a:t>
            </a:r>
            <a:r>
              <a:rPr sz="899" b="1" spc="-16" dirty="0">
                <a:latin typeface="Arial"/>
                <a:cs typeface="Arial"/>
              </a:rPr>
              <a:t> </a:t>
            </a:r>
            <a:r>
              <a:rPr sz="899" b="1" spc="-19" dirty="0">
                <a:latin typeface="Arial"/>
                <a:cs typeface="Arial"/>
              </a:rPr>
              <a:t>and</a:t>
            </a:r>
            <a:r>
              <a:rPr sz="899" b="1" spc="-13" dirty="0">
                <a:latin typeface="Arial"/>
                <a:cs typeface="Arial"/>
              </a:rPr>
              <a:t> </a:t>
            </a:r>
            <a:r>
              <a:rPr sz="899" b="1" spc="-22" dirty="0">
                <a:latin typeface="Arial"/>
                <a:cs typeface="Arial"/>
              </a:rPr>
              <a:t>adenocarcinomas.</a:t>
            </a:r>
            <a:endParaRPr sz="899" dirty="0">
              <a:latin typeface="Arial"/>
              <a:cs typeface="Arial"/>
            </a:endParaRPr>
          </a:p>
          <a:p>
            <a:pPr marL="223846" indent="-216099">
              <a:lnSpc>
                <a:spcPts val="1018"/>
              </a:lnSpc>
              <a:buFont typeface="Arial MT"/>
              <a:buChar char="●"/>
              <a:tabLst>
                <a:tab pos="223438" algn="l"/>
                <a:tab pos="224253" algn="l"/>
              </a:tabLst>
            </a:pPr>
            <a:r>
              <a:rPr sz="899" b="1" spc="-19" dirty="0">
                <a:latin typeface="Arial"/>
                <a:cs typeface="Arial"/>
              </a:rPr>
              <a:t>Large nuclei </a:t>
            </a:r>
            <a:r>
              <a:rPr sz="899" b="1" spc="6" dirty="0">
                <a:latin typeface="Arial"/>
                <a:cs typeface="Arial"/>
              </a:rPr>
              <a:t>with</a:t>
            </a:r>
            <a:r>
              <a:rPr sz="899" b="1" spc="-19" dirty="0">
                <a:latin typeface="Arial"/>
                <a:cs typeface="Arial"/>
              </a:rPr>
              <a:t> </a:t>
            </a:r>
            <a:r>
              <a:rPr sz="899" b="1" spc="-3" dirty="0">
                <a:latin typeface="Arial"/>
                <a:cs typeface="Arial"/>
              </a:rPr>
              <a:t>prominent</a:t>
            </a:r>
            <a:r>
              <a:rPr sz="899" b="1" spc="-19" dirty="0">
                <a:latin typeface="Arial"/>
                <a:cs typeface="Arial"/>
              </a:rPr>
              <a:t> nucleoli.</a:t>
            </a:r>
            <a:endParaRPr sz="899" dirty="0">
              <a:latin typeface="Arial"/>
              <a:cs typeface="Arial"/>
            </a:endParaRPr>
          </a:p>
          <a:p>
            <a:pPr marL="223846" indent="-216099">
              <a:lnSpc>
                <a:spcPts val="1059"/>
              </a:lnSpc>
              <a:buFont typeface="Arial MT"/>
              <a:buChar char="●"/>
              <a:tabLst>
                <a:tab pos="223438" algn="l"/>
                <a:tab pos="224253" algn="l"/>
              </a:tabLst>
            </a:pPr>
            <a:r>
              <a:rPr sz="899" b="1" spc="-3" dirty="0">
                <a:latin typeface="Arial"/>
                <a:cs typeface="Arial"/>
              </a:rPr>
              <a:t>Variation</a:t>
            </a:r>
            <a:r>
              <a:rPr sz="899" b="1" spc="-26" dirty="0">
                <a:latin typeface="Arial"/>
                <a:cs typeface="Arial"/>
              </a:rPr>
              <a:t> </a:t>
            </a:r>
            <a:r>
              <a:rPr sz="899" b="1" spc="-22" dirty="0">
                <a:latin typeface="Arial"/>
                <a:cs typeface="Arial"/>
              </a:rPr>
              <a:t>in size </a:t>
            </a:r>
            <a:r>
              <a:rPr sz="899" b="1" spc="-19" dirty="0">
                <a:latin typeface="Arial"/>
                <a:cs typeface="Arial"/>
              </a:rPr>
              <a:t>and</a:t>
            </a:r>
            <a:r>
              <a:rPr sz="899" b="1" spc="-22" dirty="0">
                <a:latin typeface="Arial"/>
                <a:cs typeface="Arial"/>
              </a:rPr>
              <a:t> </a:t>
            </a:r>
            <a:r>
              <a:rPr sz="899" b="1" spc="-29" dirty="0">
                <a:latin typeface="Arial"/>
                <a:cs typeface="Arial"/>
              </a:rPr>
              <a:t>shape.</a:t>
            </a:r>
            <a:endParaRPr sz="899" dirty="0">
              <a:latin typeface="Arial"/>
              <a:cs typeface="Arial"/>
            </a:endParaRPr>
          </a:p>
          <a:p>
            <a:pPr marL="223846" indent="-216099">
              <a:lnSpc>
                <a:spcPts val="1059"/>
              </a:lnSpc>
              <a:buFont typeface="Arial MT"/>
              <a:buChar char="●"/>
              <a:tabLst>
                <a:tab pos="223438" algn="l"/>
                <a:tab pos="224253" algn="l"/>
              </a:tabLst>
            </a:pPr>
            <a:r>
              <a:rPr sz="899" b="1" spc="-19" dirty="0">
                <a:latin typeface="Arial"/>
                <a:cs typeface="Arial"/>
              </a:rPr>
              <a:t>Nuclei</a:t>
            </a:r>
            <a:r>
              <a:rPr sz="899" b="1" spc="-16" dirty="0">
                <a:latin typeface="Arial"/>
                <a:cs typeface="Arial"/>
              </a:rPr>
              <a:t> </a:t>
            </a:r>
            <a:r>
              <a:rPr sz="899" b="1" spc="-6" dirty="0">
                <a:latin typeface="Arial"/>
                <a:cs typeface="Arial"/>
              </a:rPr>
              <a:t>usually</a:t>
            </a:r>
            <a:r>
              <a:rPr sz="899" b="1" spc="-16" dirty="0">
                <a:latin typeface="Arial"/>
                <a:cs typeface="Arial"/>
              </a:rPr>
              <a:t> </a:t>
            </a:r>
            <a:r>
              <a:rPr sz="899" b="1" spc="-32" dirty="0">
                <a:latin typeface="Arial"/>
                <a:cs typeface="Arial"/>
              </a:rPr>
              <a:t>do</a:t>
            </a:r>
            <a:r>
              <a:rPr sz="899" b="1" spc="-16" dirty="0">
                <a:latin typeface="Arial"/>
                <a:cs typeface="Arial"/>
              </a:rPr>
              <a:t> </a:t>
            </a:r>
            <a:r>
              <a:rPr sz="899" b="1" spc="-3" dirty="0">
                <a:latin typeface="Arial"/>
                <a:cs typeface="Arial"/>
              </a:rPr>
              <a:t>not</a:t>
            </a:r>
            <a:r>
              <a:rPr sz="899" b="1" spc="-16" dirty="0">
                <a:latin typeface="Arial"/>
                <a:cs typeface="Arial"/>
              </a:rPr>
              <a:t> touch</a:t>
            </a:r>
            <a:r>
              <a:rPr sz="899" b="1" spc="-13" dirty="0">
                <a:latin typeface="Arial"/>
                <a:cs typeface="Arial"/>
              </a:rPr>
              <a:t> </a:t>
            </a:r>
            <a:r>
              <a:rPr sz="899" b="1" spc="-22" dirty="0">
                <a:latin typeface="Arial"/>
                <a:cs typeface="Arial"/>
              </a:rPr>
              <a:t>due</a:t>
            </a:r>
            <a:r>
              <a:rPr sz="899" b="1" spc="-16" dirty="0">
                <a:latin typeface="Arial"/>
                <a:cs typeface="Arial"/>
              </a:rPr>
              <a:t> </a:t>
            </a:r>
            <a:r>
              <a:rPr sz="899" b="1" spc="3" dirty="0">
                <a:latin typeface="Arial"/>
                <a:cs typeface="Arial"/>
              </a:rPr>
              <a:t>to</a:t>
            </a:r>
            <a:r>
              <a:rPr sz="899" b="1" spc="-16" dirty="0">
                <a:latin typeface="Arial"/>
                <a:cs typeface="Arial"/>
              </a:rPr>
              <a:t> </a:t>
            </a:r>
            <a:r>
              <a:rPr sz="899" b="1" spc="3" dirty="0">
                <a:latin typeface="Arial"/>
                <a:cs typeface="Arial"/>
              </a:rPr>
              <a:t>more</a:t>
            </a:r>
            <a:r>
              <a:rPr sz="899" b="1" spc="-16" dirty="0">
                <a:latin typeface="Arial"/>
                <a:cs typeface="Arial"/>
              </a:rPr>
              <a:t> </a:t>
            </a:r>
            <a:r>
              <a:rPr sz="899" b="1" spc="-13" dirty="0">
                <a:latin typeface="Arial"/>
                <a:cs typeface="Arial"/>
              </a:rPr>
              <a:t>cytoplasm.</a:t>
            </a:r>
            <a:endParaRPr sz="899" dirty="0">
              <a:latin typeface="Arial"/>
              <a:cs typeface="Arial"/>
            </a:endParaRPr>
          </a:p>
          <a:p>
            <a:pPr marL="223846" indent="-216099">
              <a:lnSpc>
                <a:spcPts val="1059"/>
              </a:lnSpc>
              <a:buFont typeface="Arial MT"/>
              <a:buChar char="●"/>
              <a:tabLst>
                <a:tab pos="223438" algn="l"/>
                <a:tab pos="224253" algn="l"/>
              </a:tabLst>
            </a:pPr>
            <a:r>
              <a:rPr sz="899" b="1" dirty="0">
                <a:latin typeface="Arial"/>
                <a:cs typeface="Arial"/>
              </a:rPr>
              <a:t>Moderate</a:t>
            </a:r>
            <a:r>
              <a:rPr sz="899" b="1" spc="-22" dirty="0">
                <a:latin typeface="Arial"/>
                <a:cs typeface="Arial"/>
              </a:rPr>
              <a:t> </a:t>
            </a:r>
            <a:r>
              <a:rPr sz="899" b="1" dirty="0">
                <a:latin typeface="Arial"/>
                <a:cs typeface="Arial"/>
              </a:rPr>
              <a:t>amount</a:t>
            </a:r>
            <a:r>
              <a:rPr sz="899" b="1" spc="-22" dirty="0">
                <a:latin typeface="Arial"/>
                <a:cs typeface="Arial"/>
              </a:rPr>
              <a:t> </a:t>
            </a:r>
            <a:r>
              <a:rPr sz="899" b="1" spc="6" dirty="0">
                <a:latin typeface="Arial"/>
                <a:cs typeface="Arial"/>
              </a:rPr>
              <a:t>of</a:t>
            </a:r>
            <a:r>
              <a:rPr sz="899" b="1" spc="-22" dirty="0">
                <a:latin typeface="Arial"/>
                <a:cs typeface="Arial"/>
              </a:rPr>
              <a:t> </a:t>
            </a:r>
            <a:r>
              <a:rPr sz="899" b="1" spc="-13" dirty="0">
                <a:latin typeface="Arial"/>
                <a:cs typeface="Arial"/>
              </a:rPr>
              <a:t>cytoplasm.</a:t>
            </a:r>
            <a:endParaRPr sz="899" dirty="0">
              <a:latin typeface="Arial"/>
              <a:cs typeface="Arial"/>
            </a:endParaRPr>
          </a:p>
          <a:p>
            <a:pPr marL="223846" indent="-216099">
              <a:lnSpc>
                <a:spcPts val="1068"/>
              </a:lnSpc>
              <a:buFont typeface="Arial MT"/>
              <a:buChar char="●"/>
              <a:tabLst>
                <a:tab pos="223438" algn="l"/>
                <a:tab pos="224253" algn="l"/>
              </a:tabLst>
            </a:pPr>
            <a:r>
              <a:rPr sz="899" b="1" spc="-6" dirty="0">
                <a:latin typeface="Arial"/>
                <a:cs typeface="Arial"/>
              </a:rPr>
              <a:t>Early</a:t>
            </a:r>
            <a:r>
              <a:rPr sz="899" b="1" spc="-16" dirty="0">
                <a:latin typeface="Arial"/>
                <a:cs typeface="Arial"/>
              </a:rPr>
              <a:t> </a:t>
            </a:r>
            <a:r>
              <a:rPr sz="899" b="1" spc="-19" dirty="0">
                <a:latin typeface="Arial"/>
                <a:cs typeface="Arial"/>
              </a:rPr>
              <a:t>and</a:t>
            </a:r>
            <a:r>
              <a:rPr sz="899" b="1" spc="-13" dirty="0">
                <a:latin typeface="Arial"/>
                <a:cs typeface="Arial"/>
              </a:rPr>
              <a:t> </a:t>
            </a:r>
            <a:r>
              <a:rPr sz="899" b="1" spc="-6" dirty="0">
                <a:latin typeface="Arial"/>
                <a:cs typeface="Arial"/>
              </a:rPr>
              <a:t>distant</a:t>
            </a:r>
            <a:r>
              <a:rPr sz="899" b="1" spc="-16" dirty="0">
                <a:latin typeface="Arial"/>
                <a:cs typeface="Arial"/>
              </a:rPr>
              <a:t> </a:t>
            </a:r>
            <a:r>
              <a:rPr sz="899" b="1" spc="-13" dirty="0">
                <a:latin typeface="Arial"/>
                <a:cs typeface="Arial"/>
              </a:rPr>
              <a:t>metastases, </a:t>
            </a:r>
            <a:r>
              <a:rPr sz="899" b="1" spc="-6" dirty="0">
                <a:latin typeface="Arial"/>
                <a:cs typeface="Arial"/>
              </a:rPr>
              <a:t>sometimes</a:t>
            </a:r>
            <a:r>
              <a:rPr sz="899" b="1" spc="-16" dirty="0">
                <a:latin typeface="Arial"/>
                <a:cs typeface="Arial"/>
              </a:rPr>
              <a:t> </a:t>
            </a:r>
            <a:r>
              <a:rPr sz="899" b="1" spc="-13" dirty="0">
                <a:latin typeface="Arial"/>
                <a:cs typeface="Arial"/>
              </a:rPr>
              <a:t>cavitating.</a:t>
            </a:r>
            <a:endParaRPr sz="899" dirty="0">
              <a:latin typeface="Arial"/>
              <a:cs typeface="Arial"/>
            </a:endParaRPr>
          </a:p>
        </p:txBody>
      </p:sp>
      <p:grpSp>
        <p:nvGrpSpPr>
          <p:cNvPr id="4" name="object 4"/>
          <p:cNvGrpSpPr/>
          <p:nvPr/>
        </p:nvGrpSpPr>
        <p:grpSpPr>
          <a:xfrm>
            <a:off x="2293855" y="2531129"/>
            <a:ext cx="1663126" cy="1090675"/>
            <a:chOff x="230250" y="3941998"/>
            <a:chExt cx="2590165" cy="1698625"/>
          </a:xfrm>
        </p:grpSpPr>
        <p:pic>
          <p:nvPicPr>
            <p:cNvPr id="5" name="object 5"/>
            <p:cNvPicPr/>
            <p:nvPr/>
          </p:nvPicPr>
          <p:blipFill>
            <a:blip r:embed="rId2" cstate="print"/>
            <a:stretch>
              <a:fillRect/>
            </a:stretch>
          </p:blipFill>
          <p:spPr>
            <a:xfrm>
              <a:off x="230250" y="3941998"/>
              <a:ext cx="1491880" cy="1698262"/>
            </a:xfrm>
            <a:prstGeom prst="rect">
              <a:avLst/>
            </a:prstGeom>
          </p:spPr>
        </p:pic>
        <p:sp>
          <p:nvSpPr>
            <p:cNvPr id="6" name="object 6"/>
            <p:cNvSpPr/>
            <p:nvPr/>
          </p:nvSpPr>
          <p:spPr>
            <a:xfrm>
              <a:off x="1722223" y="4593674"/>
              <a:ext cx="1093470" cy="197485"/>
            </a:xfrm>
            <a:custGeom>
              <a:avLst/>
              <a:gdLst/>
              <a:ahLst/>
              <a:cxnLst/>
              <a:rect l="l" t="t" r="r" b="b"/>
              <a:pathLst>
                <a:path w="1093470" h="197485">
                  <a:moveTo>
                    <a:pt x="1092899" y="0"/>
                  </a:moveTo>
                  <a:lnTo>
                    <a:pt x="1021662" y="1186"/>
                  </a:lnTo>
                  <a:lnTo>
                    <a:pt x="956583" y="4597"/>
                  </a:lnTo>
                  <a:lnTo>
                    <a:pt x="897047" y="10010"/>
                  </a:lnTo>
                  <a:lnTo>
                    <a:pt x="842438" y="17203"/>
                  </a:lnTo>
                  <a:lnTo>
                    <a:pt x="792139" y="25954"/>
                  </a:lnTo>
                  <a:lnTo>
                    <a:pt x="745537" y="36039"/>
                  </a:lnTo>
                  <a:lnTo>
                    <a:pt x="702014" y="47236"/>
                  </a:lnTo>
                  <a:lnTo>
                    <a:pt x="660955" y="59323"/>
                  </a:lnTo>
                  <a:lnTo>
                    <a:pt x="621745" y="72078"/>
                  </a:lnTo>
                  <a:lnTo>
                    <a:pt x="583767" y="85277"/>
                  </a:lnTo>
                  <a:lnTo>
                    <a:pt x="546406" y="98699"/>
                  </a:lnTo>
                  <a:lnTo>
                    <a:pt x="509046" y="112122"/>
                  </a:lnTo>
                  <a:lnTo>
                    <a:pt x="471071" y="125321"/>
                  </a:lnTo>
                  <a:lnTo>
                    <a:pt x="431865" y="138076"/>
                  </a:lnTo>
                  <a:lnTo>
                    <a:pt x="390813" y="150163"/>
                  </a:lnTo>
                  <a:lnTo>
                    <a:pt x="347298" y="161360"/>
                  </a:lnTo>
                  <a:lnTo>
                    <a:pt x="300704" y="171445"/>
                  </a:lnTo>
                  <a:lnTo>
                    <a:pt x="250416" y="180196"/>
                  </a:lnTo>
                  <a:lnTo>
                    <a:pt x="195817" y="187389"/>
                  </a:lnTo>
                  <a:lnTo>
                    <a:pt x="136292" y="192802"/>
                  </a:lnTo>
                  <a:lnTo>
                    <a:pt x="71225" y="196213"/>
                  </a:lnTo>
                  <a:lnTo>
                    <a:pt x="0" y="197399"/>
                  </a:lnTo>
                </a:path>
              </a:pathLst>
            </a:custGeom>
            <a:ln w="9524">
              <a:solidFill>
                <a:srgbClr val="666666"/>
              </a:solidFill>
              <a:prstDash val="lgDash"/>
            </a:ln>
          </p:spPr>
          <p:txBody>
            <a:bodyPr wrap="square" lIns="0" tIns="0" rIns="0" bIns="0" rtlCol="0"/>
            <a:lstStyle/>
            <a:p>
              <a:endParaRPr sz="1156"/>
            </a:p>
          </p:txBody>
        </p:sp>
      </p:grpSp>
      <p:sp>
        <p:nvSpPr>
          <p:cNvPr id="7" name="object 7"/>
          <p:cNvSpPr txBox="1"/>
          <p:nvPr/>
        </p:nvSpPr>
        <p:spPr>
          <a:xfrm>
            <a:off x="3953583" y="2685665"/>
            <a:ext cx="2400300" cy="439613"/>
          </a:xfrm>
          <a:prstGeom prst="rect">
            <a:avLst/>
          </a:prstGeom>
          <a:ln w="9524">
            <a:solidFill>
              <a:srgbClr val="434343"/>
            </a:solidFill>
          </a:ln>
        </p:spPr>
        <p:txBody>
          <a:bodyPr vert="horz" wrap="square" lIns="0" tIns="79507" rIns="0" bIns="0" rtlCol="0">
            <a:spAutoFit/>
          </a:bodyPr>
          <a:lstStyle/>
          <a:p>
            <a:pPr marL="193266" marR="188373" indent="110904">
              <a:lnSpc>
                <a:spcPct val="100699"/>
              </a:lnSpc>
              <a:spcBef>
                <a:spcPts val="626"/>
              </a:spcBef>
            </a:pPr>
            <a:r>
              <a:rPr sz="1156" b="1" spc="-3" dirty="0">
                <a:solidFill>
                  <a:srgbClr val="D16F00"/>
                </a:solidFill>
                <a:latin typeface="Arial"/>
                <a:cs typeface="Arial"/>
              </a:rPr>
              <a:t>Undifferentiated </a:t>
            </a:r>
            <a:r>
              <a:rPr sz="1156" b="1" dirty="0">
                <a:solidFill>
                  <a:srgbClr val="D16F00"/>
                </a:solidFill>
                <a:latin typeface="Arial"/>
                <a:cs typeface="Arial"/>
              </a:rPr>
              <a:t>large </a:t>
            </a:r>
            <a:r>
              <a:rPr sz="1156" b="1" spc="-10" dirty="0">
                <a:solidFill>
                  <a:srgbClr val="D16F00"/>
                </a:solidFill>
                <a:latin typeface="Arial"/>
                <a:cs typeface="Arial"/>
              </a:rPr>
              <a:t>cell </a:t>
            </a:r>
            <a:r>
              <a:rPr sz="1156" b="1" spc="-6" dirty="0">
                <a:solidFill>
                  <a:srgbClr val="D16F00"/>
                </a:solidFill>
                <a:latin typeface="Arial"/>
                <a:cs typeface="Arial"/>
              </a:rPr>
              <a:t> </a:t>
            </a:r>
            <a:r>
              <a:rPr sz="1156" b="1" spc="-22" dirty="0">
                <a:solidFill>
                  <a:srgbClr val="D16F00"/>
                </a:solidFill>
                <a:latin typeface="Arial"/>
                <a:cs typeface="Arial"/>
              </a:rPr>
              <a:t>carcinoma </a:t>
            </a:r>
            <a:r>
              <a:rPr sz="1156" b="1" spc="6" dirty="0">
                <a:solidFill>
                  <a:srgbClr val="D16F00"/>
                </a:solidFill>
                <a:latin typeface="Arial"/>
                <a:cs typeface="Arial"/>
              </a:rPr>
              <a:t>of</a:t>
            </a:r>
            <a:r>
              <a:rPr sz="1156" b="1" spc="-22" dirty="0">
                <a:solidFill>
                  <a:srgbClr val="D16F00"/>
                </a:solidFill>
                <a:latin typeface="Arial"/>
                <a:cs typeface="Arial"/>
              </a:rPr>
              <a:t> </a:t>
            </a:r>
            <a:r>
              <a:rPr sz="1156" b="1" spc="3" dirty="0">
                <a:solidFill>
                  <a:srgbClr val="D16F00"/>
                </a:solidFill>
                <a:latin typeface="Arial"/>
                <a:cs typeface="Arial"/>
              </a:rPr>
              <a:t>the</a:t>
            </a:r>
            <a:r>
              <a:rPr sz="1156" b="1" spc="-19" dirty="0">
                <a:solidFill>
                  <a:srgbClr val="D16F00"/>
                </a:solidFill>
                <a:latin typeface="Arial"/>
                <a:cs typeface="Arial"/>
              </a:rPr>
              <a:t> </a:t>
            </a:r>
            <a:r>
              <a:rPr sz="1156" b="1" spc="-13" dirty="0">
                <a:solidFill>
                  <a:srgbClr val="D16F00"/>
                </a:solidFill>
                <a:latin typeface="Arial"/>
                <a:cs typeface="Arial"/>
              </a:rPr>
              <a:t>lung</a:t>
            </a:r>
            <a:r>
              <a:rPr sz="1156" b="1" spc="-22" dirty="0">
                <a:solidFill>
                  <a:srgbClr val="D16F00"/>
                </a:solidFill>
                <a:latin typeface="Arial"/>
                <a:cs typeface="Arial"/>
              </a:rPr>
              <a:t> </a:t>
            </a:r>
            <a:r>
              <a:rPr sz="1156" b="1" spc="16" dirty="0">
                <a:solidFill>
                  <a:srgbClr val="D16F00"/>
                </a:solidFill>
                <a:latin typeface="Arial"/>
                <a:cs typeface="Arial"/>
              </a:rPr>
              <a:t>-</a:t>
            </a:r>
            <a:r>
              <a:rPr sz="1156" b="1" spc="-19" dirty="0">
                <a:solidFill>
                  <a:srgbClr val="D16F00"/>
                </a:solidFill>
                <a:latin typeface="Arial"/>
                <a:cs typeface="Arial"/>
              </a:rPr>
              <a:t> </a:t>
            </a:r>
            <a:r>
              <a:rPr sz="1156" b="1" spc="-55" dirty="0">
                <a:solidFill>
                  <a:srgbClr val="D16F00"/>
                </a:solidFill>
                <a:latin typeface="Arial"/>
                <a:cs typeface="Arial"/>
              </a:rPr>
              <a:t>Gross</a:t>
            </a:r>
            <a:endParaRPr sz="1156">
              <a:latin typeface="Arial"/>
              <a:cs typeface="Arial"/>
            </a:endParaRPr>
          </a:p>
        </p:txBody>
      </p:sp>
      <p:grpSp>
        <p:nvGrpSpPr>
          <p:cNvPr id="8" name="object 8"/>
          <p:cNvGrpSpPr/>
          <p:nvPr/>
        </p:nvGrpSpPr>
        <p:grpSpPr>
          <a:xfrm>
            <a:off x="2139897" y="3762399"/>
            <a:ext cx="4864206" cy="3102001"/>
            <a:chOff x="-9525" y="5859587"/>
            <a:chExt cx="7575550" cy="4831080"/>
          </a:xfrm>
        </p:grpSpPr>
        <p:sp>
          <p:nvSpPr>
            <p:cNvPr id="9" name="object 9"/>
            <p:cNvSpPr/>
            <p:nvPr/>
          </p:nvSpPr>
          <p:spPr>
            <a:xfrm>
              <a:off x="0" y="5869194"/>
              <a:ext cx="7556500" cy="29209"/>
            </a:xfrm>
            <a:custGeom>
              <a:avLst/>
              <a:gdLst/>
              <a:ahLst/>
              <a:cxnLst/>
              <a:rect l="l" t="t" r="r" b="b"/>
              <a:pathLst>
                <a:path w="7556500" h="29210">
                  <a:moveTo>
                    <a:pt x="0" y="28957"/>
                  </a:moveTo>
                  <a:lnTo>
                    <a:pt x="7556499" y="0"/>
                  </a:lnTo>
                </a:path>
              </a:pathLst>
            </a:custGeom>
            <a:ln w="19049">
              <a:solidFill>
                <a:srgbClr val="999999"/>
              </a:solidFill>
            </a:ln>
          </p:spPr>
          <p:txBody>
            <a:bodyPr wrap="square" lIns="0" tIns="0" rIns="0" bIns="0" rtlCol="0"/>
            <a:lstStyle/>
            <a:p>
              <a:endParaRPr sz="1156"/>
            </a:p>
          </p:txBody>
        </p:sp>
        <p:pic>
          <p:nvPicPr>
            <p:cNvPr id="10" name="object 10"/>
            <p:cNvPicPr/>
            <p:nvPr/>
          </p:nvPicPr>
          <p:blipFill>
            <a:blip r:embed="rId3" cstate="print"/>
            <a:stretch>
              <a:fillRect/>
            </a:stretch>
          </p:blipFill>
          <p:spPr>
            <a:xfrm>
              <a:off x="230249" y="6010999"/>
              <a:ext cx="2474070" cy="1504499"/>
            </a:xfrm>
            <a:prstGeom prst="rect">
              <a:avLst/>
            </a:prstGeom>
          </p:spPr>
        </p:pic>
        <p:sp>
          <p:nvSpPr>
            <p:cNvPr id="11" name="object 11"/>
            <p:cNvSpPr/>
            <p:nvPr/>
          </p:nvSpPr>
          <p:spPr>
            <a:xfrm>
              <a:off x="2726400" y="5869112"/>
              <a:ext cx="34925" cy="4812030"/>
            </a:xfrm>
            <a:custGeom>
              <a:avLst/>
              <a:gdLst/>
              <a:ahLst/>
              <a:cxnLst/>
              <a:rect l="l" t="t" r="r" b="b"/>
              <a:pathLst>
                <a:path w="34925" h="4812030">
                  <a:moveTo>
                    <a:pt x="0" y="0"/>
                  </a:moveTo>
                  <a:lnTo>
                    <a:pt x="34323" y="4811587"/>
                  </a:lnTo>
                </a:path>
              </a:pathLst>
            </a:custGeom>
            <a:ln w="19049">
              <a:solidFill>
                <a:srgbClr val="999999"/>
              </a:solidFill>
            </a:ln>
          </p:spPr>
          <p:txBody>
            <a:bodyPr wrap="square" lIns="0" tIns="0" rIns="0" bIns="0" rtlCol="0"/>
            <a:lstStyle/>
            <a:p>
              <a:endParaRPr sz="1156"/>
            </a:p>
          </p:txBody>
        </p:sp>
        <p:pic>
          <p:nvPicPr>
            <p:cNvPr id="12" name="object 12"/>
            <p:cNvPicPr/>
            <p:nvPr/>
          </p:nvPicPr>
          <p:blipFill>
            <a:blip r:embed="rId4" cstate="print"/>
            <a:stretch>
              <a:fillRect/>
            </a:stretch>
          </p:blipFill>
          <p:spPr>
            <a:xfrm>
              <a:off x="2802475" y="6010999"/>
              <a:ext cx="2412999" cy="1504500"/>
            </a:xfrm>
            <a:prstGeom prst="rect">
              <a:avLst/>
            </a:prstGeom>
          </p:spPr>
        </p:pic>
        <p:pic>
          <p:nvPicPr>
            <p:cNvPr id="13" name="object 13"/>
            <p:cNvPicPr/>
            <p:nvPr/>
          </p:nvPicPr>
          <p:blipFill>
            <a:blip r:embed="rId5" cstate="print"/>
            <a:stretch>
              <a:fillRect/>
            </a:stretch>
          </p:blipFill>
          <p:spPr>
            <a:xfrm>
              <a:off x="5362175" y="6010999"/>
              <a:ext cx="2194324" cy="1494836"/>
            </a:xfrm>
            <a:prstGeom prst="rect">
              <a:avLst/>
            </a:prstGeom>
          </p:spPr>
        </p:pic>
      </p:grpSp>
      <p:sp>
        <p:nvSpPr>
          <p:cNvPr id="14" name="object 14"/>
          <p:cNvSpPr txBox="1"/>
          <p:nvPr/>
        </p:nvSpPr>
        <p:spPr>
          <a:xfrm>
            <a:off x="2198954" y="4939078"/>
            <a:ext cx="1652933" cy="1279206"/>
          </a:xfrm>
          <a:prstGeom prst="rect">
            <a:avLst/>
          </a:prstGeom>
        </p:spPr>
        <p:txBody>
          <a:bodyPr vert="horz" wrap="square" lIns="0" tIns="6931" rIns="0" bIns="0" rtlCol="0">
            <a:spAutoFit/>
          </a:bodyPr>
          <a:lstStyle/>
          <a:p>
            <a:pPr marL="50559" marR="3262" algn="ctr">
              <a:lnSpc>
                <a:spcPct val="100699"/>
              </a:lnSpc>
              <a:spcBef>
                <a:spcPts val="55"/>
              </a:spcBef>
            </a:pPr>
            <a:r>
              <a:rPr sz="1156" b="1" spc="-26" dirty="0">
                <a:solidFill>
                  <a:srgbClr val="D16F00"/>
                </a:solidFill>
                <a:latin typeface="Arial"/>
                <a:cs typeface="Arial"/>
              </a:rPr>
              <a:t>Large </a:t>
            </a:r>
            <a:r>
              <a:rPr sz="1156" b="1" spc="-10" dirty="0">
                <a:solidFill>
                  <a:srgbClr val="D16F00"/>
                </a:solidFill>
                <a:latin typeface="Arial"/>
                <a:cs typeface="Arial"/>
              </a:rPr>
              <a:t>cell</a:t>
            </a:r>
            <a:r>
              <a:rPr sz="1156" b="1" spc="-22" dirty="0">
                <a:solidFill>
                  <a:srgbClr val="D16F00"/>
                </a:solidFill>
                <a:latin typeface="Arial"/>
                <a:cs typeface="Arial"/>
              </a:rPr>
              <a:t> carcinoma</a:t>
            </a:r>
            <a:r>
              <a:rPr sz="1156" b="1" spc="-26" dirty="0">
                <a:solidFill>
                  <a:srgbClr val="D16F00"/>
                </a:solidFill>
                <a:latin typeface="Arial"/>
                <a:cs typeface="Arial"/>
              </a:rPr>
              <a:t> </a:t>
            </a:r>
            <a:r>
              <a:rPr sz="1156" b="1" spc="6" dirty="0">
                <a:solidFill>
                  <a:srgbClr val="D16F00"/>
                </a:solidFill>
                <a:latin typeface="Arial"/>
                <a:cs typeface="Arial"/>
              </a:rPr>
              <a:t>of </a:t>
            </a:r>
            <a:r>
              <a:rPr sz="1156" b="1" spc="-311" dirty="0">
                <a:solidFill>
                  <a:srgbClr val="D16F00"/>
                </a:solidFill>
                <a:latin typeface="Arial"/>
                <a:cs typeface="Arial"/>
              </a:rPr>
              <a:t> </a:t>
            </a:r>
            <a:r>
              <a:rPr sz="1156" b="1" spc="3" dirty="0">
                <a:solidFill>
                  <a:srgbClr val="D16F00"/>
                </a:solidFill>
                <a:latin typeface="Arial"/>
                <a:cs typeface="Arial"/>
              </a:rPr>
              <a:t>the</a:t>
            </a:r>
            <a:r>
              <a:rPr sz="1156" b="1" spc="-22" dirty="0">
                <a:solidFill>
                  <a:srgbClr val="D16F00"/>
                </a:solidFill>
                <a:latin typeface="Arial"/>
                <a:cs typeface="Arial"/>
              </a:rPr>
              <a:t> </a:t>
            </a:r>
            <a:r>
              <a:rPr sz="1156" b="1" spc="-13" dirty="0">
                <a:solidFill>
                  <a:srgbClr val="D16F00"/>
                </a:solidFill>
                <a:latin typeface="Arial"/>
                <a:cs typeface="Arial"/>
              </a:rPr>
              <a:t>lung</a:t>
            </a:r>
            <a:r>
              <a:rPr sz="1156" b="1" spc="-22" dirty="0">
                <a:solidFill>
                  <a:srgbClr val="D16F00"/>
                </a:solidFill>
                <a:latin typeface="Arial"/>
                <a:cs typeface="Arial"/>
              </a:rPr>
              <a:t> </a:t>
            </a:r>
            <a:r>
              <a:rPr sz="1156" b="1" spc="16" dirty="0">
                <a:solidFill>
                  <a:srgbClr val="D16F00"/>
                </a:solidFill>
                <a:latin typeface="Arial"/>
                <a:cs typeface="Arial"/>
              </a:rPr>
              <a:t>-</a:t>
            </a:r>
            <a:r>
              <a:rPr sz="1156" b="1" spc="-22"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a:p>
            <a:pPr marL="42404" algn="ctr">
              <a:spcBef>
                <a:spcPts val="22"/>
              </a:spcBef>
            </a:pPr>
            <a:r>
              <a:rPr sz="771" spc="-3" dirty="0">
                <a:latin typeface="Microsoft Sans Serif"/>
                <a:cs typeface="Microsoft Sans Serif"/>
              </a:rPr>
              <a:t>(H </a:t>
            </a:r>
            <a:r>
              <a:rPr sz="771" spc="10" dirty="0">
                <a:latin typeface="Microsoft Sans Serif"/>
                <a:cs typeface="Microsoft Sans Serif"/>
              </a:rPr>
              <a:t>and </a:t>
            </a:r>
            <a:r>
              <a:rPr sz="771" spc="-58" dirty="0">
                <a:latin typeface="Microsoft Sans Serif"/>
                <a:cs typeface="Microsoft Sans Serif"/>
              </a:rPr>
              <a:t>E, </a:t>
            </a:r>
            <a:r>
              <a:rPr sz="771" spc="42" dirty="0">
                <a:latin typeface="Microsoft Sans Serif"/>
                <a:cs typeface="Microsoft Sans Serif"/>
              </a:rPr>
              <a:t>x200)</a:t>
            </a:r>
            <a:endParaRPr sz="771">
              <a:latin typeface="Microsoft Sans Serif"/>
              <a:cs typeface="Microsoft Sans Serif"/>
            </a:endParaRPr>
          </a:p>
          <a:p>
            <a:pPr marL="8155">
              <a:spcBef>
                <a:spcPts val="751"/>
              </a:spcBef>
            </a:pPr>
            <a:r>
              <a:rPr sz="642" spc="16" dirty="0">
                <a:latin typeface="Microsoft Sans Serif"/>
                <a:cs typeface="Microsoft Sans Serif"/>
              </a:rPr>
              <a:t>Pleomorphic</a:t>
            </a:r>
            <a:r>
              <a:rPr sz="642" spc="-6" dirty="0">
                <a:latin typeface="Microsoft Sans Serif"/>
                <a:cs typeface="Microsoft Sans Serif"/>
              </a:rPr>
              <a:t> </a:t>
            </a:r>
            <a:r>
              <a:rPr sz="642" spc="13" dirty="0">
                <a:latin typeface="Microsoft Sans Serif"/>
                <a:cs typeface="Microsoft Sans Serif"/>
              </a:rPr>
              <a:t>carcinoma</a:t>
            </a:r>
            <a:r>
              <a:rPr sz="642" spc="-3" dirty="0">
                <a:latin typeface="Microsoft Sans Serif"/>
                <a:cs typeface="Microsoft Sans Serif"/>
              </a:rPr>
              <a:t> </a:t>
            </a:r>
            <a:r>
              <a:rPr sz="642" spc="35" dirty="0">
                <a:latin typeface="Microsoft Sans Serif"/>
                <a:cs typeface="Microsoft Sans Serif"/>
              </a:rPr>
              <a:t>of</a:t>
            </a:r>
            <a:r>
              <a:rPr sz="642" spc="-6" dirty="0">
                <a:latin typeface="Microsoft Sans Serif"/>
                <a:cs typeface="Microsoft Sans Serif"/>
              </a:rPr>
              <a:t> </a:t>
            </a:r>
            <a:r>
              <a:rPr sz="642" spc="10" dirty="0">
                <a:latin typeface="Microsoft Sans Serif"/>
                <a:cs typeface="Microsoft Sans Serif"/>
              </a:rPr>
              <a:t>lung:</a:t>
            </a:r>
            <a:endParaRPr sz="642">
              <a:latin typeface="Microsoft Sans Serif"/>
              <a:cs typeface="Microsoft Sans Serif"/>
            </a:endParaRPr>
          </a:p>
          <a:p>
            <a:pPr marL="301723" indent="-196120">
              <a:buFont typeface="Arial MT"/>
              <a:buChar char="●"/>
              <a:tabLst>
                <a:tab pos="301315" algn="l"/>
                <a:tab pos="301723" algn="l"/>
              </a:tabLst>
            </a:pPr>
            <a:r>
              <a:rPr sz="642" spc="16" dirty="0">
                <a:latin typeface="Microsoft Sans Serif"/>
                <a:cs typeface="Microsoft Sans Serif"/>
              </a:rPr>
              <a:t>(large</a:t>
            </a:r>
            <a:r>
              <a:rPr sz="642" dirty="0">
                <a:latin typeface="Microsoft Sans Serif"/>
                <a:cs typeface="Microsoft Sans Serif"/>
              </a:rPr>
              <a:t> </a:t>
            </a:r>
            <a:r>
              <a:rPr sz="642" spc="16" dirty="0">
                <a:latin typeface="Microsoft Sans Serif"/>
                <a:cs typeface="Microsoft Sans Serif"/>
              </a:rPr>
              <a:t>cell</a:t>
            </a:r>
            <a:r>
              <a:rPr sz="642" dirty="0">
                <a:latin typeface="Microsoft Sans Serif"/>
                <a:cs typeface="Microsoft Sans Serif"/>
              </a:rPr>
              <a:t> </a:t>
            </a:r>
            <a:r>
              <a:rPr sz="642" spc="6" dirty="0">
                <a:latin typeface="Microsoft Sans Serif"/>
                <a:cs typeface="Microsoft Sans Serif"/>
              </a:rPr>
              <a:t>and</a:t>
            </a:r>
            <a:r>
              <a:rPr sz="642" dirty="0">
                <a:latin typeface="Microsoft Sans Serif"/>
                <a:cs typeface="Microsoft Sans Serif"/>
              </a:rPr>
              <a:t> </a:t>
            </a:r>
            <a:r>
              <a:rPr sz="642" spc="19" dirty="0">
                <a:latin typeface="Microsoft Sans Serif"/>
                <a:cs typeface="Microsoft Sans Serif"/>
              </a:rPr>
              <a:t>giant</a:t>
            </a:r>
            <a:r>
              <a:rPr sz="642" dirty="0">
                <a:latin typeface="Microsoft Sans Serif"/>
                <a:cs typeface="Microsoft Sans Serif"/>
              </a:rPr>
              <a:t> </a:t>
            </a:r>
            <a:r>
              <a:rPr sz="642" spc="16" dirty="0">
                <a:latin typeface="Microsoft Sans Serif"/>
                <a:cs typeface="Microsoft Sans Serif"/>
              </a:rPr>
              <a:t>cell</a:t>
            </a:r>
            <a:r>
              <a:rPr sz="642" dirty="0">
                <a:latin typeface="Microsoft Sans Serif"/>
                <a:cs typeface="Microsoft Sans Serif"/>
              </a:rPr>
              <a:t> </a:t>
            </a:r>
            <a:r>
              <a:rPr sz="642" spc="10" dirty="0">
                <a:latin typeface="Microsoft Sans Serif"/>
                <a:cs typeface="Microsoft Sans Serif"/>
              </a:rPr>
              <a:t>subtype.</a:t>
            </a:r>
            <a:endParaRPr sz="642">
              <a:latin typeface="Microsoft Sans Serif"/>
              <a:cs typeface="Microsoft Sans Serif"/>
            </a:endParaRPr>
          </a:p>
          <a:p>
            <a:pPr marL="301723" indent="-196120">
              <a:buFont typeface="Arial MT"/>
              <a:buChar char="●"/>
              <a:tabLst>
                <a:tab pos="301315" algn="l"/>
                <a:tab pos="301723" algn="l"/>
              </a:tabLst>
            </a:pPr>
            <a:r>
              <a:rPr sz="642" spc="19" dirty="0">
                <a:latin typeface="Microsoft Sans Serif"/>
                <a:cs typeface="Microsoft Sans Serif"/>
              </a:rPr>
              <a:t>composition</a:t>
            </a:r>
            <a:r>
              <a:rPr sz="642" spc="-26" dirty="0">
                <a:latin typeface="Microsoft Sans Serif"/>
                <a:cs typeface="Microsoft Sans Serif"/>
              </a:rPr>
              <a:t> </a:t>
            </a:r>
            <a:r>
              <a:rPr sz="642" spc="10" dirty="0">
                <a:latin typeface="Microsoft Sans Serif"/>
                <a:cs typeface="Microsoft Sans Serif"/>
              </a:rPr>
              <a:t>of:</a:t>
            </a:r>
            <a:endParaRPr sz="642">
              <a:latin typeface="Microsoft Sans Serif"/>
              <a:cs typeface="Microsoft Sans Serif"/>
            </a:endParaRPr>
          </a:p>
          <a:p>
            <a:pPr marL="616901" lvl="1" indent="-218137">
              <a:buFont typeface="Arial MT"/>
              <a:buChar char="○"/>
              <a:tabLst>
                <a:tab pos="616901" algn="l"/>
                <a:tab pos="617309" algn="l"/>
              </a:tabLst>
            </a:pPr>
            <a:r>
              <a:rPr sz="642" spc="19" dirty="0">
                <a:latin typeface="Microsoft Sans Serif"/>
                <a:cs typeface="Microsoft Sans Serif"/>
              </a:rPr>
              <a:t>large</a:t>
            </a:r>
            <a:r>
              <a:rPr sz="642" spc="-10" dirty="0">
                <a:latin typeface="Microsoft Sans Serif"/>
                <a:cs typeface="Microsoft Sans Serif"/>
              </a:rPr>
              <a:t> </a:t>
            </a:r>
            <a:r>
              <a:rPr sz="642" spc="16" dirty="0">
                <a:latin typeface="Microsoft Sans Serif"/>
                <a:cs typeface="Microsoft Sans Serif"/>
              </a:rPr>
              <a:t>cell</a:t>
            </a:r>
            <a:r>
              <a:rPr sz="642" spc="-10" dirty="0">
                <a:latin typeface="Microsoft Sans Serif"/>
                <a:cs typeface="Microsoft Sans Serif"/>
              </a:rPr>
              <a:t> </a:t>
            </a:r>
            <a:r>
              <a:rPr sz="642" spc="13" dirty="0">
                <a:latin typeface="Microsoft Sans Serif"/>
                <a:cs typeface="Microsoft Sans Serif"/>
              </a:rPr>
              <a:t>carcinoma</a:t>
            </a:r>
            <a:endParaRPr sz="642">
              <a:latin typeface="Microsoft Sans Serif"/>
              <a:cs typeface="Microsoft Sans Serif"/>
            </a:endParaRPr>
          </a:p>
          <a:p>
            <a:pPr marL="595291" marR="75022" lvl="1" indent="-196120">
              <a:buFont typeface="Arial MT"/>
              <a:buChar char="○"/>
              <a:tabLst>
                <a:tab pos="594883" algn="l"/>
                <a:tab pos="595291" algn="l"/>
              </a:tabLst>
            </a:pPr>
            <a:r>
              <a:rPr sz="642" spc="19" dirty="0">
                <a:latin typeface="Microsoft Sans Serif"/>
                <a:cs typeface="Microsoft Sans Serif"/>
              </a:rPr>
              <a:t>pleomorphic </a:t>
            </a:r>
            <a:r>
              <a:rPr sz="642" spc="22" dirty="0">
                <a:latin typeface="Microsoft Sans Serif"/>
                <a:cs typeface="Microsoft Sans Serif"/>
              </a:rPr>
              <a:t> multinucleated</a:t>
            </a:r>
            <a:r>
              <a:rPr sz="642" spc="-13" dirty="0">
                <a:latin typeface="Microsoft Sans Serif"/>
                <a:cs typeface="Microsoft Sans Serif"/>
              </a:rPr>
              <a:t> </a:t>
            </a:r>
            <a:r>
              <a:rPr sz="642" spc="19" dirty="0">
                <a:latin typeface="Microsoft Sans Serif"/>
                <a:cs typeface="Microsoft Sans Serif"/>
              </a:rPr>
              <a:t>giant</a:t>
            </a:r>
            <a:r>
              <a:rPr sz="642" spc="-13" dirty="0">
                <a:latin typeface="Microsoft Sans Serif"/>
                <a:cs typeface="Microsoft Sans Serif"/>
              </a:rPr>
              <a:t> </a:t>
            </a:r>
            <a:r>
              <a:rPr sz="642" spc="13" dirty="0">
                <a:latin typeface="Microsoft Sans Serif"/>
                <a:cs typeface="Microsoft Sans Serif"/>
              </a:rPr>
              <a:t>cells </a:t>
            </a:r>
            <a:r>
              <a:rPr sz="642" spc="-163" dirty="0">
                <a:latin typeface="Microsoft Sans Serif"/>
                <a:cs typeface="Microsoft Sans Serif"/>
              </a:rPr>
              <a:t> </a:t>
            </a:r>
            <a:r>
              <a:rPr sz="642" spc="16" dirty="0">
                <a:latin typeface="Microsoft Sans Serif"/>
                <a:cs typeface="Microsoft Sans Serif"/>
              </a:rPr>
              <a:t>(arrows).</a:t>
            </a:r>
            <a:endParaRPr sz="642">
              <a:latin typeface="Microsoft Sans Serif"/>
              <a:cs typeface="Microsoft Sans Serif"/>
            </a:endParaRPr>
          </a:p>
        </p:txBody>
      </p:sp>
      <p:sp>
        <p:nvSpPr>
          <p:cNvPr id="15" name="object 15"/>
          <p:cNvSpPr txBox="1">
            <a:spLocks noGrp="1"/>
          </p:cNvSpPr>
          <p:nvPr>
            <p:ph type="title"/>
          </p:nvPr>
        </p:nvSpPr>
        <p:spPr>
          <a:xfrm>
            <a:off x="2549665" y="44624"/>
            <a:ext cx="5063993" cy="516066"/>
          </a:xfrm>
          <a:prstGeom prst="rect">
            <a:avLst/>
          </a:prstGeom>
        </p:spPr>
        <p:txBody>
          <a:bodyPr vert="horz" wrap="square" lIns="0" tIns="8155" rIns="0" bIns="0" rtlCol="0" anchor="ctr">
            <a:spAutoFit/>
          </a:bodyPr>
          <a:lstStyle/>
          <a:p>
            <a:pPr marL="972444">
              <a:lnSpc>
                <a:spcPct val="100000"/>
              </a:lnSpc>
              <a:spcBef>
                <a:spcPts val="64"/>
              </a:spcBef>
            </a:pPr>
            <a:r>
              <a:rPr spc="-67" dirty="0"/>
              <a:t>Lung </a:t>
            </a:r>
            <a:r>
              <a:rPr spc="-32" dirty="0"/>
              <a:t>carcinoma</a:t>
            </a:r>
          </a:p>
        </p:txBody>
      </p:sp>
      <p:sp>
        <p:nvSpPr>
          <p:cNvPr id="16" name="object 16"/>
          <p:cNvSpPr txBox="1"/>
          <p:nvPr/>
        </p:nvSpPr>
        <p:spPr>
          <a:xfrm>
            <a:off x="5579873" y="4932865"/>
            <a:ext cx="1431128" cy="186104"/>
          </a:xfrm>
          <a:prstGeom prst="rect">
            <a:avLst/>
          </a:prstGeom>
        </p:spPr>
        <p:txBody>
          <a:bodyPr vert="horz" wrap="square" lIns="0" tIns="8155" rIns="0" bIns="0" rtlCol="0">
            <a:spAutoFit/>
          </a:bodyPr>
          <a:lstStyle/>
          <a:p>
            <a:pPr marL="8155">
              <a:spcBef>
                <a:spcPts val="64"/>
              </a:spcBef>
            </a:pPr>
            <a:r>
              <a:rPr sz="1156" b="1" spc="-26" dirty="0">
                <a:solidFill>
                  <a:srgbClr val="D16F00"/>
                </a:solidFill>
                <a:latin typeface="Arial"/>
                <a:cs typeface="Arial"/>
              </a:rPr>
              <a:t>Large</a:t>
            </a:r>
            <a:r>
              <a:rPr sz="1156" b="1" spc="-29" dirty="0">
                <a:solidFill>
                  <a:srgbClr val="D16F00"/>
                </a:solidFill>
                <a:latin typeface="Arial"/>
                <a:cs typeface="Arial"/>
              </a:rPr>
              <a:t> </a:t>
            </a:r>
            <a:r>
              <a:rPr sz="1156" b="1" spc="-10" dirty="0">
                <a:solidFill>
                  <a:srgbClr val="D16F00"/>
                </a:solidFill>
                <a:latin typeface="Arial"/>
                <a:cs typeface="Arial"/>
              </a:rPr>
              <a:t>cell</a:t>
            </a:r>
            <a:r>
              <a:rPr sz="1156" b="1" spc="-29" dirty="0">
                <a:solidFill>
                  <a:srgbClr val="D16F00"/>
                </a:solidFill>
                <a:latin typeface="Arial"/>
                <a:cs typeface="Arial"/>
              </a:rPr>
              <a:t> </a:t>
            </a:r>
            <a:r>
              <a:rPr sz="1156" b="1" spc="-22" dirty="0">
                <a:solidFill>
                  <a:srgbClr val="D16F00"/>
                </a:solidFill>
                <a:latin typeface="Arial"/>
                <a:cs typeface="Arial"/>
              </a:rPr>
              <a:t>carcinoma</a:t>
            </a:r>
            <a:endParaRPr sz="1156">
              <a:latin typeface="Arial"/>
              <a:cs typeface="Arial"/>
            </a:endParaRPr>
          </a:p>
        </p:txBody>
      </p:sp>
      <p:sp>
        <p:nvSpPr>
          <p:cNvPr id="17" name="object 17"/>
          <p:cNvSpPr/>
          <p:nvPr/>
        </p:nvSpPr>
        <p:spPr>
          <a:xfrm>
            <a:off x="5539875" y="3768514"/>
            <a:ext cx="28949" cy="3089770"/>
          </a:xfrm>
          <a:custGeom>
            <a:avLst/>
            <a:gdLst/>
            <a:ahLst/>
            <a:cxnLst/>
            <a:rect l="l" t="t" r="r" b="b"/>
            <a:pathLst>
              <a:path w="45085" h="4812030">
                <a:moveTo>
                  <a:pt x="0" y="0"/>
                </a:moveTo>
                <a:lnTo>
                  <a:pt x="44866" y="4811587"/>
                </a:lnTo>
              </a:path>
            </a:pathLst>
          </a:custGeom>
          <a:ln w="19049">
            <a:solidFill>
              <a:srgbClr val="999999"/>
            </a:solidFill>
          </a:ln>
        </p:spPr>
        <p:txBody>
          <a:bodyPr wrap="square" lIns="0" tIns="0" rIns="0" bIns="0" rtlCol="0"/>
          <a:lstStyle/>
          <a:p>
            <a:endParaRPr sz="1156"/>
          </a:p>
        </p:txBody>
      </p:sp>
      <p:sp>
        <p:nvSpPr>
          <p:cNvPr id="18" name="object 18"/>
          <p:cNvSpPr txBox="1"/>
          <p:nvPr/>
        </p:nvSpPr>
        <p:spPr>
          <a:xfrm>
            <a:off x="3965074" y="4939077"/>
            <a:ext cx="1442953" cy="1096464"/>
          </a:xfrm>
          <a:prstGeom prst="rect">
            <a:avLst/>
          </a:prstGeom>
        </p:spPr>
        <p:txBody>
          <a:bodyPr vert="horz" wrap="square" lIns="0" tIns="6931" rIns="0" bIns="0" rtlCol="0">
            <a:spAutoFit/>
          </a:bodyPr>
          <a:lstStyle/>
          <a:p>
            <a:pPr marL="140668" marR="15086" indent="-132921">
              <a:lnSpc>
                <a:spcPct val="100699"/>
              </a:lnSpc>
              <a:spcBef>
                <a:spcPts val="55"/>
              </a:spcBef>
            </a:pPr>
            <a:r>
              <a:rPr sz="1156" b="1" spc="-26" dirty="0">
                <a:solidFill>
                  <a:srgbClr val="D16F00"/>
                </a:solidFill>
                <a:latin typeface="Arial"/>
                <a:cs typeface="Arial"/>
              </a:rPr>
              <a:t>Large</a:t>
            </a:r>
            <a:r>
              <a:rPr sz="1156" b="1" spc="-29" dirty="0">
                <a:solidFill>
                  <a:srgbClr val="D16F00"/>
                </a:solidFill>
                <a:latin typeface="Arial"/>
                <a:cs typeface="Arial"/>
              </a:rPr>
              <a:t> </a:t>
            </a:r>
            <a:r>
              <a:rPr sz="1156" b="1" spc="-10" dirty="0">
                <a:solidFill>
                  <a:srgbClr val="D16F00"/>
                </a:solidFill>
                <a:latin typeface="Arial"/>
                <a:cs typeface="Arial"/>
              </a:rPr>
              <a:t>cell</a:t>
            </a:r>
            <a:r>
              <a:rPr sz="1156" b="1" spc="-29" dirty="0">
                <a:solidFill>
                  <a:srgbClr val="D16F00"/>
                </a:solidFill>
                <a:latin typeface="Arial"/>
                <a:cs typeface="Arial"/>
              </a:rPr>
              <a:t> </a:t>
            </a:r>
            <a:r>
              <a:rPr sz="1156" b="1" spc="-22" dirty="0">
                <a:solidFill>
                  <a:srgbClr val="D16F00"/>
                </a:solidFill>
                <a:latin typeface="Arial"/>
                <a:cs typeface="Arial"/>
              </a:rPr>
              <a:t>carcinoma </a:t>
            </a:r>
            <a:r>
              <a:rPr sz="1156" b="1" spc="-311" dirty="0">
                <a:solidFill>
                  <a:srgbClr val="D16F00"/>
                </a:solidFill>
                <a:latin typeface="Arial"/>
                <a:cs typeface="Arial"/>
              </a:rPr>
              <a:t> </a:t>
            </a:r>
            <a:r>
              <a:rPr sz="1156" b="1" spc="6" dirty="0">
                <a:solidFill>
                  <a:srgbClr val="D16F00"/>
                </a:solidFill>
                <a:latin typeface="Arial"/>
                <a:cs typeface="Arial"/>
              </a:rPr>
              <a:t>of</a:t>
            </a:r>
            <a:r>
              <a:rPr sz="1156" b="1" spc="-26"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r>
              <a:rPr sz="1156" b="1" spc="-26" dirty="0">
                <a:solidFill>
                  <a:srgbClr val="D16F00"/>
                </a:solidFill>
                <a:latin typeface="Arial"/>
                <a:cs typeface="Arial"/>
              </a:rPr>
              <a:t> </a:t>
            </a:r>
            <a:r>
              <a:rPr sz="1156" b="1" spc="16" dirty="0">
                <a:solidFill>
                  <a:srgbClr val="D16F00"/>
                </a:solidFill>
                <a:latin typeface="Arial"/>
                <a:cs typeface="Arial"/>
              </a:rPr>
              <a:t>-</a:t>
            </a:r>
            <a:r>
              <a:rPr sz="1156" b="1" spc="-22"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a:p>
            <a:pPr marL="133329" marR="145153">
              <a:spcBef>
                <a:spcPts val="299"/>
              </a:spcBef>
            </a:pPr>
            <a:r>
              <a:rPr sz="642" spc="10" dirty="0">
                <a:latin typeface="Microsoft Sans Serif"/>
                <a:cs typeface="Microsoft Sans Serif"/>
              </a:rPr>
              <a:t>section</a:t>
            </a:r>
            <a:r>
              <a:rPr sz="642" spc="-3" dirty="0">
                <a:latin typeface="Microsoft Sans Serif"/>
                <a:cs typeface="Microsoft Sans Serif"/>
              </a:rPr>
              <a:t> </a:t>
            </a:r>
            <a:r>
              <a:rPr sz="642" spc="48" dirty="0">
                <a:latin typeface="Microsoft Sans Serif"/>
                <a:cs typeface="Microsoft Sans Serif"/>
              </a:rPr>
              <a:t>from</a:t>
            </a:r>
            <a:r>
              <a:rPr sz="642" dirty="0">
                <a:latin typeface="Microsoft Sans Serif"/>
                <a:cs typeface="Microsoft Sans Serif"/>
              </a:rPr>
              <a:t> </a:t>
            </a:r>
            <a:r>
              <a:rPr sz="642" spc="29" dirty="0">
                <a:latin typeface="Microsoft Sans Serif"/>
                <a:cs typeface="Microsoft Sans Serif"/>
              </a:rPr>
              <a:t>lower</a:t>
            </a:r>
            <a:r>
              <a:rPr sz="642" dirty="0">
                <a:latin typeface="Microsoft Sans Serif"/>
                <a:cs typeface="Microsoft Sans Serif"/>
              </a:rPr>
              <a:t> </a:t>
            </a:r>
            <a:r>
              <a:rPr sz="642" spc="22" dirty="0">
                <a:latin typeface="Microsoft Sans Serif"/>
                <a:cs typeface="Microsoft Sans Serif"/>
              </a:rPr>
              <a:t>respiratory </a:t>
            </a:r>
            <a:r>
              <a:rPr sz="642" spc="-161" dirty="0">
                <a:latin typeface="Microsoft Sans Serif"/>
                <a:cs typeface="Microsoft Sans Serif"/>
              </a:rPr>
              <a:t> </a:t>
            </a:r>
            <a:r>
              <a:rPr sz="642" spc="32" dirty="0">
                <a:latin typeface="Microsoft Sans Serif"/>
                <a:cs typeface="Microsoft Sans Serif"/>
              </a:rPr>
              <a:t>tract</a:t>
            </a:r>
            <a:r>
              <a:rPr sz="642" spc="-3" dirty="0">
                <a:latin typeface="Microsoft Sans Serif"/>
                <a:cs typeface="Microsoft Sans Serif"/>
              </a:rPr>
              <a:t> </a:t>
            </a:r>
            <a:r>
              <a:rPr sz="642" spc="6" dirty="0">
                <a:latin typeface="Microsoft Sans Serif"/>
                <a:cs typeface="Microsoft Sans Serif"/>
              </a:rPr>
              <a:t>shows:</a:t>
            </a:r>
            <a:endParaRPr sz="642">
              <a:latin typeface="Microsoft Sans Serif"/>
              <a:cs typeface="Microsoft Sans Serif"/>
            </a:endParaRPr>
          </a:p>
          <a:p>
            <a:pPr marL="426897" indent="-196528">
              <a:buFont typeface="Arial MT"/>
              <a:buChar char="●"/>
              <a:tabLst>
                <a:tab pos="426897" algn="l"/>
                <a:tab pos="427305" algn="l"/>
              </a:tabLst>
            </a:pPr>
            <a:r>
              <a:rPr sz="642" spc="13" dirty="0">
                <a:latin typeface="Microsoft Sans Serif"/>
                <a:cs typeface="Microsoft Sans Serif"/>
              </a:rPr>
              <a:t>neoplastic</a:t>
            </a:r>
            <a:r>
              <a:rPr sz="642" spc="-19" dirty="0">
                <a:latin typeface="Microsoft Sans Serif"/>
                <a:cs typeface="Microsoft Sans Serif"/>
              </a:rPr>
              <a:t> </a:t>
            </a:r>
            <a:r>
              <a:rPr sz="642" spc="13" dirty="0">
                <a:latin typeface="Microsoft Sans Serif"/>
                <a:cs typeface="Microsoft Sans Serif"/>
              </a:rPr>
              <a:t>cells</a:t>
            </a:r>
            <a:endParaRPr sz="642">
              <a:latin typeface="Microsoft Sans Serif"/>
              <a:cs typeface="Microsoft Sans Serif"/>
            </a:endParaRPr>
          </a:p>
          <a:p>
            <a:pPr marL="426897" marR="3262" indent="-196120">
              <a:buFont typeface="Arial MT"/>
              <a:buChar char="●"/>
              <a:tabLst>
                <a:tab pos="426897" algn="l"/>
                <a:tab pos="427305" algn="l"/>
              </a:tabLst>
            </a:pPr>
            <a:r>
              <a:rPr sz="642" spc="16" dirty="0">
                <a:latin typeface="Microsoft Sans Serif"/>
                <a:cs typeface="Microsoft Sans Serif"/>
              </a:rPr>
              <a:t>abundant</a:t>
            </a:r>
            <a:r>
              <a:rPr sz="642" spc="-13" dirty="0">
                <a:latin typeface="Microsoft Sans Serif"/>
                <a:cs typeface="Microsoft Sans Serif"/>
              </a:rPr>
              <a:t> </a:t>
            </a:r>
            <a:r>
              <a:rPr sz="642" spc="10" dirty="0">
                <a:latin typeface="Microsoft Sans Serif"/>
                <a:cs typeface="Microsoft Sans Serif"/>
              </a:rPr>
              <a:t>pale</a:t>
            </a:r>
            <a:r>
              <a:rPr sz="642" spc="-10" dirty="0">
                <a:latin typeface="Microsoft Sans Serif"/>
                <a:cs typeface="Microsoft Sans Serif"/>
              </a:rPr>
              <a:t> </a:t>
            </a:r>
            <a:r>
              <a:rPr sz="642" spc="10" dirty="0">
                <a:latin typeface="Microsoft Sans Serif"/>
                <a:cs typeface="Microsoft Sans Serif"/>
              </a:rPr>
              <a:t>eosinophilic </a:t>
            </a:r>
            <a:r>
              <a:rPr sz="642" spc="-161" dirty="0">
                <a:latin typeface="Microsoft Sans Serif"/>
                <a:cs typeface="Microsoft Sans Serif"/>
              </a:rPr>
              <a:t> </a:t>
            </a:r>
            <a:r>
              <a:rPr sz="642" spc="22" dirty="0">
                <a:latin typeface="Microsoft Sans Serif"/>
                <a:cs typeface="Microsoft Sans Serif"/>
              </a:rPr>
              <a:t>cytoplasm</a:t>
            </a:r>
            <a:endParaRPr sz="642">
              <a:latin typeface="Microsoft Sans Serif"/>
              <a:cs typeface="Microsoft Sans Serif"/>
            </a:endParaRPr>
          </a:p>
          <a:p>
            <a:pPr marL="426897" marR="101933" indent="-196120">
              <a:buFont typeface="Arial MT"/>
              <a:buChar char="●"/>
              <a:tabLst>
                <a:tab pos="426897" algn="l"/>
                <a:tab pos="427305" algn="l"/>
              </a:tabLst>
            </a:pPr>
            <a:r>
              <a:rPr sz="642" spc="19" dirty="0">
                <a:latin typeface="Microsoft Sans Serif"/>
                <a:cs typeface="Microsoft Sans Serif"/>
              </a:rPr>
              <a:t>surrounding</a:t>
            </a:r>
            <a:r>
              <a:rPr sz="642" spc="-6" dirty="0">
                <a:latin typeface="Microsoft Sans Serif"/>
                <a:cs typeface="Microsoft Sans Serif"/>
              </a:rPr>
              <a:t> </a:t>
            </a:r>
            <a:r>
              <a:rPr sz="642" spc="29" dirty="0">
                <a:latin typeface="Microsoft Sans Serif"/>
                <a:cs typeface="Microsoft Sans Serif"/>
              </a:rPr>
              <a:t>infiltrate</a:t>
            </a:r>
            <a:r>
              <a:rPr sz="642" spc="-6" dirty="0">
                <a:latin typeface="Microsoft Sans Serif"/>
                <a:cs typeface="Microsoft Sans Serif"/>
              </a:rPr>
              <a:t> </a:t>
            </a:r>
            <a:r>
              <a:rPr sz="642" spc="35" dirty="0">
                <a:latin typeface="Microsoft Sans Serif"/>
                <a:cs typeface="Microsoft Sans Serif"/>
              </a:rPr>
              <a:t>of </a:t>
            </a:r>
            <a:r>
              <a:rPr sz="642" spc="-163" dirty="0">
                <a:latin typeface="Microsoft Sans Serif"/>
                <a:cs typeface="Microsoft Sans Serif"/>
              </a:rPr>
              <a:t> </a:t>
            </a:r>
            <a:r>
              <a:rPr sz="642" spc="35" dirty="0">
                <a:latin typeface="Microsoft Sans Serif"/>
                <a:cs typeface="Microsoft Sans Serif"/>
              </a:rPr>
              <a:t>inflammatory</a:t>
            </a:r>
            <a:r>
              <a:rPr sz="642" spc="-6" dirty="0">
                <a:latin typeface="Microsoft Sans Serif"/>
                <a:cs typeface="Microsoft Sans Serif"/>
              </a:rPr>
              <a:t> </a:t>
            </a:r>
            <a:r>
              <a:rPr sz="642" spc="3" dirty="0">
                <a:latin typeface="Microsoft Sans Serif"/>
                <a:cs typeface="Microsoft Sans Serif"/>
              </a:rPr>
              <a:t>cells.</a:t>
            </a:r>
            <a:endParaRPr sz="642">
              <a:latin typeface="Microsoft Sans Serif"/>
              <a:cs typeface="Microsoft Sans Serif"/>
            </a:endParaRPr>
          </a:p>
        </p:txBody>
      </p:sp>
      <p:sp>
        <p:nvSpPr>
          <p:cNvPr id="19" name="object 19"/>
          <p:cNvSpPr txBox="1"/>
          <p:nvPr/>
        </p:nvSpPr>
        <p:spPr>
          <a:xfrm>
            <a:off x="5669336" y="5019160"/>
            <a:ext cx="1317780" cy="922065"/>
          </a:xfrm>
          <a:prstGeom prst="rect">
            <a:avLst/>
          </a:prstGeom>
        </p:spPr>
        <p:txBody>
          <a:bodyPr vert="horz" wrap="square" lIns="0" tIns="99078" rIns="0" bIns="0" rtlCol="0">
            <a:spAutoFit/>
          </a:bodyPr>
          <a:lstStyle/>
          <a:p>
            <a:pPr marL="51374">
              <a:spcBef>
                <a:spcPts val="780"/>
              </a:spcBef>
            </a:pPr>
            <a:r>
              <a:rPr sz="1156" b="1" spc="6" dirty="0">
                <a:solidFill>
                  <a:srgbClr val="D16F00"/>
                </a:solidFill>
                <a:latin typeface="Arial"/>
                <a:cs typeface="Arial"/>
              </a:rPr>
              <a:t>of</a:t>
            </a:r>
            <a:r>
              <a:rPr sz="1156" b="1" spc="-29"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r>
              <a:rPr sz="1156" b="1" spc="-29" dirty="0">
                <a:solidFill>
                  <a:srgbClr val="D16F00"/>
                </a:solidFill>
                <a:latin typeface="Arial"/>
                <a:cs typeface="Arial"/>
              </a:rPr>
              <a:t> </a:t>
            </a:r>
            <a:r>
              <a:rPr sz="1156" b="1" spc="16" dirty="0">
                <a:solidFill>
                  <a:srgbClr val="D16F00"/>
                </a:solidFill>
                <a:latin typeface="Arial"/>
                <a:cs typeface="Arial"/>
              </a:rPr>
              <a:t>-</a:t>
            </a:r>
            <a:r>
              <a:rPr sz="1156" b="1" spc="-26"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a:p>
            <a:pPr marL="8155">
              <a:spcBef>
                <a:spcPts val="398"/>
              </a:spcBef>
            </a:pPr>
            <a:r>
              <a:rPr sz="642" spc="10" dirty="0">
                <a:latin typeface="Microsoft Sans Serif"/>
                <a:cs typeface="Microsoft Sans Serif"/>
              </a:rPr>
              <a:t>section</a:t>
            </a:r>
            <a:r>
              <a:rPr sz="642" spc="-19" dirty="0">
                <a:latin typeface="Microsoft Sans Serif"/>
                <a:cs typeface="Microsoft Sans Serif"/>
              </a:rPr>
              <a:t> </a:t>
            </a:r>
            <a:r>
              <a:rPr sz="642" spc="6" dirty="0">
                <a:latin typeface="Microsoft Sans Serif"/>
                <a:cs typeface="Microsoft Sans Serif"/>
              </a:rPr>
              <a:t>shows:</a:t>
            </a:r>
            <a:endParaRPr sz="642">
              <a:latin typeface="Microsoft Sans Serif"/>
              <a:cs typeface="Microsoft Sans Serif"/>
            </a:endParaRPr>
          </a:p>
          <a:p>
            <a:pPr marL="323333" indent="-218137">
              <a:buFont typeface="Arial MT"/>
              <a:buChar char="●"/>
              <a:tabLst>
                <a:tab pos="323333" algn="l"/>
                <a:tab pos="323740" algn="l"/>
              </a:tabLst>
            </a:pPr>
            <a:r>
              <a:rPr sz="642" spc="13" dirty="0">
                <a:latin typeface="Microsoft Sans Serif"/>
                <a:cs typeface="Microsoft Sans Serif"/>
              </a:rPr>
              <a:t>neoplastic</a:t>
            </a:r>
            <a:r>
              <a:rPr sz="642" spc="-19" dirty="0">
                <a:latin typeface="Microsoft Sans Serif"/>
                <a:cs typeface="Microsoft Sans Serif"/>
              </a:rPr>
              <a:t> </a:t>
            </a:r>
            <a:r>
              <a:rPr sz="642" spc="13" dirty="0">
                <a:latin typeface="Microsoft Sans Serif"/>
                <a:cs typeface="Microsoft Sans Serif"/>
              </a:rPr>
              <a:t>cells</a:t>
            </a:r>
            <a:endParaRPr sz="642">
              <a:latin typeface="Microsoft Sans Serif"/>
              <a:cs typeface="Microsoft Sans Serif"/>
            </a:endParaRPr>
          </a:p>
          <a:p>
            <a:pPr marL="301723" marR="3262" indent="-196120">
              <a:buFont typeface="Arial MT"/>
              <a:buChar char="●"/>
              <a:tabLst>
                <a:tab pos="301315" algn="l"/>
                <a:tab pos="301723" algn="l"/>
              </a:tabLst>
            </a:pPr>
            <a:r>
              <a:rPr sz="642" spc="16" dirty="0">
                <a:latin typeface="Microsoft Sans Serif"/>
                <a:cs typeface="Microsoft Sans Serif"/>
              </a:rPr>
              <a:t>abundant</a:t>
            </a:r>
            <a:r>
              <a:rPr sz="642" spc="-13" dirty="0">
                <a:latin typeface="Microsoft Sans Serif"/>
                <a:cs typeface="Microsoft Sans Serif"/>
              </a:rPr>
              <a:t> </a:t>
            </a:r>
            <a:r>
              <a:rPr sz="642" spc="10" dirty="0">
                <a:latin typeface="Microsoft Sans Serif"/>
                <a:cs typeface="Microsoft Sans Serif"/>
              </a:rPr>
              <a:t>pale</a:t>
            </a:r>
            <a:r>
              <a:rPr sz="642" spc="-10" dirty="0">
                <a:latin typeface="Microsoft Sans Serif"/>
                <a:cs typeface="Microsoft Sans Serif"/>
              </a:rPr>
              <a:t> </a:t>
            </a:r>
            <a:r>
              <a:rPr sz="642" spc="10" dirty="0">
                <a:latin typeface="Microsoft Sans Serif"/>
                <a:cs typeface="Microsoft Sans Serif"/>
              </a:rPr>
              <a:t>eosinophilic </a:t>
            </a:r>
            <a:r>
              <a:rPr sz="642" spc="-161" dirty="0">
                <a:latin typeface="Microsoft Sans Serif"/>
                <a:cs typeface="Microsoft Sans Serif"/>
              </a:rPr>
              <a:t> </a:t>
            </a:r>
            <a:r>
              <a:rPr sz="642" spc="22" dirty="0">
                <a:latin typeface="Microsoft Sans Serif"/>
                <a:cs typeface="Microsoft Sans Serif"/>
              </a:rPr>
              <a:t>cytoplasm</a:t>
            </a:r>
            <a:endParaRPr sz="642">
              <a:latin typeface="Microsoft Sans Serif"/>
              <a:cs typeface="Microsoft Sans Serif"/>
            </a:endParaRPr>
          </a:p>
          <a:p>
            <a:pPr marL="301723" marR="15902" indent="-196120">
              <a:buFont typeface="Arial MT"/>
              <a:buChar char="●"/>
              <a:tabLst>
                <a:tab pos="301315" algn="l"/>
                <a:tab pos="301723" algn="l"/>
              </a:tabLst>
            </a:pPr>
            <a:r>
              <a:rPr sz="642" spc="19" dirty="0">
                <a:latin typeface="Microsoft Sans Serif"/>
                <a:cs typeface="Microsoft Sans Serif"/>
              </a:rPr>
              <a:t>pleomorphic </a:t>
            </a:r>
            <a:r>
              <a:rPr sz="642" spc="22" dirty="0">
                <a:latin typeface="Microsoft Sans Serif"/>
                <a:cs typeface="Microsoft Sans Serif"/>
              </a:rPr>
              <a:t> multinucleated</a:t>
            </a:r>
            <a:r>
              <a:rPr sz="642" spc="-13" dirty="0">
                <a:latin typeface="Microsoft Sans Serif"/>
                <a:cs typeface="Microsoft Sans Serif"/>
              </a:rPr>
              <a:t> </a:t>
            </a:r>
            <a:r>
              <a:rPr sz="642" spc="19" dirty="0">
                <a:latin typeface="Microsoft Sans Serif"/>
                <a:cs typeface="Microsoft Sans Serif"/>
              </a:rPr>
              <a:t>giant</a:t>
            </a:r>
            <a:r>
              <a:rPr sz="642" spc="-13" dirty="0">
                <a:latin typeface="Microsoft Sans Serif"/>
                <a:cs typeface="Microsoft Sans Serif"/>
              </a:rPr>
              <a:t> </a:t>
            </a:r>
            <a:r>
              <a:rPr sz="642" spc="3" dirty="0">
                <a:latin typeface="Microsoft Sans Serif"/>
                <a:cs typeface="Microsoft Sans Serif"/>
              </a:rPr>
              <a:t>cells.</a:t>
            </a:r>
            <a:endParaRPr sz="642">
              <a:latin typeface="Microsoft Sans Serif"/>
              <a:cs typeface="Microsoft Sans Serif"/>
            </a:endParaRPr>
          </a:p>
        </p:txBody>
      </p:sp>
    </p:spTree>
    <p:extLst>
      <p:ext uri="{BB962C8B-B14F-4D97-AF65-F5344CB8AC3E}">
        <p14:creationId xmlns:p14="http://schemas.microsoft.com/office/powerpoint/2010/main" val="2230200025"/>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defTabSz="809625" eaLnBrk="1" hangingPunct="1"/>
            <a:r>
              <a:rPr lang="tr-TR" sz="3000" b="1" smtClean="0">
                <a:solidFill>
                  <a:srgbClr val="FF3300"/>
                </a:solidFill>
              </a:rPr>
              <a:t>Microscopy</a:t>
            </a:r>
          </a:p>
        </p:txBody>
      </p:sp>
      <p:sp>
        <p:nvSpPr>
          <p:cNvPr id="65539" name="Rectangle 3"/>
          <p:cNvSpPr>
            <a:spLocks noGrp="1" noChangeArrowheads="1"/>
          </p:cNvSpPr>
          <p:nvPr>
            <p:ph type="body" idx="1"/>
          </p:nvPr>
        </p:nvSpPr>
        <p:spPr/>
        <p:txBody>
          <a:bodyPr/>
          <a:lstStyle/>
          <a:p>
            <a:pPr marL="303213" indent="-303213" defTabSz="809625" eaLnBrk="1" hangingPunct="1"/>
            <a:r>
              <a:rPr lang="tr-TR" sz="3000" smtClean="0"/>
              <a:t>A</a:t>
            </a:r>
            <a:r>
              <a:rPr lang="en-US" sz="3000" smtClean="0">
                <a:cs typeface="Times New Roman" panose="02020603050405020304" pitchFamily="18" charset="0"/>
              </a:rPr>
              <a:t>naplastic</a:t>
            </a:r>
            <a:r>
              <a:rPr lang="tr-TR" sz="3000" smtClean="0">
                <a:cs typeface="Times New Roman" panose="02020603050405020304" pitchFamily="18" charset="0"/>
              </a:rPr>
              <a:t> carcinoma</a:t>
            </a:r>
            <a:endParaRPr lang="tr-TR" sz="3000" smtClean="0"/>
          </a:p>
          <a:p>
            <a:pPr marL="657225" lvl="1" indent="-252413" defTabSz="809625" eaLnBrk="1" hangingPunct="1"/>
            <a:r>
              <a:rPr lang="en-US" sz="2400" smtClean="0">
                <a:cs typeface="Times New Roman" panose="02020603050405020304" pitchFamily="18" charset="0"/>
              </a:rPr>
              <a:t>larger, more polygonal cells</a:t>
            </a:r>
            <a:r>
              <a:rPr lang="tr-TR" sz="2400" smtClean="0"/>
              <a:t>, </a:t>
            </a:r>
            <a:r>
              <a:rPr lang="en-US" sz="2400" smtClean="0">
                <a:cs typeface="Times New Roman" panose="02020603050405020304" pitchFamily="18" charset="0"/>
              </a:rPr>
              <a:t>vesicular nuclei</a:t>
            </a:r>
            <a:r>
              <a:rPr lang="tr-TR" sz="2400" smtClean="0"/>
              <a:t>,</a:t>
            </a:r>
            <a:r>
              <a:rPr lang="en-US" sz="2400" smtClean="0">
                <a:cs typeface="Times New Roman" panose="02020603050405020304" pitchFamily="18" charset="0"/>
              </a:rPr>
              <a:t> </a:t>
            </a:r>
            <a:endParaRPr lang="tr-TR" sz="2400" smtClean="0"/>
          </a:p>
          <a:p>
            <a:pPr marL="303213" indent="-303213" defTabSz="809625" eaLnBrk="1" hangingPunct="1"/>
            <a:r>
              <a:rPr lang="tr-TR" sz="3000" smtClean="0"/>
              <a:t>s</a:t>
            </a:r>
            <a:r>
              <a:rPr lang="en-US" sz="3000" smtClean="0">
                <a:cs typeface="Times New Roman" panose="02020603050405020304" pitchFamily="18" charset="0"/>
              </a:rPr>
              <a:t>ome contain intracellular mucin, </a:t>
            </a:r>
            <a:endParaRPr lang="tr-TR" sz="3000" smtClean="0"/>
          </a:p>
          <a:p>
            <a:pPr marL="303213" indent="-303213" defTabSz="809625" eaLnBrk="1" hangingPunct="1"/>
            <a:r>
              <a:rPr lang="en-US" sz="3000" smtClean="0">
                <a:cs typeface="Times New Roman" panose="02020603050405020304" pitchFamily="18" charset="0"/>
              </a:rPr>
              <a:t>some exhibit multinucleate cells (giant cell carcinoma), </a:t>
            </a:r>
            <a:endParaRPr lang="tr-TR" sz="3000" smtClean="0"/>
          </a:p>
          <a:p>
            <a:pPr marL="303213" indent="-303213" defTabSz="809625" eaLnBrk="1" hangingPunct="1"/>
            <a:r>
              <a:rPr lang="en-US" sz="3000" smtClean="0">
                <a:cs typeface="Times New Roman" panose="02020603050405020304" pitchFamily="18" charset="0"/>
              </a:rPr>
              <a:t>some have cleared cells </a:t>
            </a:r>
            <a:r>
              <a:rPr lang="tr-TR" sz="3000" smtClean="0"/>
              <a:t>(</a:t>
            </a:r>
            <a:r>
              <a:rPr lang="en-US" sz="3000" smtClean="0">
                <a:cs typeface="Times New Roman" panose="02020603050405020304" pitchFamily="18" charset="0"/>
              </a:rPr>
              <a:t>clear cell carcinoma</a:t>
            </a:r>
            <a:r>
              <a:rPr lang="tr-TR" sz="3000" smtClean="0">
                <a:cs typeface="Times New Roman" panose="02020603050405020304" pitchFamily="18" charset="0"/>
              </a:rPr>
              <a:t>)</a:t>
            </a:r>
            <a:r>
              <a:rPr lang="en-US" sz="3000" smtClean="0">
                <a:cs typeface="Times New Roman" panose="02020603050405020304" pitchFamily="18" charset="0"/>
              </a:rPr>
              <a:t>, </a:t>
            </a:r>
            <a:endParaRPr lang="tr-TR" sz="3000" smtClean="0"/>
          </a:p>
          <a:p>
            <a:pPr marL="303213" indent="-303213" defTabSz="809625" eaLnBrk="1" hangingPunct="1"/>
            <a:r>
              <a:rPr lang="en-US" sz="3000" smtClean="0">
                <a:cs typeface="Times New Roman" panose="02020603050405020304" pitchFamily="18" charset="0"/>
              </a:rPr>
              <a:t>some have a distinctly spindly histologic appearance </a:t>
            </a:r>
            <a:r>
              <a:rPr lang="tr-TR" sz="3000" smtClean="0"/>
              <a:t>(rhabdoid phenotype)</a:t>
            </a:r>
            <a:r>
              <a:rPr lang="en-US" sz="3000" smtClean="0">
                <a:cs typeface="Times New Roman" panose="02020603050405020304" pitchFamily="18" charset="0"/>
              </a:rPr>
              <a:t>.</a:t>
            </a:r>
            <a:endParaRPr lang="tr-TR" smtClean="0"/>
          </a:p>
        </p:txBody>
      </p:sp>
    </p:spTree>
    <p:extLst>
      <p:ext uri="{BB962C8B-B14F-4D97-AF65-F5344CB8AC3E}">
        <p14:creationId xmlns:p14="http://schemas.microsoft.com/office/powerpoint/2010/main" val="3061845028"/>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784225" y="228600"/>
            <a:ext cx="8131175" cy="990600"/>
          </a:xfrm>
        </p:spPr>
        <p:txBody>
          <a:bodyPr/>
          <a:lstStyle/>
          <a:p>
            <a:pPr defTabSz="809625" eaLnBrk="1" hangingPunct="1"/>
            <a:r>
              <a:rPr lang="tr-TR" sz="2600" b="1" smtClean="0">
                <a:solidFill>
                  <a:schemeClr val="hlink"/>
                </a:solidFill>
                <a:cs typeface="Times New Roman" panose="02020603050405020304" pitchFamily="18" charset="0"/>
              </a:rPr>
              <a:t>Anaplastic </a:t>
            </a:r>
            <a:r>
              <a:rPr lang="en-US" sz="2600" b="1" smtClean="0">
                <a:solidFill>
                  <a:schemeClr val="hlink"/>
                </a:solidFill>
                <a:cs typeface="Times New Roman" panose="02020603050405020304" pitchFamily="18" charset="0"/>
              </a:rPr>
              <a:t>Large Cell Carcinoma</a:t>
            </a:r>
            <a:r>
              <a:rPr lang="tr-TR" sz="2600" b="1" smtClean="0">
                <a:solidFill>
                  <a:schemeClr val="hlink"/>
                </a:solidFill>
                <a:cs typeface="Times New Roman" panose="02020603050405020304" pitchFamily="18" charset="0"/>
              </a:rPr>
              <a:t> of lung</a:t>
            </a:r>
            <a:endParaRPr lang="en-US" sz="2600" b="1" smtClean="0">
              <a:solidFill>
                <a:schemeClr val="hlink"/>
              </a:solidFill>
              <a:cs typeface="Times New Roman" panose="02020603050405020304" pitchFamily="18" charset="0"/>
            </a:endParaRPr>
          </a:p>
        </p:txBody>
      </p:sp>
      <p:pic>
        <p:nvPicPr>
          <p:cNvPr id="66563" name="Picture 4" descr="asinushccaparotis"/>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827088" y="1196975"/>
            <a:ext cx="7488237" cy="551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044817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defTabSz="809625" eaLnBrk="1" hangingPunct="1"/>
            <a:r>
              <a:rPr lang="tr-TR" altLang="ko-KR" b="1" smtClean="0">
                <a:solidFill>
                  <a:srgbClr val="0033CC"/>
                </a:solidFill>
              </a:rPr>
              <a:t>Pancoast tumor</a:t>
            </a:r>
            <a:endParaRPr lang="tr-TR" b="1" smtClean="0">
              <a:solidFill>
                <a:srgbClr val="0033CC"/>
              </a:solidFill>
            </a:endParaRPr>
          </a:p>
        </p:txBody>
      </p:sp>
      <p:sp>
        <p:nvSpPr>
          <p:cNvPr id="67587" name="Rectangle 3"/>
          <p:cNvSpPr>
            <a:spLocks noGrp="1" noChangeArrowheads="1"/>
          </p:cNvSpPr>
          <p:nvPr>
            <p:ph type="body" idx="1"/>
          </p:nvPr>
        </p:nvSpPr>
        <p:spPr>
          <a:xfrm>
            <a:off x="457200" y="1268413"/>
            <a:ext cx="8229600" cy="4862512"/>
          </a:xfrm>
        </p:spPr>
        <p:txBody>
          <a:bodyPr/>
          <a:lstStyle/>
          <a:p>
            <a:pPr marL="303213" indent="-303213" defTabSz="809625" eaLnBrk="1" hangingPunct="1"/>
            <a:r>
              <a:rPr lang="tr-TR" altLang="ko-KR" sz="2400" smtClean="0"/>
              <a:t>Pancoast tumor is </a:t>
            </a:r>
            <a:r>
              <a:rPr lang="tr-TR" altLang="ko-KR" sz="2400" smtClean="0">
                <a:solidFill>
                  <a:srgbClr val="FF3300"/>
                </a:solidFill>
              </a:rPr>
              <a:t>extrathoracic, originating in an extreme peripheral location with a plaquelike extension over the lung apex</a:t>
            </a:r>
            <a:r>
              <a:rPr lang="tr-TR" altLang="ko-KR" sz="2400" smtClean="0"/>
              <a:t> and principally involving the chest wall structures rather than the underlying lung parenchyma. </a:t>
            </a:r>
          </a:p>
          <a:p>
            <a:pPr marL="303213" indent="-303213" defTabSz="809625" eaLnBrk="1" hangingPunct="1"/>
            <a:r>
              <a:rPr lang="tr-TR" altLang="ko-KR" sz="2400" smtClean="0"/>
              <a:t>Pancoast tumors are a subset of cancers of the lung that </a:t>
            </a:r>
            <a:r>
              <a:rPr lang="tr-TR" altLang="ko-KR" sz="2400" smtClean="0">
                <a:solidFill>
                  <a:srgbClr val="FF3300"/>
                </a:solidFill>
              </a:rPr>
              <a:t>invades the apical chest wall. </a:t>
            </a:r>
          </a:p>
          <a:p>
            <a:pPr marL="657225" lvl="1" indent="-252413" defTabSz="809625" eaLnBrk="1" hangingPunct="1"/>
            <a:r>
              <a:rPr lang="tr-TR" altLang="ko-KR" sz="2400" smtClean="0"/>
              <a:t>Because of their location in the pleural apex, they invade adjoining tissue. </a:t>
            </a:r>
          </a:p>
          <a:p>
            <a:pPr marL="303213" indent="-303213" defTabSz="809625" eaLnBrk="1" hangingPunct="1"/>
            <a:r>
              <a:rPr lang="tr-TR" sz="2400" smtClean="0"/>
              <a:t> The location of the tumor, rather than its pathology or histology of origin, is significant in producing its characteristic clinical pattern.</a:t>
            </a:r>
          </a:p>
          <a:p>
            <a:pPr marL="303213" indent="-303213" defTabSz="809625" eaLnBrk="1" hangingPunct="1"/>
            <a:r>
              <a:rPr lang="tr-TR" sz="2400" smtClean="0"/>
              <a:t>LOCATION: Arises in superior sulcus of lung.</a:t>
            </a:r>
            <a:r>
              <a:rPr lang="tr-TR" sz="2900" smtClean="0"/>
              <a:t>  </a:t>
            </a:r>
          </a:p>
        </p:txBody>
      </p:sp>
    </p:spTree>
    <p:extLst>
      <p:ext uri="{BB962C8B-B14F-4D97-AF65-F5344CB8AC3E}">
        <p14:creationId xmlns:p14="http://schemas.microsoft.com/office/powerpoint/2010/main" val="124680318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idx="1"/>
          </p:nvPr>
        </p:nvSpPr>
        <p:spPr>
          <a:xfrm>
            <a:off x="457200" y="1484313"/>
            <a:ext cx="8291513" cy="4968875"/>
          </a:xfrm>
        </p:spPr>
        <p:txBody>
          <a:bodyPr/>
          <a:lstStyle/>
          <a:p>
            <a:pPr marL="303213" indent="-303213" defTabSz="809625" eaLnBrk="1" hangingPunct="1"/>
            <a:r>
              <a:rPr lang="tr-TR" sz="2400" smtClean="0"/>
              <a:t>Carcinomas in the </a:t>
            </a:r>
            <a:r>
              <a:rPr lang="tr-TR" sz="2400" u="sng" smtClean="0">
                <a:solidFill>
                  <a:schemeClr val="hlink"/>
                </a:solidFill>
              </a:rPr>
              <a:t>superior pulmonary sulcus</a:t>
            </a:r>
            <a:r>
              <a:rPr lang="tr-TR" sz="2400" smtClean="0"/>
              <a:t> produce the </a:t>
            </a:r>
            <a:r>
              <a:rPr lang="tr-TR" sz="2400" smtClean="0">
                <a:solidFill>
                  <a:srgbClr val="FF3300"/>
                </a:solidFill>
              </a:rPr>
              <a:t>Pancoast syndrome:</a:t>
            </a:r>
          </a:p>
          <a:p>
            <a:pPr marL="657225" lvl="1" indent="-252413" defTabSz="809625" eaLnBrk="1" hangingPunct="1"/>
            <a:r>
              <a:rPr lang="tr-TR" sz="2500" smtClean="0"/>
              <a:t>pain in the shoulder and along the ulnar distribution of the arm and hand (Brachial plexus involvement)</a:t>
            </a:r>
          </a:p>
          <a:p>
            <a:pPr marL="657225" lvl="1" indent="-252413" defTabSz="809625" eaLnBrk="1" hangingPunct="1"/>
            <a:r>
              <a:rPr lang="tr-TR" sz="2500" smtClean="0"/>
              <a:t>destruction of adjacent rib or vertebra (1st rib most often affected), </a:t>
            </a:r>
          </a:p>
          <a:p>
            <a:pPr marL="657225" lvl="1" indent="-252413" defTabSz="809625" eaLnBrk="1" hangingPunct="1"/>
            <a:r>
              <a:rPr lang="tr-TR" altLang="ko-KR" sz="2500" smtClean="0">
                <a:solidFill>
                  <a:srgbClr val="FF3300"/>
                </a:solidFill>
              </a:rPr>
              <a:t>Horner syndrome (</a:t>
            </a:r>
            <a:r>
              <a:rPr lang="tr-TR" sz="2500" smtClean="0">
                <a:solidFill>
                  <a:srgbClr val="FF3300"/>
                </a:solidFill>
              </a:rPr>
              <a:t>sympathetic chain or sympathetic cervical ganglia invasion </a:t>
            </a:r>
            <a:r>
              <a:rPr lang="tr-TR" sz="2500" smtClean="0">
                <a:solidFill>
                  <a:srgbClr val="FF3300"/>
                </a:solidFill>
                <a:sym typeface="Wingdings" panose="05000000000000000000" pitchFamily="2" charset="2"/>
              </a:rPr>
              <a:t> </a:t>
            </a:r>
            <a:r>
              <a:rPr lang="tr-TR" sz="2500" smtClean="0">
                <a:solidFill>
                  <a:srgbClr val="FF3300"/>
                </a:solidFill>
              </a:rPr>
              <a:t>Ptosis, Myosis, Anhydrosis).</a:t>
            </a:r>
          </a:p>
          <a:p>
            <a:pPr marL="303213" indent="-303213" defTabSz="809625" eaLnBrk="1" hangingPunct="1"/>
            <a:r>
              <a:rPr lang="tr-TR" sz="2400" smtClean="0"/>
              <a:t>These apical chest tumors tend to be locally invasive early. </a:t>
            </a:r>
          </a:p>
        </p:txBody>
      </p:sp>
    </p:spTree>
    <p:extLst>
      <p:ext uri="{BB962C8B-B14F-4D97-AF65-F5344CB8AC3E}">
        <p14:creationId xmlns:p14="http://schemas.microsoft.com/office/powerpoint/2010/main" val="4180238077"/>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57200" y="274638"/>
            <a:ext cx="8229600" cy="850900"/>
          </a:xfrm>
        </p:spPr>
        <p:txBody>
          <a:bodyPr/>
          <a:lstStyle/>
          <a:p>
            <a:pPr defTabSz="809625" eaLnBrk="1" hangingPunct="1"/>
            <a:r>
              <a:rPr lang="tr-TR" sz="2600" b="1" smtClean="0">
                <a:solidFill>
                  <a:schemeClr val="hlink"/>
                </a:solidFill>
              </a:rPr>
              <a:t>Pathophysiology of pancoast tumor</a:t>
            </a:r>
          </a:p>
        </p:txBody>
      </p:sp>
      <p:sp>
        <p:nvSpPr>
          <p:cNvPr id="69635" name="Rectangle 3"/>
          <p:cNvSpPr>
            <a:spLocks noGrp="1" noChangeArrowheads="1"/>
          </p:cNvSpPr>
          <p:nvPr>
            <p:ph type="body" idx="1"/>
          </p:nvPr>
        </p:nvSpPr>
        <p:spPr>
          <a:xfrm>
            <a:off x="457200" y="981075"/>
            <a:ext cx="8229600" cy="5149850"/>
          </a:xfrm>
        </p:spPr>
        <p:txBody>
          <a:bodyPr/>
          <a:lstStyle/>
          <a:p>
            <a:pPr marL="303213" indent="-303213" defTabSz="809625" eaLnBrk="1" hangingPunct="1">
              <a:lnSpc>
                <a:spcPct val="80000"/>
              </a:lnSpc>
            </a:pPr>
            <a:r>
              <a:rPr lang="tr-TR" sz="2800" smtClean="0"/>
              <a:t>The mass in the superior sulcus is an extension of a lung tumor; most of it lies outside the lung and involves the chest wall, nerve roots, lower trunks of the brachial plexus, sympathetic chain, ganglion, ribs, and bone. </a:t>
            </a:r>
          </a:p>
          <a:p>
            <a:pPr marL="303213" indent="-303213" defTabSz="809625" eaLnBrk="1" hangingPunct="1">
              <a:lnSpc>
                <a:spcPct val="80000"/>
              </a:lnSpc>
            </a:pPr>
            <a:r>
              <a:rPr lang="tr-TR" sz="2800" smtClean="0"/>
              <a:t>Squamous cell carcinoma occurs more frequently, although large cell, undifferentiated types are also common. </a:t>
            </a:r>
          </a:p>
          <a:p>
            <a:pPr marL="303213" indent="-303213" defTabSz="809625" eaLnBrk="1" hangingPunct="1">
              <a:lnSpc>
                <a:spcPct val="80000"/>
              </a:lnSpc>
            </a:pPr>
            <a:r>
              <a:rPr lang="tr-TR" sz="2800" smtClean="0"/>
              <a:t>Adenocarcinoma is sometimes found in this location and can even be metastatic. </a:t>
            </a:r>
          </a:p>
          <a:p>
            <a:pPr marL="657225" lvl="1" indent="-252413" defTabSz="809625" eaLnBrk="1" hangingPunct="1">
              <a:lnSpc>
                <a:spcPct val="80000"/>
              </a:lnSpc>
            </a:pPr>
            <a:r>
              <a:rPr lang="tr-TR" sz="2800" smtClean="0"/>
              <a:t>Involvement of the phrenic or recurrent laryngeal nerve or superior vena cava obstruction is not representative of the classic Pancoast tumor.</a:t>
            </a:r>
          </a:p>
        </p:txBody>
      </p:sp>
    </p:spTree>
    <p:extLst>
      <p:ext uri="{BB962C8B-B14F-4D97-AF65-F5344CB8AC3E}">
        <p14:creationId xmlns:p14="http://schemas.microsoft.com/office/powerpoint/2010/main" val="3399382442"/>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defTabSz="809625" eaLnBrk="1" hangingPunct="1"/>
            <a:r>
              <a:rPr lang="tr-TR" sz="3600" b="1" smtClean="0">
                <a:solidFill>
                  <a:srgbClr val="FF0000"/>
                </a:solidFill>
              </a:rPr>
              <a:t>N</a:t>
            </a:r>
            <a:r>
              <a:rPr lang="en-US" sz="3600" b="1" smtClean="0">
                <a:solidFill>
                  <a:srgbClr val="FF0000"/>
                </a:solidFill>
                <a:cs typeface="Times New Roman" panose="02020603050405020304" pitchFamily="18" charset="0"/>
              </a:rPr>
              <a:t>euroendocrine</a:t>
            </a:r>
            <a:r>
              <a:rPr lang="tr-TR" sz="3600" b="1" smtClean="0">
                <a:solidFill>
                  <a:srgbClr val="FF0000"/>
                </a:solidFill>
              </a:rPr>
              <a:t> tumors</a:t>
            </a:r>
            <a:endParaRPr lang="en-US" sz="3600" b="1" smtClean="0">
              <a:solidFill>
                <a:srgbClr val="FF0000"/>
              </a:solidFill>
            </a:endParaRPr>
          </a:p>
        </p:txBody>
      </p:sp>
      <p:sp>
        <p:nvSpPr>
          <p:cNvPr id="70659" name="Rectangle 3"/>
          <p:cNvSpPr>
            <a:spLocks noGrp="1" noChangeArrowheads="1"/>
          </p:cNvSpPr>
          <p:nvPr>
            <p:ph type="body" idx="1"/>
          </p:nvPr>
        </p:nvSpPr>
        <p:spPr>
          <a:xfrm>
            <a:off x="533400" y="1371600"/>
            <a:ext cx="8382000" cy="4289425"/>
          </a:xfrm>
        </p:spPr>
        <p:txBody>
          <a:bodyPr/>
          <a:lstStyle/>
          <a:p>
            <a:pPr marL="303213" indent="-303213" defTabSz="809625" eaLnBrk="1" hangingPunct="1"/>
            <a:r>
              <a:rPr lang="tr-TR" b="1" smtClean="0"/>
              <a:t>B</a:t>
            </a:r>
            <a:r>
              <a:rPr lang="en-US" b="1" smtClean="0">
                <a:cs typeface="Times New Roman" panose="02020603050405020304" pitchFamily="18" charset="0"/>
              </a:rPr>
              <a:t>enign tumorlets</a:t>
            </a:r>
            <a:r>
              <a:rPr lang="tr-TR" smtClean="0"/>
              <a:t> </a:t>
            </a:r>
          </a:p>
          <a:p>
            <a:pPr marL="303213" indent="-303213" defTabSz="809625" eaLnBrk="1" hangingPunct="1"/>
            <a:r>
              <a:rPr lang="en-US" b="1" smtClean="0">
                <a:cs typeface="Times New Roman" panose="02020603050405020304" pitchFamily="18" charset="0"/>
              </a:rPr>
              <a:t>Carcinoid</a:t>
            </a:r>
            <a:r>
              <a:rPr lang="tr-TR" b="1" smtClean="0"/>
              <a:t> tumor</a:t>
            </a:r>
            <a:r>
              <a:rPr lang="en-US" b="1" smtClean="0">
                <a:cs typeface="Times New Roman" panose="02020603050405020304" pitchFamily="18" charset="0"/>
              </a:rPr>
              <a:t>s</a:t>
            </a:r>
            <a:r>
              <a:rPr lang="tr-TR" smtClean="0"/>
              <a:t> </a:t>
            </a:r>
          </a:p>
          <a:p>
            <a:pPr marL="303213" indent="-303213" defTabSz="809625" eaLnBrk="1" hangingPunct="1"/>
            <a:endParaRPr lang="tr-TR" smtClean="0"/>
          </a:p>
          <a:p>
            <a:pPr marL="303213" indent="-303213" defTabSz="809625" eaLnBrk="1" hangingPunct="1">
              <a:buFont typeface="Wingdings" panose="05000000000000000000" pitchFamily="2" charset="2"/>
              <a:buNone/>
            </a:pPr>
            <a:r>
              <a:rPr lang="tr-TR" b="1" smtClean="0">
                <a:solidFill>
                  <a:srgbClr val="CC0000"/>
                </a:solidFill>
              </a:rPr>
              <a:t>B</a:t>
            </a:r>
            <a:r>
              <a:rPr lang="en-US" b="1" smtClean="0">
                <a:solidFill>
                  <a:srgbClr val="CC0000"/>
                </a:solidFill>
                <a:cs typeface="Times New Roman" panose="02020603050405020304" pitchFamily="18" charset="0"/>
              </a:rPr>
              <a:t>enign tumorlets</a:t>
            </a:r>
            <a:r>
              <a:rPr lang="tr-TR" b="1" smtClean="0"/>
              <a:t> </a:t>
            </a:r>
          </a:p>
          <a:p>
            <a:pPr marL="303213" indent="-303213" defTabSz="809625" eaLnBrk="1" hangingPunct="1"/>
            <a:r>
              <a:rPr lang="en-US" sz="2600" b="1" smtClean="0">
                <a:cs typeface="Times New Roman" panose="02020603050405020304" pitchFamily="18" charset="0"/>
              </a:rPr>
              <a:t>small, hyperplastic neuroendocrine cell</a:t>
            </a:r>
            <a:r>
              <a:rPr lang="tr-TR" sz="2600" b="1" smtClean="0">
                <a:cs typeface="Times New Roman" panose="02020603050405020304" pitchFamily="18" charset="0"/>
              </a:rPr>
              <a:t> populations,</a:t>
            </a:r>
            <a:r>
              <a:rPr lang="en-US" sz="2600" b="1" smtClean="0">
                <a:cs typeface="Times New Roman" panose="02020603050405020304" pitchFamily="18" charset="0"/>
              </a:rPr>
              <a:t> </a:t>
            </a:r>
            <a:endParaRPr lang="tr-TR" sz="2600" b="1" smtClean="0">
              <a:cs typeface="Times New Roman" panose="02020603050405020304" pitchFamily="18" charset="0"/>
            </a:endParaRPr>
          </a:p>
          <a:p>
            <a:pPr marL="303213" indent="-303213" defTabSz="809625" eaLnBrk="1" hangingPunct="1"/>
            <a:r>
              <a:rPr lang="en-US" sz="2600" b="1" smtClean="0">
                <a:cs typeface="Times New Roman" panose="02020603050405020304" pitchFamily="18" charset="0"/>
              </a:rPr>
              <a:t>in </a:t>
            </a:r>
            <a:r>
              <a:rPr lang="tr-TR" sz="2600" b="1" smtClean="0">
                <a:cs typeface="Times New Roman" panose="02020603050405020304" pitchFamily="18" charset="0"/>
              </a:rPr>
              <a:t>the </a:t>
            </a:r>
            <a:r>
              <a:rPr lang="en-US" sz="2600" b="1" smtClean="0">
                <a:cs typeface="Times New Roman" panose="02020603050405020304" pitchFamily="18" charset="0"/>
              </a:rPr>
              <a:t>areas of scarring or chronic inflammation</a:t>
            </a:r>
            <a:r>
              <a:rPr lang="tr-TR" sz="2600" b="1" smtClean="0">
                <a:cs typeface="Times New Roman" panose="02020603050405020304" pitchFamily="18" charset="0"/>
              </a:rPr>
              <a:t>.</a:t>
            </a:r>
            <a:endParaRPr lang="tr-TR" b="1" smtClean="0"/>
          </a:p>
        </p:txBody>
      </p:sp>
    </p:spTree>
    <p:extLst>
      <p:ext uri="{BB962C8B-B14F-4D97-AF65-F5344CB8AC3E}">
        <p14:creationId xmlns:p14="http://schemas.microsoft.com/office/powerpoint/2010/main" val="3897554054"/>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defTabSz="809625" eaLnBrk="1" hangingPunct="1"/>
            <a:r>
              <a:rPr lang="en-US" sz="3000" b="1" smtClean="0">
                <a:solidFill>
                  <a:srgbClr val="CC0000"/>
                </a:solidFill>
                <a:cs typeface="Times New Roman" panose="02020603050405020304" pitchFamily="18" charset="0"/>
              </a:rPr>
              <a:t>Carcinoid</a:t>
            </a:r>
            <a:r>
              <a:rPr lang="tr-TR" sz="3000" b="1" smtClean="0">
                <a:solidFill>
                  <a:srgbClr val="CC0000"/>
                </a:solidFill>
              </a:rPr>
              <a:t> tumor</a:t>
            </a:r>
            <a:r>
              <a:rPr lang="en-US" sz="3000" b="1" smtClean="0">
                <a:solidFill>
                  <a:srgbClr val="CC0000"/>
                </a:solidFill>
                <a:cs typeface="Times New Roman" panose="02020603050405020304" pitchFamily="18" charset="0"/>
              </a:rPr>
              <a:t>s</a:t>
            </a:r>
            <a:endParaRPr lang="tr-TR" sz="3000" b="1" smtClean="0">
              <a:solidFill>
                <a:srgbClr val="CC0000"/>
              </a:solidFill>
              <a:cs typeface="Times New Roman" panose="02020603050405020304" pitchFamily="18" charset="0"/>
            </a:endParaRPr>
          </a:p>
        </p:txBody>
      </p:sp>
      <p:sp>
        <p:nvSpPr>
          <p:cNvPr id="71683" name="Rectangle 3"/>
          <p:cNvSpPr>
            <a:spLocks noGrp="1" noChangeArrowheads="1"/>
          </p:cNvSpPr>
          <p:nvPr>
            <p:ph type="body" idx="1"/>
          </p:nvPr>
        </p:nvSpPr>
        <p:spPr>
          <a:xfrm>
            <a:off x="457200" y="1125538"/>
            <a:ext cx="8229600" cy="5005387"/>
          </a:xfrm>
        </p:spPr>
        <p:txBody>
          <a:bodyPr/>
          <a:lstStyle/>
          <a:p>
            <a:pPr marL="303213" indent="-303213" defTabSz="809625" eaLnBrk="1" hangingPunct="1"/>
            <a:r>
              <a:rPr lang="tr-TR" sz="2800" smtClean="0"/>
              <a:t>Bronchial carcinoid tumors are rare, accounting for as many as 2.5% of all pulmonary neoplasms and for 12-15% of carcinoid tumors overall. </a:t>
            </a:r>
          </a:p>
          <a:p>
            <a:pPr marL="303213" indent="-303213" defTabSz="809625" eaLnBrk="1" hangingPunct="1"/>
            <a:r>
              <a:rPr lang="tr-TR" sz="2800" smtClean="0"/>
              <a:t>They originate from the neurosecretory cells (</a:t>
            </a:r>
            <a:r>
              <a:rPr lang="tr-TR" altLang="ko-KR" sz="2800" smtClean="0"/>
              <a:t>Kulchitsky cells; argentaffin cells)</a:t>
            </a:r>
            <a:r>
              <a:rPr lang="tr-TR" sz="2800" smtClean="0"/>
              <a:t> of bronchial mucosa</a:t>
            </a:r>
            <a:r>
              <a:rPr lang="tr-TR" altLang="ko-KR" sz="2800" smtClean="0"/>
              <a:t>. </a:t>
            </a:r>
            <a:endParaRPr lang="tr-TR" sz="2800" smtClean="0"/>
          </a:p>
          <a:p>
            <a:pPr marL="303213" indent="-303213" defTabSz="809625" eaLnBrk="1" hangingPunct="1"/>
            <a:r>
              <a:rPr lang="tr-TR" sz="2800" smtClean="0"/>
              <a:t>Bronchial carcinoids are now called as low-grade malignant neoplasms because of their potential to cause local invasion, their tendency for local recurrence, and their occasional metastases to extrathoracic sites. </a:t>
            </a:r>
          </a:p>
        </p:txBody>
      </p:sp>
    </p:spTree>
    <p:extLst>
      <p:ext uri="{BB962C8B-B14F-4D97-AF65-F5344CB8AC3E}">
        <p14:creationId xmlns:p14="http://schemas.microsoft.com/office/powerpoint/2010/main" val="2250210867"/>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457200" y="620713"/>
            <a:ext cx="8229600" cy="5832475"/>
          </a:xfrm>
        </p:spPr>
        <p:txBody>
          <a:bodyPr/>
          <a:lstStyle/>
          <a:p>
            <a:pPr marL="303213" indent="-303213" defTabSz="809625" eaLnBrk="1" hangingPunct="1"/>
            <a:r>
              <a:rPr lang="tr-TR" b="1" smtClean="0">
                <a:solidFill>
                  <a:schemeClr val="hlink"/>
                </a:solidFill>
              </a:rPr>
              <a:t>Findings &amp; complications:</a:t>
            </a:r>
          </a:p>
          <a:p>
            <a:pPr marL="657225" lvl="1" indent="-252413" defTabSz="809625" eaLnBrk="1" hangingPunct="1"/>
            <a:r>
              <a:rPr lang="tr-TR" smtClean="0"/>
              <a:t>potential to synthesize and secrete peptide hormones and neuroamines, particularly adrenocorticotropic hormone (ACTH), seratonin, somatostatin, and bradykinin</a:t>
            </a:r>
          </a:p>
          <a:p>
            <a:pPr marL="657225" lvl="1" indent="-252413" defTabSz="809625" eaLnBrk="1" hangingPunct="1"/>
            <a:r>
              <a:rPr lang="en-US" smtClean="0"/>
              <a:t>p</a:t>
            </a:r>
            <a:r>
              <a:rPr lang="en-US" smtClean="0">
                <a:cs typeface="Times New Roman" panose="02020603050405020304" pitchFamily="18" charset="0"/>
              </a:rPr>
              <a:t>ersist</a:t>
            </a:r>
            <a:r>
              <a:rPr lang="tr-TR" smtClean="0">
                <a:cs typeface="Times New Roman" panose="02020603050405020304" pitchFamily="18" charset="0"/>
              </a:rPr>
              <a:t>e</a:t>
            </a:r>
            <a:r>
              <a:rPr lang="en-US" smtClean="0">
                <a:cs typeface="Times New Roman" panose="02020603050405020304" pitchFamily="18" charset="0"/>
              </a:rPr>
              <a:t>nt cough, hemoptysis, impairment of drainage or respiratory passages </a:t>
            </a:r>
            <a:endParaRPr lang="tr-TR" smtClean="0"/>
          </a:p>
          <a:p>
            <a:pPr marL="657225" lvl="1" indent="-252413" defTabSz="809625" eaLnBrk="1" hangingPunct="1"/>
            <a:r>
              <a:rPr lang="en-US" smtClean="0">
                <a:cs typeface="Times New Roman" panose="02020603050405020304" pitchFamily="18" charset="0"/>
              </a:rPr>
              <a:t>secondary infections, </a:t>
            </a:r>
            <a:endParaRPr lang="tr-TR" smtClean="0"/>
          </a:p>
          <a:p>
            <a:pPr marL="657225" lvl="1" indent="-252413" defTabSz="809625" eaLnBrk="1" hangingPunct="1"/>
            <a:r>
              <a:rPr lang="tr-TR" smtClean="0"/>
              <a:t>symptoms of the obstructive lung disease</a:t>
            </a:r>
          </a:p>
          <a:p>
            <a:pPr marL="1011238" lvl="2" indent="-201613" defTabSz="809625" eaLnBrk="1" hangingPunct="1"/>
            <a:r>
              <a:rPr lang="en-US" smtClean="0">
                <a:cs typeface="Times New Roman" panose="02020603050405020304" pitchFamily="18" charset="0"/>
              </a:rPr>
              <a:t>bronchiectasis, </a:t>
            </a:r>
            <a:endParaRPr lang="tr-TR" smtClean="0"/>
          </a:p>
          <a:p>
            <a:pPr marL="1011238" lvl="2" indent="-201613" defTabSz="809625" eaLnBrk="1" hangingPunct="1"/>
            <a:r>
              <a:rPr lang="en-US" smtClean="0">
                <a:cs typeface="Times New Roman" panose="02020603050405020304" pitchFamily="18" charset="0"/>
              </a:rPr>
              <a:t>emphysema, </a:t>
            </a:r>
            <a:endParaRPr lang="tr-TR" smtClean="0"/>
          </a:p>
          <a:p>
            <a:pPr marL="1011238" lvl="2" indent="-201613" defTabSz="809625" eaLnBrk="1" hangingPunct="1"/>
            <a:r>
              <a:rPr lang="en-US" smtClean="0">
                <a:cs typeface="Times New Roman" panose="02020603050405020304" pitchFamily="18" charset="0"/>
              </a:rPr>
              <a:t>atelectasis.</a:t>
            </a:r>
          </a:p>
          <a:p>
            <a:pPr marL="303213" indent="-303213" defTabSz="809625" eaLnBrk="1" hangingPunct="1"/>
            <a:endParaRPr lang="tr-TR" smtClean="0"/>
          </a:p>
        </p:txBody>
      </p:sp>
    </p:spTree>
    <p:extLst>
      <p:ext uri="{BB962C8B-B14F-4D97-AF65-F5344CB8AC3E}">
        <p14:creationId xmlns:p14="http://schemas.microsoft.com/office/powerpoint/2010/main" val="3944510618"/>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274638"/>
            <a:ext cx="8229600" cy="922337"/>
          </a:xfrm>
        </p:spPr>
        <p:txBody>
          <a:bodyPr/>
          <a:lstStyle/>
          <a:p>
            <a:pPr defTabSz="809625" eaLnBrk="1" hangingPunct="1"/>
            <a:r>
              <a:rPr lang="tr-TR" sz="3200" b="1" smtClean="0">
                <a:solidFill>
                  <a:srgbClr val="0033CC"/>
                </a:solidFill>
              </a:rPr>
              <a:t>Complications</a:t>
            </a:r>
            <a:endParaRPr lang="en-US" sz="3200" b="1" smtClean="0">
              <a:solidFill>
                <a:srgbClr val="0033CC"/>
              </a:solidFill>
            </a:endParaRPr>
          </a:p>
        </p:txBody>
      </p:sp>
      <p:sp>
        <p:nvSpPr>
          <p:cNvPr id="73731" name="Rectangle 3"/>
          <p:cNvSpPr>
            <a:spLocks noGrp="1" noChangeArrowheads="1"/>
          </p:cNvSpPr>
          <p:nvPr>
            <p:ph type="body" sz="half" idx="1"/>
          </p:nvPr>
        </p:nvSpPr>
        <p:spPr>
          <a:xfrm>
            <a:off x="457200" y="1196975"/>
            <a:ext cx="4038600" cy="5111750"/>
          </a:xfrm>
        </p:spPr>
        <p:txBody>
          <a:bodyPr/>
          <a:lstStyle/>
          <a:p>
            <a:pPr marL="303213" indent="-303213" defTabSz="809625" eaLnBrk="1" hangingPunct="1"/>
            <a:r>
              <a:rPr lang="tr-TR" sz="2200" b="1" smtClean="0">
                <a:solidFill>
                  <a:srgbClr val="CC3399"/>
                </a:solidFill>
              </a:rPr>
              <a:t>Metastasis</a:t>
            </a:r>
          </a:p>
          <a:p>
            <a:pPr marL="657225" lvl="1" indent="-252413" defTabSz="809625" eaLnBrk="1" hangingPunct="1"/>
            <a:r>
              <a:rPr lang="tr-TR" sz="2400" smtClean="0"/>
              <a:t>Regional lymph nodes</a:t>
            </a:r>
          </a:p>
          <a:p>
            <a:pPr marL="657225" lvl="1" indent="-252413" defTabSz="809625" eaLnBrk="1" hangingPunct="1"/>
            <a:r>
              <a:rPr lang="tr-TR" sz="2400" smtClean="0"/>
              <a:t>Distant organ metastases:</a:t>
            </a:r>
          </a:p>
          <a:p>
            <a:pPr marL="1011238" lvl="2" indent="-201613" defTabSz="809625" eaLnBrk="1" hangingPunct="1"/>
            <a:r>
              <a:rPr lang="tr-TR" sz="1900" b="1" smtClean="0"/>
              <a:t>Bone</a:t>
            </a:r>
          </a:p>
          <a:p>
            <a:pPr marL="1011238" lvl="2" indent="-201613" defTabSz="809625" eaLnBrk="1" hangingPunct="1"/>
            <a:r>
              <a:rPr lang="tr-TR" sz="1900" b="1" smtClean="0"/>
              <a:t>Liver</a:t>
            </a:r>
          </a:p>
          <a:p>
            <a:pPr marL="1011238" lvl="2" indent="-201613" defTabSz="809625" eaLnBrk="1" hangingPunct="1"/>
            <a:r>
              <a:rPr lang="tr-TR" sz="1900" b="1" smtClean="0"/>
              <a:t>Adrenal gland</a:t>
            </a:r>
          </a:p>
          <a:p>
            <a:pPr marL="1011238" lvl="2" indent="-201613" defTabSz="809625" eaLnBrk="1" hangingPunct="1"/>
            <a:r>
              <a:rPr lang="tr-TR" sz="1900" b="1" smtClean="0"/>
              <a:t>Brain</a:t>
            </a:r>
          </a:p>
          <a:p>
            <a:pPr marL="303213" indent="-303213" defTabSz="809625" eaLnBrk="1" hangingPunct="1"/>
            <a:r>
              <a:rPr lang="tr-TR" sz="2200" b="1" smtClean="0"/>
              <a:t>Hemorhhage </a:t>
            </a:r>
            <a:r>
              <a:rPr lang="tr-TR" sz="2200" smtClean="0"/>
              <a:t>(common)</a:t>
            </a:r>
          </a:p>
          <a:p>
            <a:pPr marL="303213" indent="-303213" defTabSz="809625" eaLnBrk="1" hangingPunct="1"/>
            <a:r>
              <a:rPr lang="tr-TR" sz="2200" b="1" smtClean="0"/>
              <a:t>Pneumothorax </a:t>
            </a:r>
            <a:r>
              <a:rPr lang="tr-TR" sz="2200" smtClean="0"/>
              <a:t>(common)</a:t>
            </a:r>
          </a:p>
          <a:p>
            <a:pPr marL="303213" indent="-303213" defTabSz="809625" eaLnBrk="1" hangingPunct="1"/>
            <a:r>
              <a:rPr lang="tr-TR" sz="2200" b="1" smtClean="0"/>
              <a:t>Pleural effusion </a:t>
            </a:r>
            <a:r>
              <a:rPr lang="tr-TR" sz="2200" smtClean="0"/>
              <a:t>(due to invasion)</a:t>
            </a:r>
          </a:p>
          <a:p>
            <a:pPr marL="303213" indent="-303213" defTabSz="809625" eaLnBrk="1" hangingPunct="1"/>
            <a:r>
              <a:rPr lang="tr-TR" sz="2200" b="1" smtClean="0"/>
              <a:t>Infections </a:t>
            </a:r>
            <a:r>
              <a:rPr lang="tr-TR" sz="2200" smtClean="0"/>
              <a:t>(pneumonia)</a:t>
            </a:r>
            <a:endParaRPr lang="en-US" sz="2200" smtClean="0"/>
          </a:p>
        </p:txBody>
      </p:sp>
      <p:sp>
        <p:nvSpPr>
          <p:cNvPr id="73732" name="Rectangle 4"/>
          <p:cNvSpPr>
            <a:spLocks noGrp="1" noChangeArrowheads="1"/>
          </p:cNvSpPr>
          <p:nvPr>
            <p:ph type="body" sz="half" idx="2"/>
          </p:nvPr>
        </p:nvSpPr>
        <p:spPr>
          <a:xfrm>
            <a:off x="4648200" y="1268413"/>
            <a:ext cx="4495800" cy="5132387"/>
          </a:xfrm>
          <a:noFill/>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chemeClr val="bg2"/>
                  </a:outerShdw>
                </a:effectLst>
              </a14:hiddenEffects>
            </a:ext>
          </a:extLst>
        </p:spPr>
        <p:txBody>
          <a:bodyPr lIns="80897" tIns="40448" rIns="80897" bIns="40448"/>
          <a:lstStyle/>
          <a:p>
            <a:pPr marL="303213" indent="-303213" defTabSz="809625" eaLnBrk="1" hangingPunct="1">
              <a:lnSpc>
                <a:spcPct val="90000"/>
              </a:lnSpc>
              <a:buFont typeface="Wingdings" panose="05000000000000000000" pitchFamily="2" charset="2"/>
              <a:buNone/>
            </a:pPr>
            <a:r>
              <a:rPr lang="tr-TR" sz="2100" b="1" smtClean="0">
                <a:solidFill>
                  <a:srgbClr val="CC3399"/>
                </a:solidFill>
              </a:rPr>
              <a:t>Paraneoplastic syndromes</a:t>
            </a:r>
            <a:r>
              <a:rPr lang="tr-TR" sz="2200" b="1" smtClean="0"/>
              <a:t> </a:t>
            </a:r>
            <a:r>
              <a:rPr lang="tr-TR" sz="1600" b="1" smtClean="0"/>
              <a:t>(</a:t>
            </a:r>
            <a:r>
              <a:rPr lang="en-US" sz="1600" b="1" smtClean="0"/>
              <a:t>Hormone producing neoplasms</a:t>
            </a:r>
            <a:r>
              <a:rPr lang="tr-TR" sz="1600" b="1" smtClean="0"/>
              <a:t>)</a:t>
            </a:r>
            <a:r>
              <a:rPr lang="tr-TR" sz="2200" b="1" smtClean="0"/>
              <a:t>:</a:t>
            </a:r>
            <a:endParaRPr lang="en-US" sz="2200" b="1" smtClean="0"/>
          </a:p>
          <a:p>
            <a:pPr marL="657225" lvl="1" indent="-252413" defTabSz="809625" eaLnBrk="1" hangingPunct="1">
              <a:lnSpc>
                <a:spcPct val="90000"/>
              </a:lnSpc>
            </a:pPr>
            <a:r>
              <a:rPr lang="en-US" sz="2200" smtClean="0"/>
              <a:t>ADH - Hyponatremia</a:t>
            </a:r>
          </a:p>
          <a:p>
            <a:pPr marL="657225" lvl="1" indent="-252413" defTabSz="809625" eaLnBrk="1" hangingPunct="1">
              <a:lnSpc>
                <a:spcPct val="90000"/>
              </a:lnSpc>
            </a:pPr>
            <a:r>
              <a:rPr lang="en-US" sz="2200" smtClean="0"/>
              <a:t>ACTH – Cushings syndrome</a:t>
            </a:r>
          </a:p>
          <a:p>
            <a:pPr marL="657225" lvl="1" indent="-252413" defTabSz="809625" eaLnBrk="1" hangingPunct="1">
              <a:lnSpc>
                <a:spcPct val="90000"/>
              </a:lnSpc>
            </a:pPr>
            <a:r>
              <a:rPr lang="en-US" sz="2200" smtClean="0"/>
              <a:t>Parathyroid hormone – Hypercalcemia</a:t>
            </a:r>
          </a:p>
          <a:p>
            <a:pPr marL="657225" lvl="1" indent="-252413" defTabSz="809625" eaLnBrk="1" hangingPunct="1">
              <a:lnSpc>
                <a:spcPct val="90000"/>
              </a:lnSpc>
            </a:pPr>
            <a:r>
              <a:rPr lang="en-US" sz="2200" smtClean="0"/>
              <a:t>Gonadotrophins – Gynecomastia</a:t>
            </a:r>
            <a:endParaRPr lang="tr-TR" sz="2200" smtClean="0"/>
          </a:p>
          <a:p>
            <a:pPr marL="657225" lvl="1" indent="-252413" defTabSz="809625" eaLnBrk="1" hangingPunct="1">
              <a:lnSpc>
                <a:spcPct val="90000"/>
              </a:lnSpc>
            </a:pPr>
            <a:r>
              <a:rPr lang="tr-TR" sz="2200" smtClean="0"/>
              <a:t>Neuromuscular syndromes</a:t>
            </a:r>
          </a:p>
          <a:p>
            <a:pPr marL="657225" lvl="1" indent="-252413" defTabSz="809625" eaLnBrk="1" hangingPunct="1">
              <a:lnSpc>
                <a:spcPct val="90000"/>
              </a:lnSpc>
            </a:pPr>
            <a:r>
              <a:rPr lang="tr-TR" sz="2200" smtClean="0"/>
              <a:t>Hypertrophic pulmonary osteoarthropaty (clubbing)</a:t>
            </a:r>
          </a:p>
          <a:p>
            <a:pPr marL="657225" lvl="1" indent="-252413" defTabSz="809625" eaLnBrk="1" hangingPunct="1">
              <a:lnSpc>
                <a:spcPct val="90000"/>
              </a:lnSpc>
            </a:pPr>
            <a:r>
              <a:rPr lang="tr-TR" sz="2200" smtClean="0"/>
              <a:t>Hematologic manifastations (DIC, thromboflebitis, nonbacterial endocarditis)</a:t>
            </a:r>
            <a:endParaRPr lang="en-US" sz="2200" smtClean="0"/>
          </a:p>
          <a:p>
            <a:pPr marL="303213" indent="-303213" defTabSz="809625" eaLnBrk="1" hangingPunct="1">
              <a:lnSpc>
                <a:spcPct val="90000"/>
              </a:lnSpc>
            </a:pPr>
            <a:endParaRPr lang="en-US" sz="2200" smtClean="0"/>
          </a:p>
        </p:txBody>
      </p:sp>
    </p:spTree>
    <p:extLst>
      <p:ext uri="{BB962C8B-B14F-4D97-AF65-F5344CB8AC3E}">
        <p14:creationId xmlns:p14="http://schemas.microsoft.com/office/powerpoint/2010/main" val="37565455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2" name="Rectangle 6"/>
          <p:cNvSpPr>
            <a:spLocks noGrp="1" noChangeArrowheads="1"/>
          </p:cNvSpPr>
          <p:nvPr>
            <p:ph type="ctrTitle"/>
          </p:nvPr>
        </p:nvSpPr>
        <p:spPr>
          <a:xfrm>
            <a:off x="467544" y="692696"/>
            <a:ext cx="8143056" cy="993775"/>
          </a:xfrm>
        </p:spPr>
        <p:txBody>
          <a:bodyPr>
            <a:normAutofit/>
          </a:bodyPr>
          <a:lstStyle/>
          <a:p>
            <a:pPr eaLnBrk="1" hangingPunct="1">
              <a:defRPr/>
            </a:pPr>
            <a:r>
              <a:rPr lang="en-US" sz="5400" b="1" dirty="0" smtClean="0">
                <a:solidFill>
                  <a:schemeClr val="tx1"/>
                </a:solidFill>
                <a:effectLst>
                  <a:outerShdw blurRad="38100" dist="38100" dir="2700000" algn="tl">
                    <a:srgbClr val="FFFFFF"/>
                  </a:outerShdw>
                </a:effectLst>
              </a:rPr>
              <a:t>Pathology of pneumonia</a:t>
            </a:r>
            <a:endParaRPr lang="en-US" sz="6600" b="1" dirty="0" smtClean="0">
              <a:solidFill>
                <a:schemeClr val="tx1"/>
              </a:solidFill>
              <a:effectLst>
                <a:outerShdw blurRad="38100" dist="38100" dir="2700000" algn="tl">
                  <a:srgbClr val="FFFFFF"/>
                </a:outerShdw>
              </a:effectLst>
            </a:endParaRPr>
          </a:p>
        </p:txBody>
      </p:sp>
      <p:pic>
        <p:nvPicPr>
          <p:cNvPr id="4" name="Picture 2" descr="pul1-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9556" y="2060848"/>
            <a:ext cx="3864888" cy="4325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9299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wipe(left)">
                                      <p:cBhvr>
                                        <p:cTn id="7"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utoUpdateAnimBg="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defTabSz="809625" eaLnBrk="1" hangingPunct="1"/>
            <a:r>
              <a:rPr lang="tr-TR" sz="2700" b="1" smtClean="0">
                <a:solidFill>
                  <a:srgbClr val="0033CC"/>
                </a:solidFill>
              </a:rPr>
              <a:t>Complications:</a:t>
            </a:r>
            <a:r>
              <a:rPr lang="tr-TR" sz="2600" b="1" smtClean="0"/>
              <a:t> </a:t>
            </a:r>
            <a:r>
              <a:rPr lang="en-US" sz="2600" b="1" smtClean="0">
                <a:cs typeface="Times New Roman" panose="02020603050405020304" pitchFamily="18" charset="0"/>
              </a:rPr>
              <a:t>Secondary Pathology</a:t>
            </a:r>
          </a:p>
        </p:txBody>
      </p:sp>
      <p:sp>
        <p:nvSpPr>
          <p:cNvPr id="74755" name="Rectangle 3"/>
          <p:cNvSpPr>
            <a:spLocks noGrp="1" noChangeArrowheads="1"/>
          </p:cNvSpPr>
          <p:nvPr>
            <p:ph type="body" sz="half" idx="1"/>
          </p:nvPr>
        </p:nvSpPr>
        <p:spPr>
          <a:xfrm>
            <a:off x="457200" y="1341438"/>
            <a:ext cx="4038600" cy="4789487"/>
          </a:xfrm>
        </p:spPr>
        <p:txBody>
          <a:bodyPr/>
          <a:lstStyle/>
          <a:p>
            <a:pPr marL="303213" indent="-303213" defTabSz="809625" eaLnBrk="1" hangingPunct="1"/>
            <a:r>
              <a:rPr lang="en-US" sz="2800" b="1" smtClean="0">
                <a:solidFill>
                  <a:schemeClr val="hlink"/>
                </a:solidFill>
                <a:cs typeface="Times New Roman" panose="02020603050405020304" pitchFamily="18" charset="0"/>
              </a:rPr>
              <a:t>Partial </a:t>
            </a:r>
            <a:r>
              <a:rPr lang="tr-TR" sz="2800" b="1" smtClean="0">
                <a:solidFill>
                  <a:schemeClr val="hlink"/>
                </a:solidFill>
              </a:rPr>
              <a:t>O</a:t>
            </a:r>
            <a:r>
              <a:rPr lang="en-US" sz="2800" b="1" smtClean="0">
                <a:solidFill>
                  <a:schemeClr val="hlink"/>
                </a:solidFill>
                <a:cs typeface="Times New Roman" panose="02020603050405020304" pitchFamily="18" charset="0"/>
              </a:rPr>
              <a:t>bstruction</a:t>
            </a:r>
            <a:r>
              <a:rPr lang="tr-TR" sz="2800" b="1" smtClean="0">
                <a:solidFill>
                  <a:schemeClr val="hlink"/>
                </a:solidFill>
              </a:rPr>
              <a:t> of airways:</a:t>
            </a:r>
          </a:p>
          <a:p>
            <a:pPr marL="657225" lvl="1" indent="-252413" defTabSz="809625" eaLnBrk="1" hangingPunct="1"/>
            <a:r>
              <a:rPr lang="tr-TR" sz="2300" b="1" smtClean="0"/>
              <a:t>Partial: </a:t>
            </a:r>
            <a:r>
              <a:rPr lang="en-US" sz="2300" b="1" smtClean="0">
                <a:cs typeface="Times New Roman" panose="02020603050405020304" pitchFamily="18" charset="0"/>
              </a:rPr>
              <a:t>focal emphysema </a:t>
            </a:r>
            <a:endParaRPr lang="tr-TR" sz="2300" b="1" smtClean="0"/>
          </a:p>
          <a:p>
            <a:pPr marL="657225" lvl="1" indent="-252413" defTabSz="809625" eaLnBrk="1" hangingPunct="1"/>
            <a:r>
              <a:rPr lang="tr-TR" sz="2300" b="1" smtClean="0"/>
              <a:t>T</a:t>
            </a:r>
            <a:r>
              <a:rPr lang="en-US" sz="2300" b="1" smtClean="0">
                <a:cs typeface="Times New Roman" panose="02020603050405020304" pitchFamily="18" charset="0"/>
              </a:rPr>
              <a:t>otal</a:t>
            </a:r>
            <a:r>
              <a:rPr lang="tr-TR" sz="2300" b="1" smtClean="0"/>
              <a:t>:</a:t>
            </a:r>
            <a:r>
              <a:rPr lang="en-US" sz="2300" b="1" smtClean="0">
                <a:cs typeface="Times New Roman" panose="02020603050405020304" pitchFamily="18" charset="0"/>
              </a:rPr>
              <a:t> atelectasis. </a:t>
            </a:r>
            <a:endParaRPr lang="tr-TR" sz="2300" b="1" smtClean="0"/>
          </a:p>
          <a:p>
            <a:pPr marL="303213" indent="-303213" defTabSz="809625" eaLnBrk="1" hangingPunct="1"/>
            <a:r>
              <a:rPr lang="en-US" sz="2800" b="1" smtClean="0">
                <a:solidFill>
                  <a:schemeClr val="hlink"/>
                </a:solidFill>
                <a:cs typeface="Times New Roman" panose="02020603050405020304" pitchFamily="18" charset="0"/>
              </a:rPr>
              <a:t>The impaired drainage of the airways</a:t>
            </a:r>
            <a:r>
              <a:rPr lang="tr-TR" sz="2800" b="1" smtClean="0">
                <a:solidFill>
                  <a:schemeClr val="hlink"/>
                </a:solidFill>
              </a:rPr>
              <a:t>:</a:t>
            </a:r>
            <a:r>
              <a:rPr lang="en-US" sz="2800" b="1" smtClean="0">
                <a:solidFill>
                  <a:schemeClr val="hlink"/>
                </a:solidFill>
                <a:cs typeface="Times New Roman" panose="02020603050405020304" pitchFamily="18" charset="0"/>
              </a:rPr>
              <a:t> </a:t>
            </a:r>
            <a:endParaRPr lang="tr-TR" sz="2800" b="1" smtClean="0">
              <a:solidFill>
                <a:schemeClr val="hlink"/>
              </a:solidFill>
            </a:endParaRPr>
          </a:p>
          <a:p>
            <a:pPr marL="657225" lvl="1" indent="-252413" defTabSz="809625" eaLnBrk="1" hangingPunct="1"/>
            <a:r>
              <a:rPr lang="en-US" sz="2300" b="1" smtClean="0">
                <a:cs typeface="Times New Roman" panose="02020603050405020304" pitchFamily="18" charset="0"/>
              </a:rPr>
              <a:t>severe suppurative bronchiti</a:t>
            </a:r>
            <a:r>
              <a:rPr lang="tr-TR" sz="2300" b="1" smtClean="0"/>
              <a:t>s</a:t>
            </a:r>
          </a:p>
          <a:p>
            <a:pPr marL="657225" lvl="1" indent="-252413" defTabSz="809625" eaLnBrk="1" hangingPunct="1"/>
            <a:r>
              <a:rPr lang="en-US" sz="2300" b="1" smtClean="0">
                <a:cs typeface="Times New Roman" panose="02020603050405020304" pitchFamily="18" charset="0"/>
              </a:rPr>
              <a:t>ulcerative bronchitis </a:t>
            </a:r>
            <a:endParaRPr lang="tr-TR" sz="2300" b="1" smtClean="0"/>
          </a:p>
          <a:p>
            <a:pPr marL="657225" lvl="1" indent="-252413" defTabSz="809625" eaLnBrk="1" hangingPunct="1"/>
            <a:r>
              <a:rPr lang="en-US" sz="2300" b="1" smtClean="0">
                <a:cs typeface="Times New Roman" panose="02020603050405020304" pitchFamily="18" charset="0"/>
              </a:rPr>
              <a:t>bronchiectasis. </a:t>
            </a:r>
          </a:p>
        </p:txBody>
      </p:sp>
      <p:sp>
        <p:nvSpPr>
          <p:cNvPr id="74756" name="Rectangle 4"/>
          <p:cNvSpPr>
            <a:spLocks noGrp="1" noChangeArrowheads="1"/>
          </p:cNvSpPr>
          <p:nvPr>
            <p:ph type="body" sz="half" idx="2"/>
          </p:nvPr>
        </p:nvSpPr>
        <p:spPr>
          <a:xfrm>
            <a:off x="4648200" y="1125538"/>
            <a:ext cx="4038600" cy="5005387"/>
          </a:xfrm>
        </p:spPr>
        <p:txBody>
          <a:bodyPr/>
          <a:lstStyle/>
          <a:p>
            <a:pPr marL="303213" indent="-303213" defTabSz="809625" eaLnBrk="1" hangingPunct="1">
              <a:lnSpc>
                <a:spcPct val="90000"/>
              </a:lnSpc>
            </a:pPr>
            <a:r>
              <a:rPr lang="en-US" sz="2200" b="1" smtClean="0">
                <a:solidFill>
                  <a:schemeClr val="hlink"/>
                </a:solidFill>
                <a:cs typeface="Times New Roman" panose="02020603050405020304" pitchFamily="18" charset="0"/>
              </a:rPr>
              <a:t>Pulmonary abscesses </a:t>
            </a:r>
            <a:r>
              <a:rPr lang="tr-TR" sz="2200" b="1" smtClean="0">
                <a:solidFill>
                  <a:schemeClr val="hlink"/>
                </a:solidFill>
              </a:rPr>
              <a:t>(</a:t>
            </a:r>
            <a:r>
              <a:rPr lang="en-US" sz="2200" b="1" smtClean="0">
                <a:solidFill>
                  <a:schemeClr val="hlink"/>
                </a:solidFill>
                <a:cs typeface="Times New Roman" panose="02020603050405020304" pitchFamily="18" charset="0"/>
              </a:rPr>
              <a:t>silent carcinoma</a:t>
            </a:r>
            <a:r>
              <a:rPr lang="tr-TR" sz="2200" b="1" smtClean="0">
                <a:solidFill>
                  <a:schemeClr val="hlink"/>
                </a:solidFill>
              </a:rPr>
              <a:t>)</a:t>
            </a:r>
            <a:r>
              <a:rPr lang="en-US" sz="2200" b="1" smtClean="0">
                <a:solidFill>
                  <a:schemeClr val="hlink"/>
                </a:solidFill>
                <a:cs typeface="Times New Roman" panose="02020603050405020304" pitchFamily="18" charset="0"/>
              </a:rPr>
              <a:t> </a:t>
            </a:r>
            <a:endParaRPr lang="tr-TR" sz="2200" b="1" smtClean="0">
              <a:solidFill>
                <a:schemeClr val="hlink"/>
              </a:solidFill>
            </a:endParaRPr>
          </a:p>
          <a:p>
            <a:pPr marL="303213" indent="-303213" defTabSz="809625" eaLnBrk="1" hangingPunct="1">
              <a:lnSpc>
                <a:spcPct val="90000"/>
              </a:lnSpc>
            </a:pPr>
            <a:r>
              <a:rPr lang="tr-TR" sz="2200" b="1" smtClean="0">
                <a:solidFill>
                  <a:schemeClr val="hlink"/>
                </a:solidFill>
              </a:rPr>
              <a:t>S</a:t>
            </a:r>
            <a:r>
              <a:rPr lang="en-US" sz="2200" b="1" smtClean="0">
                <a:solidFill>
                  <a:schemeClr val="hlink"/>
                </a:solidFill>
                <a:cs typeface="Times New Roman" panose="02020603050405020304" pitchFamily="18" charset="0"/>
              </a:rPr>
              <a:t>uperior vena cava syndrome</a:t>
            </a:r>
            <a:r>
              <a:rPr lang="tr-TR" sz="2200" b="1" smtClean="0">
                <a:solidFill>
                  <a:schemeClr val="hlink"/>
                </a:solidFill>
              </a:rPr>
              <a:t>:</a:t>
            </a:r>
            <a:r>
              <a:rPr lang="en-US" sz="2200" b="1" smtClean="0">
                <a:cs typeface="Times New Roman" panose="02020603050405020304" pitchFamily="18" charset="0"/>
              </a:rPr>
              <a:t> </a:t>
            </a:r>
            <a:endParaRPr lang="tr-TR" sz="2200" b="1" smtClean="0"/>
          </a:p>
          <a:p>
            <a:pPr marL="657225" lvl="1" indent="-252413" defTabSz="809625" eaLnBrk="1" hangingPunct="1">
              <a:lnSpc>
                <a:spcPct val="90000"/>
              </a:lnSpc>
            </a:pPr>
            <a:r>
              <a:rPr lang="tr-TR" sz="2400" b="1" smtClean="0"/>
              <a:t>c</a:t>
            </a:r>
            <a:r>
              <a:rPr lang="en-US" sz="2400" b="1" smtClean="0">
                <a:cs typeface="Times New Roman" panose="02020603050405020304" pitchFamily="18" charset="0"/>
              </a:rPr>
              <a:t>ompression or invasion of the superior vena cava can</a:t>
            </a:r>
            <a:endParaRPr lang="tr-TR" sz="2400" b="1" smtClean="0"/>
          </a:p>
          <a:p>
            <a:pPr marL="657225" lvl="1" indent="-252413" defTabSz="809625" eaLnBrk="1" hangingPunct="1">
              <a:lnSpc>
                <a:spcPct val="90000"/>
              </a:lnSpc>
            </a:pPr>
            <a:r>
              <a:rPr lang="en-US" sz="2400" b="1" smtClean="0">
                <a:cs typeface="Times New Roman" panose="02020603050405020304" pitchFamily="18" charset="0"/>
              </a:rPr>
              <a:t>venous congestion, </a:t>
            </a:r>
            <a:endParaRPr lang="tr-TR" sz="2400" b="1" smtClean="0"/>
          </a:p>
          <a:p>
            <a:pPr marL="657225" lvl="1" indent="-252413" defTabSz="809625" eaLnBrk="1" hangingPunct="1">
              <a:lnSpc>
                <a:spcPct val="90000"/>
              </a:lnSpc>
            </a:pPr>
            <a:r>
              <a:rPr lang="en-US" sz="2400" b="1" smtClean="0">
                <a:cs typeface="Times New Roman" panose="02020603050405020304" pitchFamily="18" charset="0"/>
              </a:rPr>
              <a:t>dusky head</a:t>
            </a:r>
            <a:endParaRPr lang="tr-TR" sz="2400" b="1" smtClean="0"/>
          </a:p>
          <a:p>
            <a:pPr marL="657225" lvl="1" indent="-252413" defTabSz="809625" eaLnBrk="1" hangingPunct="1">
              <a:lnSpc>
                <a:spcPct val="90000"/>
              </a:lnSpc>
            </a:pPr>
            <a:r>
              <a:rPr lang="en-US" sz="2400" b="1" smtClean="0">
                <a:cs typeface="Times New Roman" panose="02020603050405020304" pitchFamily="18" charset="0"/>
              </a:rPr>
              <a:t>arm edema, </a:t>
            </a:r>
            <a:endParaRPr lang="tr-TR" sz="2400" b="1" smtClean="0"/>
          </a:p>
          <a:p>
            <a:pPr marL="657225" lvl="1" indent="-252413" defTabSz="809625" eaLnBrk="1" hangingPunct="1">
              <a:lnSpc>
                <a:spcPct val="90000"/>
              </a:lnSpc>
            </a:pPr>
            <a:r>
              <a:rPr lang="en-US" sz="2400" b="1" smtClean="0">
                <a:cs typeface="Times New Roman" panose="02020603050405020304" pitchFamily="18" charset="0"/>
              </a:rPr>
              <a:t>circulatory compromise </a:t>
            </a:r>
            <a:endParaRPr lang="tr-TR" sz="2400" b="1" smtClean="0"/>
          </a:p>
          <a:p>
            <a:pPr marL="303213" indent="-303213" defTabSz="809625" eaLnBrk="1" hangingPunct="1">
              <a:lnSpc>
                <a:spcPct val="90000"/>
              </a:lnSpc>
            </a:pPr>
            <a:r>
              <a:rPr lang="en-US" sz="2200" b="1" smtClean="0">
                <a:cs typeface="Times New Roman" panose="02020603050405020304" pitchFamily="18" charset="0"/>
              </a:rPr>
              <a:t> </a:t>
            </a:r>
            <a:r>
              <a:rPr lang="tr-TR" sz="2200" b="1" smtClean="0">
                <a:solidFill>
                  <a:schemeClr val="hlink"/>
                </a:solidFill>
              </a:rPr>
              <a:t>P</a:t>
            </a:r>
            <a:r>
              <a:rPr lang="en-US" sz="2200" b="1" smtClean="0">
                <a:solidFill>
                  <a:schemeClr val="hlink"/>
                </a:solidFill>
                <a:cs typeface="Times New Roman" panose="02020603050405020304" pitchFamily="18" charset="0"/>
              </a:rPr>
              <a:t>leural </a:t>
            </a:r>
            <a:r>
              <a:rPr lang="tr-TR" sz="2200" b="1" smtClean="0">
                <a:solidFill>
                  <a:schemeClr val="hlink"/>
                </a:solidFill>
              </a:rPr>
              <a:t>irritation (invasion)</a:t>
            </a:r>
          </a:p>
          <a:p>
            <a:pPr marL="303213" indent="-303213" defTabSz="809625" eaLnBrk="1" hangingPunct="1">
              <a:lnSpc>
                <a:spcPct val="90000"/>
              </a:lnSpc>
            </a:pPr>
            <a:r>
              <a:rPr lang="en-US" sz="2200" b="1" smtClean="0">
                <a:solidFill>
                  <a:schemeClr val="hlink"/>
                </a:solidFill>
                <a:cs typeface="Times New Roman" panose="02020603050405020304" pitchFamily="18" charset="0"/>
              </a:rPr>
              <a:t> </a:t>
            </a:r>
            <a:r>
              <a:rPr lang="tr-TR" sz="2200" b="1" smtClean="0">
                <a:solidFill>
                  <a:schemeClr val="hlink"/>
                </a:solidFill>
              </a:rPr>
              <a:t>P</a:t>
            </a:r>
            <a:r>
              <a:rPr lang="en-US" sz="2200" b="1" smtClean="0">
                <a:solidFill>
                  <a:schemeClr val="hlink"/>
                </a:solidFill>
                <a:cs typeface="Times New Roman" panose="02020603050405020304" pitchFamily="18" charset="0"/>
              </a:rPr>
              <a:t>ericarditis</a:t>
            </a:r>
            <a:r>
              <a:rPr lang="en-US" sz="2200" b="1" smtClean="0">
                <a:cs typeface="Times New Roman" panose="02020603050405020304" pitchFamily="18" charset="0"/>
              </a:rPr>
              <a:t> </a:t>
            </a:r>
            <a:endParaRPr lang="en-US" sz="2200" b="1" smtClean="0"/>
          </a:p>
        </p:txBody>
      </p:sp>
    </p:spTree>
    <p:extLst>
      <p:ext uri="{BB962C8B-B14F-4D97-AF65-F5344CB8AC3E}">
        <p14:creationId xmlns:p14="http://schemas.microsoft.com/office/powerpoint/2010/main" val="255211700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3"/>
          <p:cNvSpPr>
            <a:spLocks noGrp="1" noChangeArrowheads="1"/>
          </p:cNvSpPr>
          <p:nvPr>
            <p:ph type="body" sz="half" idx="1"/>
          </p:nvPr>
        </p:nvSpPr>
        <p:spPr>
          <a:xfrm>
            <a:off x="395288" y="981075"/>
            <a:ext cx="4752975" cy="5616575"/>
          </a:xfrm>
        </p:spPr>
        <p:txBody>
          <a:bodyPr/>
          <a:lstStyle/>
          <a:p>
            <a:pPr marL="303213" indent="-303213" defTabSz="809625" eaLnBrk="1" hangingPunct="1"/>
            <a:r>
              <a:rPr lang="tr-TR" altLang="ko-KR" sz="2400" u="sng" smtClean="0">
                <a:solidFill>
                  <a:schemeClr val="hlink"/>
                </a:solidFill>
              </a:rPr>
              <a:t>Gross pathologic examination:</a:t>
            </a:r>
          </a:p>
          <a:p>
            <a:pPr marL="657225" lvl="1" indent="-252413" defTabSz="809625" eaLnBrk="1" hangingPunct="1"/>
            <a:r>
              <a:rPr lang="tr-TR" altLang="ko-KR" sz="2200" smtClean="0"/>
              <a:t>3- to 4-cm fingerlike or spherical polypoidal masses. </a:t>
            </a:r>
          </a:p>
          <a:p>
            <a:pPr marL="657225" lvl="1" indent="-252413" defTabSz="809625" eaLnBrk="1" hangingPunct="1"/>
            <a:r>
              <a:rPr lang="tr-TR" altLang="ko-KR" sz="2200" smtClean="0"/>
              <a:t>The tumors are usually endobronchial, but they may also involve the adjacent pulmonary parenchyma, producing a collar-button lesion. </a:t>
            </a:r>
          </a:p>
          <a:p>
            <a:pPr marL="657225" lvl="1" indent="-252413" defTabSz="809625" eaLnBrk="1" hangingPunct="1"/>
            <a:r>
              <a:rPr lang="tr-TR" altLang="ko-KR" sz="2200" smtClean="0"/>
              <a:t>They may also be predominantly extraluminal, forming an iceberg lesion. </a:t>
            </a:r>
          </a:p>
          <a:p>
            <a:pPr marL="657225" lvl="1" indent="-252413" defTabSz="809625" eaLnBrk="1" hangingPunct="1"/>
            <a:r>
              <a:rPr lang="tr-TR" altLang="ko-KR" sz="2200" smtClean="0"/>
              <a:t>Most lesions are confined to the mainstem bronchi. </a:t>
            </a:r>
          </a:p>
          <a:p>
            <a:pPr marL="657225" lvl="1" indent="-252413" defTabSz="809625" eaLnBrk="1" hangingPunct="1"/>
            <a:r>
              <a:rPr lang="tr-TR" altLang="ko-KR" sz="2200" smtClean="0"/>
              <a:t>The overlying mucosa is usually intact.</a:t>
            </a:r>
            <a:r>
              <a:rPr lang="tr-TR" altLang="ko-KR" sz="2300" b="1" smtClean="0"/>
              <a:t> </a:t>
            </a:r>
            <a:endParaRPr lang="tr-TR" sz="2300" b="1" smtClean="0"/>
          </a:p>
        </p:txBody>
      </p:sp>
      <p:pic>
        <p:nvPicPr>
          <p:cNvPr id="75779" name="Picture 4" descr="bronchialCarcinoi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435600" y="981075"/>
            <a:ext cx="3430588" cy="5249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64031829"/>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609600" y="476250"/>
            <a:ext cx="8305800" cy="5924550"/>
          </a:xfrm>
        </p:spPr>
        <p:txBody>
          <a:bodyPr/>
          <a:lstStyle/>
          <a:p>
            <a:pPr marL="303213" indent="-303213" defTabSz="809625" eaLnBrk="1" hangingPunct="1"/>
            <a:r>
              <a:rPr lang="tr-TR" sz="3600" b="1" u="sng" smtClean="0">
                <a:solidFill>
                  <a:srgbClr val="FF3300"/>
                </a:solidFill>
              </a:rPr>
              <a:t>Histology:</a:t>
            </a:r>
          </a:p>
          <a:p>
            <a:pPr marL="303213" indent="-303213" defTabSz="809625" eaLnBrk="1" hangingPunct="1"/>
            <a:endParaRPr lang="tr-TR" sz="3600" b="1" u="sng" smtClean="0"/>
          </a:p>
          <a:p>
            <a:pPr marL="303213" indent="-303213" defTabSz="809625" eaLnBrk="1" hangingPunct="1">
              <a:buFont typeface="Wingdings" panose="05000000000000000000" pitchFamily="2" charset="2"/>
              <a:buNone/>
            </a:pPr>
            <a:r>
              <a:rPr lang="tr-TR" b="1" smtClean="0"/>
              <a:t>	Histological classification:</a:t>
            </a:r>
          </a:p>
          <a:p>
            <a:pPr marL="303213" indent="-303213" defTabSz="809625" eaLnBrk="1" hangingPunct="1">
              <a:buFont typeface="Wingdings" panose="05000000000000000000" pitchFamily="2" charset="2"/>
              <a:buNone/>
            </a:pPr>
            <a:r>
              <a:rPr lang="tr-TR" b="1" smtClean="0"/>
              <a:t>	Bronchial carcinoids were categorized into 3 groups in the past: </a:t>
            </a:r>
          </a:p>
          <a:p>
            <a:pPr marL="1011238" lvl="2" indent="-201613" defTabSz="809625" eaLnBrk="1" hangingPunct="1"/>
            <a:r>
              <a:rPr lang="tr-TR" sz="2500" b="1" smtClean="0">
                <a:solidFill>
                  <a:srgbClr val="009900"/>
                </a:solidFill>
              </a:rPr>
              <a:t>(1) Typical carcinoids, </a:t>
            </a:r>
          </a:p>
          <a:p>
            <a:pPr marL="1011238" lvl="2" indent="-201613" defTabSz="809625" eaLnBrk="1" hangingPunct="1"/>
            <a:r>
              <a:rPr lang="tr-TR" sz="2500" b="1" smtClean="0">
                <a:solidFill>
                  <a:srgbClr val="009900"/>
                </a:solidFill>
              </a:rPr>
              <a:t>(2) Atypical carcinoids,</a:t>
            </a:r>
          </a:p>
          <a:p>
            <a:pPr marL="1011238" lvl="2" indent="-201613" defTabSz="809625" eaLnBrk="1" hangingPunct="1"/>
            <a:r>
              <a:rPr lang="tr-TR" b="1" smtClean="0">
                <a:solidFill>
                  <a:srgbClr val="CC3399"/>
                </a:solidFill>
              </a:rPr>
              <a:t>(3) </a:t>
            </a:r>
            <a:r>
              <a:rPr lang="tr-TR" sz="2500" b="1" smtClean="0">
                <a:solidFill>
                  <a:srgbClr val="CC3399"/>
                </a:solidFill>
              </a:rPr>
              <a:t>Large-cell neuroendocrine carcinoma (is now classified under “Large cell carcinoma” of lung).</a:t>
            </a:r>
            <a:r>
              <a:rPr lang="tr-TR" b="1" smtClean="0">
                <a:solidFill>
                  <a:srgbClr val="CC3399"/>
                </a:solidFill>
              </a:rPr>
              <a:t> </a:t>
            </a:r>
          </a:p>
        </p:txBody>
      </p:sp>
    </p:spTree>
    <p:extLst>
      <p:ext uri="{BB962C8B-B14F-4D97-AF65-F5344CB8AC3E}">
        <p14:creationId xmlns:p14="http://schemas.microsoft.com/office/powerpoint/2010/main" val="1109856522"/>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tr-TR" b="1" smtClean="0">
                <a:solidFill>
                  <a:srgbClr val="FF33CC"/>
                </a:solidFill>
              </a:rPr>
              <a:t>New Classification:</a:t>
            </a:r>
          </a:p>
        </p:txBody>
      </p:sp>
      <p:sp>
        <p:nvSpPr>
          <p:cNvPr id="77827" name="Rectangle 3"/>
          <p:cNvSpPr>
            <a:spLocks noGrp="1" noChangeArrowheads="1"/>
          </p:cNvSpPr>
          <p:nvPr>
            <p:ph type="body" idx="1"/>
          </p:nvPr>
        </p:nvSpPr>
        <p:spPr>
          <a:xfrm>
            <a:off x="457200" y="1196975"/>
            <a:ext cx="8435975" cy="5661025"/>
          </a:xfrm>
        </p:spPr>
        <p:txBody>
          <a:bodyPr/>
          <a:lstStyle/>
          <a:p>
            <a:pPr eaLnBrk="1" hangingPunct="1">
              <a:lnSpc>
                <a:spcPct val="80000"/>
              </a:lnSpc>
            </a:pPr>
            <a:r>
              <a:rPr lang="tr-TR" sz="2400" b="1" smtClean="0">
                <a:solidFill>
                  <a:schemeClr val="hlink"/>
                </a:solidFill>
              </a:rPr>
              <a:t>Grade1=Low Grade Neuroendocrine carcinoma=Typical Carcinoid (&gt;0.5cm)</a:t>
            </a:r>
          </a:p>
          <a:p>
            <a:pPr eaLnBrk="1" hangingPunct="1">
              <a:lnSpc>
                <a:spcPct val="80000"/>
              </a:lnSpc>
              <a:buFont typeface="Wingdings" panose="05000000000000000000" pitchFamily="2" charset="2"/>
              <a:buNone/>
            </a:pPr>
            <a:r>
              <a:rPr lang="tr-TR" sz="2400" b="1" smtClean="0"/>
              <a:t>   </a:t>
            </a:r>
            <a:r>
              <a:rPr lang="tr-TR" sz="2400" smtClean="0"/>
              <a:t>95% 5 year survival</a:t>
            </a:r>
          </a:p>
          <a:p>
            <a:pPr eaLnBrk="1" hangingPunct="1">
              <a:lnSpc>
                <a:spcPct val="80000"/>
              </a:lnSpc>
              <a:buFont typeface="Wingdings" panose="05000000000000000000" pitchFamily="2" charset="2"/>
              <a:buNone/>
            </a:pPr>
            <a:r>
              <a:rPr lang="tr-TR" sz="2400" smtClean="0"/>
              <a:t>   Criteria: no necrosis, &lt;2 mitoses/10 hpf</a:t>
            </a:r>
          </a:p>
          <a:p>
            <a:pPr eaLnBrk="1" hangingPunct="1">
              <a:lnSpc>
                <a:spcPct val="80000"/>
              </a:lnSpc>
              <a:buFont typeface="Wingdings" panose="05000000000000000000" pitchFamily="2" charset="2"/>
              <a:buNone/>
            </a:pPr>
            <a:r>
              <a:rPr lang="tr-TR" sz="2400" smtClean="0"/>
              <a:t>   Usually nested, trabecular growth pattern, fine “salt&amp;pepper” chromatin, polygonal cell shape.</a:t>
            </a:r>
          </a:p>
          <a:p>
            <a:pPr eaLnBrk="1" hangingPunct="1">
              <a:lnSpc>
                <a:spcPct val="80000"/>
              </a:lnSpc>
              <a:buFont typeface="Wingdings" panose="05000000000000000000" pitchFamily="2" charset="2"/>
              <a:buNone/>
            </a:pPr>
            <a:r>
              <a:rPr lang="tr-TR" sz="2400" smtClean="0"/>
              <a:t>   Can demonstrate vascular invasion and metastasize.</a:t>
            </a:r>
          </a:p>
          <a:p>
            <a:pPr eaLnBrk="1" hangingPunct="1">
              <a:lnSpc>
                <a:spcPct val="80000"/>
              </a:lnSpc>
            </a:pPr>
            <a:r>
              <a:rPr lang="tr-TR" sz="2400" b="1" smtClean="0">
                <a:solidFill>
                  <a:schemeClr val="hlink"/>
                </a:solidFill>
              </a:rPr>
              <a:t>Intermediate Grade Neuroendocrine Carcinoma=Atypical Carcinoid</a:t>
            </a:r>
          </a:p>
          <a:p>
            <a:pPr eaLnBrk="1" hangingPunct="1">
              <a:lnSpc>
                <a:spcPct val="80000"/>
              </a:lnSpc>
              <a:buFont typeface="Wingdings" panose="05000000000000000000" pitchFamily="2" charset="2"/>
              <a:buNone/>
            </a:pPr>
            <a:r>
              <a:rPr lang="tr-TR" sz="2400" b="1" smtClean="0">
                <a:solidFill>
                  <a:schemeClr val="tx2"/>
                </a:solidFill>
              </a:rPr>
              <a:t>   </a:t>
            </a:r>
            <a:r>
              <a:rPr lang="tr-TR" sz="2400" smtClean="0">
                <a:solidFill>
                  <a:schemeClr val="tx2"/>
                </a:solidFill>
              </a:rPr>
              <a:t>65% 5 year survival</a:t>
            </a:r>
          </a:p>
          <a:p>
            <a:pPr eaLnBrk="1" hangingPunct="1">
              <a:lnSpc>
                <a:spcPct val="80000"/>
              </a:lnSpc>
              <a:buFont typeface="Wingdings" panose="05000000000000000000" pitchFamily="2" charset="2"/>
              <a:buNone/>
            </a:pPr>
            <a:r>
              <a:rPr lang="tr-TR" sz="2400" smtClean="0">
                <a:solidFill>
                  <a:schemeClr val="tx2"/>
                </a:solidFill>
              </a:rPr>
              <a:t>   Criteria: Usually nested growth pattern, sometimes focal loss of nested pattern. 2-10 mitoses/10 hpf, spotty necrosis. Moderate pleomorphism. </a:t>
            </a:r>
          </a:p>
          <a:p>
            <a:pPr eaLnBrk="1" hangingPunct="1">
              <a:lnSpc>
                <a:spcPct val="80000"/>
              </a:lnSpc>
            </a:pPr>
            <a:r>
              <a:rPr lang="tr-TR" sz="2400" b="1" smtClean="0">
                <a:solidFill>
                  <a:schemeClr val="hlink"/>
                </a:solidFill>
              </a:rPr>
              <a:t>High Grade Neuroendocrine Carcinoma (Large cell NEC)</a:t>
            </a:r>
          </a:p>
          <a:p>
            <a:pPr eaLnBrk="1" hangingPunct="1">
              <a:lnSpc>
                <a:spcPct val="80000"/>
              </a:lnSpc>
              <a:buFont typeface="Wingdings" panose="05000000000000000000" pitchFamily="2" charset="2"/>
              <a:buNone/>
            </a:pPr>
            <a:r>
              <a:rPr lang="tr-TR" sz="2400" b="1" smtClean="0">
                <a:solidFill>
                  <a:schemeClr val="tx2"/>
                </a:solidFill>
              </a:rPr>
              <a:t>    </a:t>
            </a:r>
            <a:r>
              <a:rPr lang="tr-TR" sz="2400" smtClean="0">
                <a:solidFill>
                  <a:schemeClr val="tx2"/>
                </a:solidFill>
              </a:rPr>
              <a:t>&gt;10 mitoses/10 hpf, abundant necrosis</a:t>
            </a:r>
            <a:endParaRPr lang="tr-TR" sz="2400" b="1" smtClean="0"/>
          </a:p>
        </p:txBody>
      </p:sp>
    </p:spTree>
    <p:extLst>
      <p:ext uri="{BB962C8B-B14F-4D97-AF65-F5344CB8AC3E}">
        <p14:creationId xmlns:p14="http://schemas.microsoft.com/office/powerpoint/2010/main" val="2521122690"/>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xfrm>
            <a:off x="457200" y="692150"/>
            <a:ext cx="8229600" cy="5438775"/>
          </a:xfrm>
        </p:spPr>
        <p:txBody>
          <a:bodyPr/>
          <a:lstStyle/>
          <a:p>
            <a:pPr marL="303213" indent="-303213" defTabSz="809625" eaLnBrk="1" hangingPunct="1">
              <a:buFont typeface="Wingdings" panose="05000000000000000000" pitchFamily="2" charset="2"/>
              <a:buNone/>
            </a:pPr>
            <a:r>
              <a:rPr lang="tr-TR" b="1" smtClean="0">
                <a:solidFill>
                  <a:srgbClr val="FF33CC"/>
                </a:solidFill>
              </a:rPr>
              <a:t>Carcinoid</a:t>
            </a:r>
            <a:r>
              <a:rPr lang="tr-TR" b="1" smtClean="0"/>
              <a:t> </a:t>
            </a:r>
          </a:p>
          <a:p>
            <a:pPr marL="657225" lvl="1" indent="-252413" defTabSz="809625" eaLnBrk="1" hangingPunct="1"/>
            <a:r>
              <a:rPr lang="tr-TR" smtClean="0"/>
              <a:t>Classic or typical bronchial carcinoid </a:t>
            </a:r>
          </a:p>
          <a:p>
            <a:pPr marL="657225" lvl="1" indent="-252413" defTabSz="809625" eaLnBrk="1" hangingPunct="1"/>
            <a:r>
              <a:rPr lang="tr-TR" smtClean="0"/>
              <a:t>These tumors are usually well defined, smaller than 2.5 cm in diameter, located centrally within the mainstem bronchi, and associated with endobronchial growth. </a:t>
            </a:r>
          </a:p>
          <a:p>
            <a:pPr marL="657225" lvl="1" indent="-252413" defTabSz="809625" eaLnBrk="1" hangingPunct="1"/>
            <a:r>
              <a:rPr lang="tr-TR" smtClean="0"/>
              <a:t>Young patients, with a marked female predilection. </a:t>
            </a:r>
          </a:p>
          <a:p>
            <a:pPr marL="1011238" lvl="2" indent="-201613" defTabSz="809625" eaLnBrk="1" hangingPunct="1"/>
            <a:r>
              <a:rPr lang="tr-TR" smtClean="0"/>
              <a:t>The female-to-male ratio is 10:1.</a:t>
            </a:r>
          </a:p>
          <a:p>
            <a:pPr marL="657225" lvl="1" indent="-252413" defTabSz="809625" eaLnBrk="1" hangingPunct="1"/>
            <a:r>
              <a:rPr lang="tr-TR" smtClean="0"/>
              <a:t>Least aggressive.  </a:t>
            </a:r>
          </a:p>
          <a:p>
            <a:pPr marL="1011238" lvl="2" indent="-201613" defTabSz="809625" eaLnBrk="1" hangingPunct="1"/>
            <a:r>
              <a:rPr lang="tr-TR" smtClean="0"/>
              <a:t>Only 3% of typical carcinoid tumors metastasize to sites other than the regional lymph nodes. </a:t>
            </a:r>
          </a:p>
        </p:txBody>
      </p:sp>
    </p:spTree>
    <p:extLst>
      <p:ext uri="{BB962C8B-B14F-4D97-AF65-F5344CB8AC3E}">
        <p14:creationId xmlns:p14="http://schemas.microsoft.com/office/powerpoint/2010/main" val="262544566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457200" y="260350"/>
            <a:ext cx="8229600" cy="5870575"/>
          </a:xfrm>
        </p:spPr>
        <p:txBody>
          <a:bodyPr/>
          <a:lstStyle/>
          <a:p>
            <a:pPr marL="303213" indent="-303213" defTabSz="809625" eaLnBrk="1" hangingPunct="1">
              <a:lnSpc>
                <a:spcPct val="80000"/>
              </a:lnSpc>
              <a:buFont typeface="Wingdings" panose="05000000000000000000" pitchFamily="2" charset="2"/>
              <a:buNone/>
            </a:pPr>
            <a:endParaRPr lang="tr-TR" b="1" smtClean="0">
              <a:solidFill>
                <a:srgbClr val="FF33CC"/>
              </a:solidFill>
            </a:endParaRPr>
          </a:p>
          <a:p>
            <a:pPr marL="303213" indent="-303213" defTabSz="809625" eaLnBrk="1" hangingPunct="1">
              <a:lnSpc>
                <a:spcPct val="80000"/>
              </a:lnSpc>
              <a:buFont typeface="Wingdings" panose="05000000000000000000" pitchFamily="2" charset="2"/>
              <a:buNone/>
            </a:pPr>
            <a:r>
              <a:rPr lang="tr-TR" b="1" smtClean="0">
                <a:solidFill>
                  <a:srgbClr val="FF33CC"/>
                </a:solidFill>
              </a:rPr>
              <a:t>Atypical Carcinoid</a:t>
            </a:r>
          </a:p>
          <a:p>
            <a:pPr marL="303213" indent="-303213" defTabSz="809625" eaLnBrk="1" hangingPunct="1">
              <a:lnSpc>
                <a:spcPct val="80000"/>
              </a:lnSpc>
              <a:buFont typeface="Wingdings" panose="05000000000000000000" pitchFamily="2" charset="2"/>
              <a:buNone/>
            </a:pPr>
            <a:endParaRPr lang="tr-TR" b="1" smtClean="0">
              <a:solidFill>
                <a:srgbClr val="FF33CC"/>
              </a:solidFill>
            </a:endParaRPr>
          </a:p>
          <a:p>
            <a:pPr marL="303213" indent="-303213" defTabSz="809625" eaLnBrk="1" hangingPunct="1">
              <a:lnSpc>
                <a:spcPct val="80000"/>
              </a:lnSpc>
              <a:buFont typeface="Wingdings" panose="05000000000000000000" pitchFamily="2" charset="2"/>
              <a:buNone/>
            </a:pPr>
            <a:endParaRPr lang="tr-TR" b="1" smtClean="0">
              <a:solidFill>
                <a:srgbClr val="FF33CC"/>
              </a:solidFill>
            </a:endParaRPr>
          </a:p>
          <a:p>
            <a:pPr marL="303213" indent="-303213" defTabSz="809625" eaLnBrk="1" hangingPunct="1">
              <a:lnSpc>
                <a:spcPct val="80000"/>
              </a:lnSpc>
            </a:pPr>
            <a:r>
              <a:rPr lang="tr-TR" sz="2300" smtClean="0"/>
              <a:t>Atypical carcinoids (25% of lung carcinoid tumors). </a:t>
            </a:r>
          </a:p>
          <a:p>
            <a:pPr marL="303213" indent="-303213" defTabSz="809625" eaLnBrk="1" hangingPunct="1">
              <a:lnSpc>
                <a:spcPct val="80000"/>
              </a:lnSpc>
            </a:pPr>
            <a:r>
              <a:rPr lang="tr-TR" sz="2300" smtClean="0"/>
              <a:t>More aggressive than typical carcinoids. </a:t>
            </a:r>
          </a:p>
          <a:p>
            <a:pPr marL="303213" indent="-303213" defTabSz="809625" eaLnBrk="1" hangingPunct="1">
              <a:lnSpc>
                <a:spcPct val="80000"/>
              </a:lnSpc>
            </a:pPr>
            <a:r>
              <a:rPr lang="tr-TR" sz="2300" smtClean="0"/>
              <a:t>Affect relatively old patients with a male preponderance. </a:t>
            </a:r>
          </a:p>
          <a:p>
            <a:pPr marL="303213" indent="-303213" defTabSz="809625" eaLnBrk="1" hangingPunct="1">
              <a:lnSpc>
                <a:spcPct val="80000"/>
              </a:lnSpc>
            </a:pPr>
            <a:r>
              <a:rPr lang="tr-TR" sz="2300" smtClean="0"/>
              <a:t>Regional lymph node metastases are more common, </a:t>
            </a:r>
          </a:p>
          <a:p>
            <a:pPr marL="657225" lvl="1" indent="-252413" defTabSz="809625" eaLnBrk="1" hangingPunct="1">
              <a:lnSpc>
                <a:spcPct val="80000"/>
              </a:lnSpc>
            </a:pPr>
            <a:r>
              <a:rPr lang="tr-TR" smtClean="0"/>
              <a:t>occurring in as many as 50% of patients. </a:t>
            </a:r>
          </a:p>
          <a:p>
            <a:pPr marL="303213" indent="-303213" defTabSz="809625" eaLnBrk="1" hangingPunct="1">
              <a:lnSpc>
                <a:spcPct val="80000"/>
              </a:lnSpc>
            </a:pPr>
            <a:r>
              <a:rPr lang="tr-TR" sz="2300" smtClean="0"/>
              <a:t>Distant metastases to the liver, bone, and brain are reported in one third of patients. </a:t>
            </a:r>
          </a:p>
          <a:p>
            <a:pPr marL="303213" indent="-303213" defTabSz="809625" eaLnBrk="1" hangingPunct="1">
              <a:lnSpc>
                <a:spcPct val="80000"/>
              </a:lnSpc>
            </a:pPr>
            <a:r>
              <a:rPr lang="tr-TR" sz="2300" smtClean="0"/>
              <a:t>Metastases to bone are classically osteoblastic. </a:t>
            </a:r>
          </a:p>
          <a:p>
            <a:pPr marL="303213" indent="-303213" defTabSz="809625" eaLnBrk="1" hangingPunct="1">
              <a:lnSpc>
                <a:spcPct val="80000"/>
              </a:lnSpc>
            </a:pPr>
            <a:r>
              <a:rPr lang="tr-TR" sz="2300" smtClean="0"/>
              <a:t>Multiple tumors are a frequent pathologic finding, but these tumors are usually too small to be recognized radiologically. </a:t>
            </a:r>
          </a:p>
        </p:txBody>
      </p:sp>
    </p:spTree>
    <p:extLst>
      <p:ext uri="{BB962C8B-B14F-4D97-AF65-F5344CB8AC3E}">
        <p14:creationId xmlns:p14="http://schemas.microsoft.com/office/powerpoint/2010/main" val="71725748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4" descr="bronchialCarcinoidMicr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333375"/>
            <a:ext cx="8713788"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6336175"/>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xfrm>
            <a:off x="457200" y="765175"/>
            <a:ext cx="8229600" cy="5543550"/>
          </a:xfrm>
        </p:spPr>
        <p:txBody>
          <a:bodyPr/>
          <a:lstStyle/>
          <a:p>
            <a:pPr marL="303213" indent="-303213" defTabSz="809625" eaLnBrk="1" hangingPunct="1">
              <a:buFont typeface="Wingdings" panose="05000000000000000000" pitchFamily="2" charset="2"/>
              <a:buNone/>
            </a:pPr>
            <a:r>
              <a:rPr lang="tr-TR" b="1" smtClean="0">
                <a:solidFill>
                  <a:srgbClr val="FF33CC"/>
                </a:solidFill>
              </a:rPr>
              <a:t>Large-cell neuroendocrine carcinoma</a:t>
            </a:r>
            <a:r>
              <a:rPr lang="tr-TR" b="1" smtClean="0"/>
              <a:t> </a:t>
            </a:r>
          </a:p>
          <a:p>
            <a:pPr marL="303213" indent="-303213" defTabSz="809625" eaLnBrk="1" hangingPunct="1">
              <a:buFont typeface="Wingdings" panose="05000000000000000000" pitchFamily="2" charset="2"/>
              <a:buNone/>
            </a:pPr>
            <a:endParaRPr lang="tr-TR" b="1" smtClean="0"/>
          </a:p>
          <a:p>
            <a:pPr marL="303213" indent="-303213" defTabSz="809625" eaLnBrk="1" hangingPunct="1"/>
            <a:r>
              <a:rPr lang="tr-TR" sz="2800" smtClean="0"/>
              <a:t>A  newly recognized clinicopathologic entity. </a:t>
            </a:r>
          </a:p>
          <a:p>
            <a:pPr marL="303213" indent="-303213" defTabSz="809625" eaLnBrk="1" hangingPunct="1"/>
            <a:r>
              <a:rPr lang="tr-TR" sz="2800" smtClean="0"/>
              <a:t>This disease is distinct from small-cell carcinoma and has a </a:t>
            </a:r>
            <a:r>
              <a:rPr lang="tr-TR" sz="2800" smtClean="0">
                <a:solidFill>
                  <a:schemeClr val="hlink"/>
                </a:solidFill>
              </a:rPr>
              <a:t>poorer prognosis. </a:t>
            </a:r>
          </a:p>
          <a:p>
            <a:pPr marL="303213" indent="-303213" defTabSz="809625" eaLnBrk="1" hangingPunct="1"/>
            <a:r>
              <a:rPr lang="tr-TR" sz="2800" smtClean="0"/>
              <a:t>The clinical features and optimal treatment of a large-cell carcinoma has not yet been established. </a:t>
            </a:r>
          </a:p>
          <a:p>
            <a:pPr marL="303213" indent="-303213" defTabSz="809625" eaLnBrk="1" hangingPunct="1"/>
            <a:r>
              <a:rPr lang="tr-TR" sz="2800" smtClean="0"/>
              <a:t>Surgical resection is recommended rather than chemoteraphy.</a:t>
            </a:r>
          </a:p>
          <a:p>
            <a:pPr marL="303213" indent="-303213" defTabSz="809625" eaLnBrk="1" hangingPunct="1">
              <a:buFont typeface="Wingdings" panose="05000000000000000000" pitchFamily="2" charset="2"/>
              <a:buNone/>
            </a:pPr>
            <a:endParaRPr lang="tr-TR" sz="2800" smtClean="0"/>
          </a:p>
        </p:txBody>
      </p:sp>
    </p:spTree>
    <p:extLst>
      <p:ext uri="{BB962C8B-B14F-4D97-AF65-F5344CB8AC3E}">
        <p14:creationId xmlns:p14="http://schemas.microsoft.com/office/powerpoint/2010/main" val="2810873678"/>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body" idx="1"/>
          </p:nvPr>
        </p:nvSpPr>
        <p:spPr>
          <a:xfrm>
            <a:off x="609600" y="549275"/>
            <a:ext cx="8305800" cy="5851525"/>
          </a:xfrm>
        </p:spPr>
        <p:txBody>
          <a:bodyPr/>
          <a:lstStyle/>
          <a:p>
            <a:pPr marL="303213" indent="-303213" defTabSz="809625" eaLnBrk="1" hangingPunct="1">
              <a:buFont typeface="Wingdings" panose="05000000000000000000" pitchFamily="2" charset="2"/>
              <a:buNone/>
            </a:pPr>
            <a:r>
              <a:rPr lang="tr-TR" b="1" smtClean="0">
                <a:solidFill>
                  <a:srgbClr val="FF3300"/>
                </a:solidFill>
              </a:rPr>
              <a:t>Histologic findings</a:t>
            </a:r>
            <a:r>
              <a:rPr lang="tr-TR" sz="2900" smtClean="0"/>
              <a:t> </a:t>
            </a:r>
          </a:p>
          <a:p>
            <a:pPr marL="303213" indent="-303213" defTabSz="809625" eaLnBrk="1" hangingPunct="1">
              <a:buFont typeface="Wingdings" panose="05000000000000000000" pitchFamily="2" charset="2"/>
              <a:buNone/>
            </a:pPr>
            <a:endParaRPr lang="tr-TR" sz="2900" smtClean="0"/>
          </a:p>
          <a:p>
            <a:pPr marL="303213" indent="-303213" defTabSz="809625" eaLnBrk="1" hangingPunct="1"/>
            <a:r>
              <a:rPr lang="tr-TR" sz="2400" smtClean="0"/>
              <a:t>Uniform nests, cords, and masses of small polygonal cells separated by fine fibrovascular stroma. </a:t>
            </a:r>
          </a:p>
          <a:p>
            <a:pPr marL="303213" indent="-303213" defTabSz="809625" eaLnBrk="1" hangingPunct="1"/>
            <a:r>
              <a:rPr lang="tr-TR" sz="2400" smtClean="0"/>
              <a:t>Cells are usually regular, with uniform and round nuclei, </a:t>
            </a:r>
          </a:p>
          <a:p>
            <a:pPr marL="303213" indent="-303213" defTabSz="809625" eaLnBrk="1" hangingPunct="1"/>
            <a:r>
              <a:rPr lang="tr-TR" sz="2400" smtClean="0"/>
              <a:t>Occasional mitoses, </a:t>
            </a:r>
          </a:p>
          <a:p>
            <a:pPr marL="303213" indent="-303213" defTabSz="809625" eaLnBrk="1" hangingPunct="1"/>
            <a:r>
              <a:rPr lang="tr-TR" sz="2400" smtClean="0"/>
              <a:t>Abundant eosinophilic cytoplasm, </a:t>
            </a:r>
          </a:p>
          <a:p>
            <a:pPr marL="303213" indent="-303213" defTabSz="809625" eaLnBrk="1" hangingPunct="1"/>
            <a:r>
              <a:rPr lang="tr-TR" sz="2400" smtClean="0"/>
              <a:t>Pleomorphism with variation in cell or nuclear sizes or shapes is unusual and indicates a more aggressive tumor, as does increased mitotic activity, hyperchromatism, increased cellularity, disorganization and necrosis. </a:t>
            </a:r>
          </a:p>
        </p:txBody>
      </p:sp>
    </p:spTree>
    <p:extLst>
      <p:ext uri="{BB962C8B-B14F-4D97-AF65-F5344CB8AC3E}">
        <p14:creationId xmlns:p14="http://schemas.microsoft.com/office/powerpoint/2010/main" val="2733393100"/>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metlenfoj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0"/>
            <a:ext cx="44196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1" name="Picture 3" descr="lenfm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28600"/>
            <a:ext cx="4079875"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2" name="Picture 4" descr="adenocakemikm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429000"/>
            <a:ext cx="2743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9169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10" descr="pul1-09"/>
          <p:cNvPicPr>
            <a:picLocks noGrp="1" noChangeAspect="1" noChangeArrowheads="1"/>
          </p:cNvPicPr>
          <p:nvPr>
            <p:ph sz="half" idx="2"/>
          </p:nvPr>
        </p:nvPicPr>
        <p:blipFill>
          <a:blip r:embed="rId2">
            <a:lum contrast="6000"/>
            <a:extLst>
              <a:ext uri="{28A0092B-C50C-407E-A947-70E740481C1C}">
                <a14:useLocalDpi xmlns:a14="http://schemas.microsoft.com/office/drawing/2010/main" val="0"/>
              </a:ext>
            </a:extLst>
          </a:blip>
          <a:srcRect/>
          <a:stretch>
            <a:fillRect/>
          </a:stretch>
        </p:blipFill>
        <p:spPr>
          <a:xfrm>
            <a:off x="228595" y="260648"/>
            <a:ext cx="6950236" cy="4572000"/>
          </a:xfr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276" name="Rectangle 4"/>
          <p:cNvSpPr>
            <a:spLocks noGrp="1" noChangeArrowheads="1"/>
          </p:cNvSpPr>
          <p:nvPr>
            <p:ph type="title"/>
          </p:nvPr>
        </p:nvSpPr>
        <p:spPr>
          <a:xfrm>
            <a:off x="5770563" y="762000"/>
            <a:ext cx="3373437" cy="762000"/>
          </a:xfrm>
        </p:spPr>
        <p:txBody>
          <a:bodyPr/>
          <a:lstStyle/>
          <a:p>
            <a:pPr algn="ctr" eaLnBrk="1" hangingPunct="1"/>
            <a:r>
              <a:rPr lang="en-US" sz="4000" b="1" smtClean="0"/>
              <a:t>Normal Lung</a:t>
            </a:r>
          </a:p>
        </p:txBody>
      </p:sp>
      <p:pic>
        <p:nvPicPr>
          <p:cNvPr id="54279" name="Picture 7" descr="lung341"/>
          <p:cNvPicPr>
            <a:picLocks noGrp="1" noChangeAspect="1" noChangeArrowheads="1"/>
          </p:cNvPicPr>
          <p:nvPr>
            <p:ph sz="half" idx="1"/>
          </p:nvPr>
        </p:nvPicPr>
        <p:blipFill>
          <a:blip r:embed="rId3">
            <a:lum bright="6000" contrast="18000"/>
            <a:extLst>
              <a:ext uri="{28A0092B-C50C-407E-A947-70E740481C1C}">
                <a14:useLocalDpi xmlns:a14="http://schemas.microsoft.com/office/drawing/2010/main" val="0"/>
              </a:ext>
            </a:extLst>
          </a:blip>
          <a:srcRect/>
          <a:stretch>
            <a:fillRect/>
          </a:stretch>
        </p:blipFill>
        <p:spPr>
          <a:xfrm>
            <a:off x="1600202" y="1779896"/>
            <a:ext cx="6939969" cy="4572000"/>
          </a:xfrm>
          <a:noFill/>
          <a:ln w="3175" cap="flat" cmpd="thinThick" algn="ctr">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14178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randombar(vertical)">
                                      <p:cBhvr>
                                        <p:cTn id="7" dur="500"/>
                                        <p:tgtEl>
                                          <p:spTgt spid="54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4279"/>
                                        </p:tgtEl>
                                        <p:attrNameLst>
                                          <p:attrName>style.visibility</p:attrName>
                                        </p:attrNameLst>
                                      </p:cBhvr>
                                      <p:to>
                                        <p:strVal val="visible"/>
                                      </p:to>
                                    </p:set>
                                    <p:animEffect transition="in" filter="blinds(horizontal)">
                                      <p:cBhvr>
                                        <p:cTn id="12" dur="500"/>
                                        <p:tgtEl>
                                          <p:spTgt spid="54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53550" y="1058538"/>
            <a:ext cx="1488458" cy="1209687"/>
          </a:xfrm>
          <a:prstGeom prst="rect">
            <a:avLst/>
          </a:prstGeom>
        </p:spPr>
      </p:pic>
      <p:sp>
        <p:nvSpPr>
          <p:cNvPr id="3" name="object 3"/>
          <p:cNvSpPr txBox="1"/>
          <p:nvPr/>
        </p:nvSpPr>
        <p:spPr>
          <a:xfrm>
            <a:off x="2157923" y="2273550"/>
            <a:ext cx="2280020" cy="186104"/>
          </a:xfrm>
          <a:prstGeom prst="rect">
            <a:avLst/>
          </a:prstGeom>
        </p:spPr>
        <p:txBody>
          <a:bodyPr vert="horz" wrap="square" lIns="0" tIns="8155" rIns="0" bIns="0" rtlCol="0">
            <a:spAutoFit/>
          </a:bodyPr>
          <a:lstStyle/>
          <a:p>
            <a:pPr marL="8155">
              <a:spcBef>
                <a:spcPts val="64"/>
              </a:spcBef>
            </a:pPr>
            <a:r>
              <a:rPr sz="1156" spc="32" dirty="0">
                <a:solidFill>
                  <a:srgbClr val="D16F00"/>
                </a:solidFill>
                <a:latin typeface="Microsoft Sans Serif"/>
                <a:cs typeface="Microsoft Sans Serif"/>
              </a:rPr>
              <a:t>Mesothelioma</a:t>
            </a:r>
            <a:r>
              <a:rPr sz="1156" spc="-6" dirty="0">
                <a:solidFill>
                  <a:srgbClr val="D16F00"/>
                </a:solidFill>
                <a:latin typeface="Microsoft Sans Serif"/>
                <a:cs typeface="Microsoft Sans Serif"/>
              </a:rPr>
              <a:t> </a:t>
            </a:r>
            <a:r>
              <a:rPr sz="1156" spc="67" dirty="0">
                <a:solidFill>
                  <a:srgbClr val="D16F00"/>
                </a:solidFill>
                <a:latin typeface="Microsoft Sans Serif"/>
                <a:cs typeface="Microsoft Sans Serif"/>
              </a:rPr>
              <a:t>of</a:t>
            </a:r>
            <a:r>
              <a:rPr sz="1156" spc="-6" dirty="0">
                <a:solidFill>
                  <a:srgbClr val="D16F00"/>
                </a:solidFill>
                <a:latin typeface="Microsoft Sans Serif"/>
                <a:cs typeface="Microsoft Sans Serif"/>
              </a:rPr>
              <a:t> </a:t>
            </a:r>
            <a:r>
              <a:rPr sz="1156" spc="42" dirty="0">
                <a:solidFill>
                  <a:srgbClr val="D16F00"/>
                </a:solidFill>
                <a:latin typeface="Microsoft Sans Serif"/>
                <a:cs typeface="Microsoft Sans Serif"/>
              </a:rPr>
              <a:t>the</a:t>
            </a:r>
            <a:r>
              <a:rPr sz="1156" spc="-6" dirty="0">
                <a:solidFill>
                  <a:srgbClr val="D16F00"/>
                </a:solidFill>
                <a:latin typeface="Microsoft Sans Serif"/>
                <a:cs typeface="Microsoft Sans Serif"/>
              </a:rPr>
              <a:t> </a:t>
            </a:r>
            <a:r>
              <a:rPr sz="1156" spc="45" dirty="0">
                <a:solidFill>
                  <a:srgbClr val="D16F00"/>
                </a:solidFill>
                <a:latin typeface="Microsoft Sans Serif"/>
                <a:cs typeface="Microsoft Sans Serif"/>
              </a:rPr>
              <a:t>lung</a:t>
            </a:r>
            <a:r>
              <a:rPr sz="1156" spc="-3" dirty="0">
                <a:solidFill>
                  <a:srgbClr val="D16F00"/>
                </a:solidFill>
                <a:latin typeface="Microsoft Sans Serif"/>
                <a:cs typeface="Microsoft Sans Serif"/>
              </a:rPr>
              <a:t> </a:t>
            </a:r>
            <a:r>
              <a:rPr sz="1156" spc="13" dirty="0">
                <a:solidFill>
                  <a:srgbClr val="D16F00"/>
                </a:solidFill>
                <a:latin typeface="Microsoft Sans Serif"/>
                <a:cs typeface="Microsoft Sans Serif"/>
              </a:rPr>
              <a:t>-</a:t>
            </a:r>
            <a:r>
              <a:rPr sz="1156" spc="-6" dirty="0">
                <a:solidFill>
                  <a:srgbClr val="D16F00"/>
                </a:solidFill>
                <a:latin typeface="Microsoft Sans Serif"/>
                <a:cs typeface="Microsoft Sans Serif"/>
              </a:rPr>
              <a:t> Gross</a:t>
            </a:r>
            <a:endParaRPr sz="1156">
              <a:latin typeface="Microsoft Sans Serif"/>
              <a:cs typeface="Microsoft Sans Serif"/>
            </a:endParaRPr>
          </a:p>
        </p:txBody>
      </p:sp>
      <p:sp>
        <p:nvSpPr>
          <p:cNvPr id="4" name="object 4"/>
          <p:cNvSpPr txBox="1"/>
          <p:nvPr/>
        </p:nvSpPr>
        <p:spPr>
          <a:xfrm>
            <a:off x="4661717" y="1310283"/>
            <a:ext cx="1893901" cy="359012"/>
          </a:xfrm>
          <a:prstGeom prst="rect">
            <a:avLst/>
          </a:prstGeom>
        </p:spPr>
        <p:txBody>
          <a:bodyPr vert="horz" wrap="square" lIns="0" tIns="12640" rIns="0" bIns="0" rtlCol="0">
            <a:spAutoFit/>
          </a:bodyPr>
          <a:lstStyle/>
          <a:p>
            <a:pPr marL="213652" marR="3262" indent="-205905">
              <a:lnSpc>
                <a:spcPts val="918"/>
              </a:lnSpc>
              <a:spcBef>
                <a:spcPts val="100"/>
              </a:spcBef>
              <a:buFont typeface="Arial MT"/>
              <a:buChar char="●"/>
              <a:tabLst>
                <a:tab pos="213652" algn="l"/>
                <a:tab pos="214060" algn="l"/>
              </a:tabLst>
            </a:pPr>
            <a:r>
              <a:rPr sz="771" spc="-10" dirty="0">
                <a:latin typeface="Microsoft Sans Serif"/>
                <a:cs typeface="Microsoft Sans Serif"/>
              </a:rPr>
              <a:t>Dense </a:t>
            </a:r>
            <a:r>
              <a:rPr sz="771" spc="32" dirty="0">
                <a:latin typeface="Microsoft Sans Serif"/>
                <a:cs typeface="Microsoft Sans Serif"/>
              </a:rPr>
              <a:t>white </a:t>
            </a:r>
            <a:r>
              <a:rPr sz="771" spc="16" dirty="0">
                <a:latin typeface="Microsoft Sans Serif"/>
                <a:cs typeface="Microsoft Sans Serif"/>
              </a:rPr>
              <a:t>encircling </a:t>
            </a:r>
            <a:r>
              <a:rPr sz="771" spc="51" dirty="0">
                <a:latin typeface="Microsoft Sans Serif"/>
                <a:cs typeface="Microsoft Sans Serif"/>
              </a:rPr>
              <a:t>tumor </a:t>
            </a:r>
            <a:r>
              <a:rPr sz="771" spc="19" dirty="0">
                <a:latin typeface="Microsoft Sans Serif"/>
                <a:cs typeface="Microsoft Sans Serif"/>
              </a:rPr>
              <a:t>mass </a:t>
            </a:r>
            <a:r>
              <a:rPr sz="771" spc="22" dirty="0">
                <a:latin typeface="Microsoft Sans Serif"/>
                <a:cs typeface="Microsoft Sans Serif"/>
              </a:rPr>
              <a:t> </a:t>
            </a:r>
            <a:r>
              <a:rPr sz="771" spc="16" dirty="0">
                <a:latin typeface="Microsoft Sans Serif"/>
                <a:cs typeface="Microsoft Sans Serif"/>
              </a:rPr>
              <a:t>(arising</a:t>
            </a:r>
            <a:r>
              <a:rPr sz="771" spc="-6" dirty="0">
                <a:latin typeface="Microsoft Sans Serif"/>
                <a:cs typeface="Microsoft Sans Serif"/>
              </a:rPr>
              <a:t> </a:t>
            </a:r>
            <a:r>
              <a:rPr sz="771" spc="58" dirty="0">
                <a:latin typeface="Microsoft Sans Serif"/>
                <a:cs typeface="Microsoft Sans Serif"/>
              </a:rPr>
              <a:t>from</a:t>
            </a:r>
            <a:r>
              <a:rPr sz="771" spc="-3" dirty="0">
                <a:latin typeface="Microsoft Sans Serif"/>
                <a:cs typeface="Microsoft Sans Serif"/>
              </a:rPr>
              <a:t> </a:t>
            </a:r>
            <a:r>
              <a:rPr sz="771" spc="29" dirty="0">
                <a:latin typeface="Microsoft Sans Serif"/>
                <a:cs typeface="Microsoft Sans Serif"/>
              </a:rPr>
              <a:t>the</a:t>
            </a:r>
            <a:r>
              <a:rPr sz="771" spc="-6" dirty="0">
                <a:latin typeface="Microsoft Sans Serif"/>
                <a:cs typeface="Microsoft Sans Serif"/>
              </a:rPr>
              <a:t> </a:t>
            </a:r>
            <a:r>
              <a:rPr sz="771" spc="16" dirty="0">
                <a:latin typeface="Microsoft Sans Serif"/>
                <a:cs typeface="Microsoft Sans Serif"/>
              </a:rPr>
              <a:t>visceral</a:t>
            </a:r>
            <a:r>
              <a:rPr sz="771" spc="-3" dirty="0">
                <a:latin typeface="Microsoft Sans Serif"/>
                <a:cs typeface="Microsoft Sans Serif"/>
              </a:rPr>
              <a:t> </a:t>
            </a:r>
            <a:r>
              <a:rPr sz="771" spc="22" dirty="0">
                <a:latin typeface="Microsoft Sans Serif"/>
                <a:cs typeface="Microsoft Sans Serif"/>
              </a:rPr>
              <a:t>pleura)</a:t>
            </a:r>
            <a:r>
              <a:rPr sz="771" spc="-3" dirty="0">
                <a:latin typeface="Microsoft Sans Serif"/>
                <a:cs typeface="Microsoft Sans Serif"/>
              </a:rPr>
              <a:t> </a:t>
            </a:r>
            <a:r>
              <a:rPr sz="771" spc="3" dirty="0">
                <a:latin typeface="Microsoft Sans Serif"/>
                <a:cs typeface="Microsoft Sans Serif"/>
              </a:rPr>
              <a:t>is</a:t>
            </a:r>
            <a:r>
              <a:rPr sz="771" spc="-6" dirty="0">
                <a:latin typeface="Microsoft Sans Serif"/>
                <a:cs typeface="Microsoft Sans Serif"/>
              </a:rPr>
              <a:t> </a:t>
            </a:r>
            <a:r>
              <a:rPr sz="771" spc="-10" dirty="0">
                <a:latin typeface="Microsoft Sans Serif"/>
                <a:cs typeface="Microsoft Sans Serif"/>
              </a:rPr>
              <a:t>a </a:t>
            </a:r>
            <a:r>
              <a:rPr sz="771" spc="-193" dirty="0">
                <a:latin typeface="Microsoft Sans Serif"/>
                <a:cs typeface="Microsoft Sans Serif"/>
              </a:rPr>
              <a:t> </a:t>
            </a:r>
            <a:r>
              <a:rPr sz="771" spc="19" dirty="0">
                <a:latin typeface="Microsoft Sans Serif"/>
                <a:cs typeface="Microsoft Sans Serif"/>
              </a:rPr>
              <a:t>mesothelioma.</a:t>
            </a:r>
            <a:endParaRPr sz="771">
              <a:latin typeface="Microsoft Sans Serif"/>
              <a:cs typeface="Microsoft Sans Serif"/>
            </a:endParaRPr>
          </a:p>
        </p:txBody>
      </p:sp>
      <p:sp>
        <p:nvSpPr>
          <p:cNvPr id="5" name="object 5"/>
          <p:cNvSpPr txBox="1"/>
          <p:nvPr/>
        </p:nvSpPr>
        <p:spPr>
          <a:xfrm>
            <a:off x="2293819" y="4971390"/>
            <a:ext cx="2199697" cy="186104"/>
          </a:xfrm>
          <a:prstGeom prst="rect">
            <a:avLst/>
          </a:prstGeom>
        </p:spPr>
        <p:txBody>
          <a:bodyPr vert="horz" wrap="square" lIns="0" tIns="8155" rIns="0" bIns="0" rtlCol="0">
            <a:spAutoFit/>
          </a:bodyPr>
          <a:lstStyle/>
          <a:p>
            <a:pPr marL="8155">
              <a:spcBef>
                <a:spcPts val="64"/>
              </a:spcBef>
            </a:pPr>
            <a:r>
              <a:rPr sz="1156" b="1" spc="-6" dirty="0">
                <a:solidFill>
                  <a:srgbClr val="D16F00"/>
                </a:solidFill>
                <a:latin typeface="Arial"/>
                <a:cs typeface="Arial"/>
              </a:rPr>
              <a:t>Mesothelioma</a:t>
            </a:r>
            <a:r>
              <a:rPr sz="1156" b="1" spc="-26" dirty="0">
                <a:solidFill>
                  <a:srgbClr val="D16F00"/>
                </a:solidFill>
                <a:latin typeface="Arial"/>
                <a:cs typeface="Arial"/>
              </a:rPr>
              <a:t> </a:t>
            </a:r>
            <a:r>
              <a:rPr sz="1156" b="1" spc="6" dirty="0">
                <a:solidFill>
                  <a:srgbClr val="D16F00"/>
                </a:solidFill>
                <a:latin typeface="Arial"/>
                <a:cs typeface="Arial"/>
              </a:rPr>
              <a:t>of</a:t>
            </a:r>
            <a:r>
              <a:rPr sz="1156" b="1" spc="-22"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r>
              <a:rPr sz="1156" b="1" spc="-22" dirty="0">
                <a:solidFill>
                  <a:srgbClr val="D16F00"/>
                </a:solidFill>
                <a:latin typeface="Arial"/>
                <a:cs typeface="Arial"/>
              </a:rPr>
              <a:t> </a:t>
            </a:r>
            <a:r>
              <a:rPr sz="1156" b="1" spc="16" dirty="0">
                <a:solidFill>
                  <a:srgbClr val="D16F00"/>
                </a:solidFill>
                <a:latin typeface="Arial"/>
                <a:cs typeface="Arial"/>
              </a:rPr>
              <a:t>-</a:t>
            </a:r>
            <a:r>
              <a:rPr sz="1156" b="1" spc="-26" dirty="0">
                <a:solidFill>
                  <a:srgbClr val="D16F00"/>
                </a:solidFill>
                <a:latin typeface="Arial"/>
                <a:cs typeface="Arial"/>
              </a:rPr>
              <a:t> </a:t>
            </a:r>
            <a:r>
              <a:rPr sz="1156" b="1" spc="-22" dirty="0">
                <a:solidFill>
                  <a:srgbClr val="D16F00"/>
                </a:solidFill>
                <a:latin typeface="Arial"/>
                <a:cs typeface="Arial"/>
              </a:rPr>
              <a:t>MPF</a:t>
            </a:r>
            <a:endParaRPr sz="1156">
              <a:latin typeface="Arial"/>
              <a:cs typeface="Arial"/>
            </a:endParaRPr>
          </a:p>
        </p:txBody>
      </p:sp>
      <p:sp>
        <p:nvSpPr>
          <p:cNvPr id="6" name="object 6"/>
          <p:cNvSpPr/>
          <p:nvPr/>
        </p:nvSpPr>
        <p:spPr>
          <a:xfrm>
            <a:off x="2146013" y="3840498"/>
            <a:ext cx="4851974" cy="18755"/>
          </a:xfrm>
          <a:custGeom>
            <a:avLst/>
            <a:gdLst/>
            <a:ahLst/>
            <a:cxnLst/>
            <a:rect l="l" t="t" r="r" b="b"/>
            <a:pathLst>
              <a:path w="7556500" h="29210">
                <a:moveTo>
                  <a:pt x="0" y="28957"/>
                </a:moveTo>
                <a:lnTo>
                  <a:pt x="7556499" y="0"/>
                </a:lnTo>
              </a:path>
            </a:pathLst>
          </a:custGeom>
          <a:ln w="19049">
            <a:solidFill>
              <a:srgbClr val="999999"/>
            </a:solidFill>
          </a:ln>
        </p:spPr>
        <p:txBody>
          <a:bodyPr wrap="square" lIns="0" tIns="0" rIns="0" bIns="0" rtlCol="0"/>
          <a:lstStyle/>
          <a:p>
            <a:endParaRPr sz="1156"/>
          </a:p>
        </p:txBody>
      </p:sp>
      <p:grpSp>
        <p:nvGrpSpPr>
          <p:cNvPr id="7" name="object 7"/>
          <p:cNvGrpSpPr/>
          <p:nvPr/>
        </p:nvGrpSpPr>
        <p:grpSpPr>
          <a:xfrm>
            <a:off x="2139897" y="2466828"/>
            <a:ext cx="4864206" cy="1103722"/>
            <a:chOff x="-9525" y="3841856"/>
            <a:chExt cx="7575550" cy="1718945"/>
          </a:xfrm>
        </p:grpSpPr>
        <p:pic>
          <p:nvPicPr>
            <p:cNvPr id="8" name="object 8"/>
            <p:cNvPicPr/>
            <p:nvPr/>
          </p:nvPicPr>
          <p:blipFill>
            <a:blip r:embed="rId3" cstate="print"/>
            <a:stretch>
              <a:fillRect/>
            </a:stretch>
          </p:blipFill>
          <p:spPr>
            <a:xfrm>
              <a:off x="637599" y="3918936"/>
              <a:ext cx="2318124" cy="1641808"/>
            </a:xfrm>
            <a:prstGeom prst="rect">
              <a:avLst/>
            </a:prstGeom>
          </p:spPr>
        </p:pic>
        <p:sp>
          <p:nvSpPr>
            <p:cNvPr id="9" name="object 9"/>
            <p:cNvSpPr/>
            <p:nvPr/>
          </p:nvSpPr>
          <p:spPr>
            <a:xfrm>
              <a:off x="0" y="3851381"/>
              <a:ext cx="7556500" cy="29209"/>
            </a:xfrm>
            <a:custGeom>
              <a:avLst/>
              <a:gdLst/>
              <a:ahLst/>
              <a:cxnLst/>
              <a:rect l="l" t="t" r="r" b="b"/>
              <a:pathLst>
                <a:path w="7556500" h="29210">
                  <a:moveTo>
                    <a:pt x="0" y="28957"/>
                  </a:moveTo>
                  <a:lnTo>
                    <a:pt x="7556499" y="0"/>
                  </a:lnTo>
                </a:path>
              </a:pathLst>
            </a:custGeom>
            <a:ln w="19049">
              <a:solidFill>
                <a:srgbClr val="999999"/>
              </a:solidFill>
            </a:ln>
          </p:spPr>
          <p:txBody>
            <a:bodyPr wrap="square" lIns="0" tIns="0" rIns="0" bIns="0" rtlCol="0"/>
            <a:lstStyle/>
            <a:p>
              <a:endParaRPr sz="1156"/>
            </a:p>
          </p:txBody>
        </p:sp>
      </p:grpSp>
      <p:sp>
        <p:nvSpPr>
          <p:cNvPr id="10" name="object 10"/>
          <p:cNvSpPr txBox="1"/>
          <p:nvPr/>
        </p:nvSpPr>
        <p:spPr>
          <a:xfrm>
            <a:off x="4690546" y="2817979"/>
            <a:ext cx="1982378" cy="359012"/>
          </a:xfrm>
          <a:prstGeom prst="rect">
            <a:avLst/>
          </a:prstGeom>
        </p:spPr>
        <p:txBody>
          <a:bodyPr vert="horz" wrap="square" lIns="0" tIns="12640" rIns="0" bIns="0" rtlCol="0">
            <a:spAutoFit/>
          </a:bodyPr>
          <a:lstStyle/>
          <a:p>
            <a:pPr marL="8155" marR="3262" algn="just">
              <a:lnSpc>
                <a:spcPts val="918"/>
              </a:lnSpc>
              <a:spcBef>
                <a:spcPts val="100"/>
              </a:spcBef>
            </a:pPr>
            <a:r>
              <a:rPr sz="771" spc="-55" dirty="0">
                <a:latin typeface="Microsoft Sans Serif"/>
                <a:cs typeface="Microsoft Sans Serif"/>
              </a:rPr>
              <a:t>RESPIRATORY: </a:t>
            </a:r>
            <a:r>
              <a:rPr sz="771" spc="3" dirty="0">
                <a:latin typeface="Microsoft Sans Serif"/>
                <a:cs typeface="Microsoft Sans Serif"/>
              </a:rPr>
              <a:t>Pleura: </a:t>
            </a:r>
            <a:r>
              <a:rPr sz="771" spc="16" dirty="0">
                <a:latin typeface="Microsoft Sans Serif"/>
                <a:cs typeface="Microsoft Sans Serif"/>
              </a:rPr>
              <a:t>Mesothelioma: </a:t>
            </a:r>
            <a:r>
              <a:rPr sz="771" spc="-3" dirty="0">
                <a:latin typeface="Microsoft Sans Serif"/>
                <a:cs typeface="Microsoft Sans Serif"/>
              </a:rPr>
              <a:t>Gross  </a:t>
            </a:r>
            <a:r>
              <a:rPr sz="771" spc="32" dirty="0">
                <a:latin typeface="Microsoft Sans Serif"/>
                <a:cs typeface="Microsoft Sans Serif"/>
              </a:rPr>
              <a:t>natural</a:t>
            </a:r>
            <a:r>
              <a:rPr sz="771" spc="-3" dirty="0">
                <a:latin typeface="Microsoft Sans Serif"/>
                <a:cs typeface="Microsoft Sans Serif"/>
              </a:rPr>
              <a:t> </a:t>
            </a:r>
            <a:r>
              <a:rPr sz="771" spc="26" dirty="0">
                <a:latin typeface="Microsoft Sans Serif"/>
                <a:cs typeface="Microsoft Sans Serif"/>
              </a:rPr>
              <a:t>color</a:t>
            </a:r>
            <a:r>
              <a:rPr sz="771" dirty="0">
                <a:latin typeface="Microsoft Sans Serif"/>
                <a:cs typeface="Microsoft Sans Serif"/>
              </a:rPr>
              <a:t> </a:t>
            </a:r>
            <a:r>
              <a:rPr sz="771" spc="22" dirty="0">
                <a:latin typeface="Microsoft Sans Serif"/>
                <a:cs typeface="Microsoft Sans Serif"/>
              </a:rPr>
              <a:t>external</a:t>
            </a:r>
            <a:r>
              <a:rPr sz="771" dirty="0">
                <a:latin typeface="Microsoft Sans Serif"/>
                <a:cs typeface="Microsoft Sans Serif"/>
              </a:rPr>
              <a:t> </a:t>
            </a:r>
            <a:r>
              <a:rPr sz="771" spc="22" dirty="0">
                <a:latin typeface="Microsoft Sans Serif"/>
                <a:cs typeface="Microsoft Sans Serif"/>
              </a:rPr>
              <a:t>view</a:t>
            </a:r>
            <a:r>
              <a:rPr sz="771" dirty="0">
                <a:latin typeface="Microsoft Sans Serif"/>
                <a:cs typeface="Microsoft Sans Serif"/>
              </a:rPr>
              <a:t> </a:t>
            </a:r>
            <a:r>
              <a:rPr sz="771" spc="45" dirty="0">
                <a:latin typeface="Microsoft Sans Serif"/>
                <a:cs typeface="Microsoft Sans Serif"/>
              </a:rPr>
              <a:t>of</a:t>
            </a:r>
            <a:r>
              <a:rPr sz="771" dirty="0">
                <a:latin typeface="Microsoft Sans Serif"/>
                <a:cs typeface="Microsoft Sans Serif"/>
              </a:rPr>
              <a:t> </a:t>
            </a:r>
            <a:r>
              <a:rPr sz="771" spc="29" dirty="0">
                <a:latin typeface="Microsoft Sans Serif"/>
                <a:cs typeface="Microsoft Sans Serif"/>
              </a:rPr>
              <a:t>the</a:t>
            </a:r>
            <a:r>
              <a:rPr sz="771" dirty="0">
                <a:latin typeface="Microsoft Sans Serif"/>
                <a:cs typeface="Microsoft Sans Serif"/>
              </a:rPr>
              <a:t> </a:t>
            </a:r>
            <a:r>
              <a:rPr sz="771" spc="29" dirty="0">
                <a:latin typeface="Microsoft Sans Serif"/>
                <a:cs typeface="Microsoft Sans Serif"/>
              </a:rPr>
              <a:t>lung</a:t>
            </a:r>
            <a:r>
              <a:rPr sz="771" dirty="0">
                <a:latin typeface="Microsoft Sans Serif"/>
                <a:cs typeface="Microsoft Sans Serif"/>
              </a:rPr>
              <a:t> </a:t>
            </a:r>
            <a:r>
              <a:rPr sz="771" spc="42" dirty="0">
                <a:latin typeface="Microsoft Sans Serif"/>
                <a:cs typeface="Microsoft Sans Serif"/>
              </a:rPr>
              <a:t>with </a:t>
            </a:r>
            <a:r>
              <a:rPr sz="771" spc="-196" dirty="0">
                <a:latin typeface="Microsoft Sans Serif"/>
                <a:cs typeface="Microsoft Sans Serif"/>
              </a:rPr>
              <a:t> </a:t>
            </a:r>
            <a:r>
              <a:rPr sz="771" spc="16" dirty="0">
                <a:latin typeface="Microsoft Sans Serif"/>
                <a:cs typeface="Microsoft Sans Serif"/>
              </a:rPr>
              <a:t>nodules</a:t>
            </a:r>
            <a:r>
              <a:rPr sz="771" spc="-3" dirty="0">
                <a:latin typeface="Microsoft Sans Serif"/>
                <a:cs typeface="Microsoft Sans Serif"/>
              </a:rPr>
              <a:t> </a:t>
            </a:r>
            <a:r>
              <a:rPr sz="771" spc="45" dirty="0">
                <a:latin typeface="Microsoft Sans Serif"/>
                <a:cs typeface="Microsoft Sans Serif"/>
              </a:rPr>
              <a:t>of</a:t>
            </a:r>
            <a:r>
              <a:rPr sz="771" dirty="0">
                <a:latin typeface="Microsoft Sans Serif"/>
                <a:cs typeface="Microsoft Sans Serif"/>
              </a:rPr>
              <a:t> </a:t>
            </a:r>
            <a:r>
              <a:rPr sz="771" spc="51" dirty="0">
                <a:latin typeface="Microsoft Sans Serif"/>
                <a:cs typeface="Microsoft Sans Serif"/>
              </a:rPr>
              <a:t>tumor</a:t>
            </a:r>
            <a:r>
              <a:rPr sz="771" spc="-3" dirty="0">
                <a:latin typeface="Microsoft Sans Serif"/>
                <a:cs typeface="Microsoft Sans Serif"/>
              </a:rPr>
              <a:t> </a:t>
            </a:r>
            <a:r>
              <a:rPr sz="771" spc="19" dirty="0">
                <a:latin typeface="Microsoft Sans Serif"/>
                <a:cs typeface="Microsoft Sans Serif"/>
              </a:rPr>
              <a:t>on</a:t>
            </a:r>
            <a:r>
              <a:rPr sz="771" dirty="0">
                <a:latin typeface="Microsoft Sans Serif"/>
                <a:cs typeface="Microsoft Sans Serif"/>
              </a:rPr>
              <a:t> </a:t>
            </a:r>
            <a:r>
              <a:rPr sz="771" spc="13" dirty="0">
                <a:latin typeface="Microsoft Sans Serif"/>
                <a:cs typeface="Microsoft Sans Serif"/>
              </a:rPr>
              <a:t>pleura.</a:t>
            </a:r>
            <a:endParaRPr sz="771">
              <a:latin typeface="Microsoft Sans Serif"/>
              <a:cs typeface="Microsoft Sans Serif"/>
            </a:endParaRPr>
          </a:p>
        </p:txBody>
      </p:sp>
      <p:pic>
        <p:nvPicPr>
          <p:cNvPr id="11" name="object 11"/>
          <p:cNvPicPr/>
          <p:nvPr/>
        </p:nvPicPr>
        <p:blipFill>
          <a:blip r:embed="rId4" cstate="print"/>
          <a:stretch>
            <a:fillRect/>
          </a:stretch>
        </p:blipFill>
        <p:spPr>
          <a:xfrm>
            <a:off x="2428197" y="3936880"/>
            <a:ext cx="1739133" cy="1024105"/>
          </a:xfrm>
          <a:prstGeom prst="rect">
            <a:avLst/>
          </a:prstGeom>
        </p:spPr>
      </p:pic>
      <p:pic>
        <p:nvPicPr>
          <p:cNvPr id="12" name="object 12"/>
          <p:cNvPicPr/>
          <p:nvPr/>
        </p:nvPicPr>
        <p:blipFill>
          <a:blip r:embed="rId5" cstate="print"/>
          <a:stretch>
            <a:fillRect/>
          </a:stretch>
        </p:blipFill>
        <p:spPr>
          <a:xfrm>
            <a:off x="2428197" y="5327347"/>
            <a:ext cx="1739141" cy="1120313"/>
          </a:xfrm>
          <a:prstGeom prst="rect">
            <a:avLst/>
          </a:prstGeom>
        </p:spPr>
      </p:pic>
      <p:sp>
        <p:nvSpPr>
          <p:cNvPr id="13" name="object 13"/>
          <p:cNvSpPr txBox="1"/>
          <p:nvPr/>
        </p:nvSpPr>
        <p:spPr>
          <a:xfrm>
            <a:off x="2306302" y="6447305"/>
            <a:ext cx="2174826" cy="186104"/>
          </a:xfrm>
          <a:prstGeom prst="rect">
            <a:avLst/>
          </a:prstGeom>
        </p:spPr>
        <p:txBody>
          <a:bodyPr vert="horz" wrap="square" lIns="0" tIns="8155" rIns="0" bIns="0" rtlCol="0">
            <a:spAutoFit/>
          </a:bodyPr>
          <a:lstStyle/>
          <a:p>
            <a:pPr marL="8155">
              <a:spcBef>
                <a:spcPts val="64"/>
              </a:spcBef>
            </a:pPr>
            <a:r>
              <a:rPr sz="1156" b="1" spc="-6" dirty="0">
                <a:solidFill>
                  <a:srgbClr val="D16F00"/>
                </a:solidFill>
                <a:latin typeface="Arial"/>
                <a:cs typeface="Arial"/>
              </a:rPr>
              <a:t>Mesothelioma</a:t>
            </a:r>
            <a:r>
              <a:rPr sz="1156" b="1" spc="-26" dirty="0">
                <a:solidFill>
                  <a:srgbClr val="D16F00"/>
                </a:solidFill>
                <a:latin typeface="Arial"/>
                <a:cs typeface="Arial"/>
              </a:rPr>
              <a:t> </a:t>
            </a:r>
            <a:r>
              <a:rPr sz="1156" b="1" spc="6" dirty="0">
                <a:solidFill>
                  <a:srgbClr val="D16F00"/>
                </a:solidFill>
                <a:latin typeface="Arial"/>
                <a:cs typeface="Arial"/>
              </a:rPr>
              <a:t>of</a:t>
            </a:r>
            <a:r>
              <a:rPr sz="1156" b="1" spc="-22" dirty="0">
                <a:solidFill>
                  <a:srgbClr val="D16F00"/>
                </a:solidFill>
                <a:latin typeface="Arial"/>
                <a:cs typeface="Arial"/>
              </a:rPr>
              <a:t> </a:t>
            </a:r>
            <a:r>
              <a:rPr sz="1156" b="1" spc="3" dirty="0">
                <a:solidFill>
                  <a:srgbClr val="D16F00"/>
                </a:solidFill>
                <a:latin typeface="Arial"/>
                <a:cs typeface="Arial"/>
              </a:rPr>
              <a:t>the</a:t>
            </a:r>
            <a:r>
              <a:rPr sz="1156" b="1" spc="-26" dirty="0">
                <a:solidFill>
                  <a:srgbClr val="D16F00"/>
                </a:solidFill>
                <a:latin typeface="Arial"/>
                <a:cs typeface="Arial"/>
              </a:rPr>
              <a:t> </a:t>
            </a:r>
            <a:r>
              <a:rPr sz="1156" b="1" spc="-13" dirty="0">
                <a:solidFill>
                  <a:srgbClr val="D16F00"/>
                </a:solidFill>
                <a:latin typeface="Arial"/>
                <a:cs typeface="Arial"/>
              </a:rPr>
              <a:t>lung</a:t>
            </a:r>
            <a:r>
              <a:rPr sz="1156" b="1" spc="-22" dirty="0">
                <a:solidFill>
                  <a:srgbClr val="D16F00"/>
                </a:solidFill>
                <a:latin typeface="Arial"/>
                <a:cs typeface="Arial"/>
              </a:rPr>
              <a:t> </a:t>
            </a:r>
            <a:r>
              <a:rPr sz="1156" b="1" spc="16" dirty="0">
                <a:solidFill>
                  <a:srgbClr val="D16F00"/>
                </a:solidFill>
                <a:latin typeface="Arial"/>
                <a:cs typeface="Arial"/>
              </a:rPr>
              <a:t>-</a:t>
            </a:r>
            <a:r>
              <a:rPr sz="1156" b="1" spc="-26"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p:txBody>
      </p:sp>
      <p:sp>
        <p:nvSpPr>
          <p:cNvPr id="14" name="object 14"/>
          <p:cNvSpPr txBox="1"/>
          <p:nvPr/>
        </p:nvSpPr>
        <p:spPr>
          <a:xfrm>
            <a:off x="4375633" y="5548743"/>
            <a:ext cx="2381544" cy="469899"/>
          </a:xfrm>
          <a:prstGeom prst="rect">
            <a:avLst/>
          </a:prstGeom>
        </p:spPr>
        <p:txBody>
          <a:bodyPr vert="horz" wrap="square" lIns="0" tIns="8155" rIns="0" bIns="0" rtlCol="0">
            <a:spAutoFit/>
          </a:bodyPr>
          <a:lstStyle/>
          <a:p>
            <a:pPr marL="8155">
              <a:lnSpc>
                <a:spcPts val="918"/>
              </a:lnSpc>
              <a:spcBef>
                <a:spcPts val="64"/>
              </a:spcBef>
            </a:pPr>
            <a:r>
              <a:rPr sz="771" spc="16" dirty="0">
                <a:latin typeface="Microsoft Sans Serif"/>
                <a:cs typeface="Microsoft Sans Serif"/>
              </a:rPr>
              <a:t>Mesothelioma:</a:t>
            </a:r>
            <a:endParaRPr sz="771">
              <a:latin typeface="Microsoft Sans Serif"/>
              <a:cs typeface="Microsoft Sans Serif"/>
            </a:endParaRPr>
          </a:p>
          <a:p>
            <a:pPr marL="301723" indent="-205905">
              <a:lnSpc>
                <a:spcPts val="915"/>
              </a:lnSpc>
              <a:buFont typeface="Arial MT"/>
              <a:buChar char="●"/>
              <a:tabLst>
                <a:tab pos="301315" algn="l"/>
                <a:tab pos="301723" algn="l"/>
              </a:tabLst>
            </a:pPr>
            <a:r>
              <a:rPr sz="771" spc="16" dirty="0">
                <a:latin typeface="Microsoft Sans Serif"/>
                <a:cs typeface="Microsoft Sans Serif"/>
              </a:rPr>
              <a:t>gland-like</a:t>
            </a:r>
            <a:r>
              <a:rPr sz="771" dirty="0">
                <a:latin typeface="Microsoft Sans Serif"/>
                <a:cs typeface="Microsoft Sans Serif"/>
              </a:rPr>
              <a:t> </a:t>
            </a:r>
            <a:r>
              <a:rPr sz="771" spc="22" dirty="0">
                <a:latin typeface="Microsoft Sans Serif"/>
                <a:cs typeface="Microsoft Sans Serif"/>
              </a:rPr>
              <a:t>configurations</a:t>
            </a:r>
            <a:r>
              <a:rPr sz="771" dirty="0">
                <a:latin typeface="Microsoft Sans Serif"/>
                <a:cs typeface="Microsoft Sans Serif"/>
              </a:rPr>
              <a:t> </a:t>
            </a:r>
            <a:r>
              <a:rPr sz="771" spc="39" dirty="0">
                <a:latin typeface="Microsoft Sans Serif"/>
                <a:cs typeface="Microsoft Sans Serif"/>
              </a:rPr>
              <a:t>formed</a:t>
            </a:r>
            <a:r>
              <a:rPr sz="771" dirty="0">
                <a:latin typeface="Microsoft Sans Serif"/>
                <a:cs typeface="Microsoft Sans Serif"/>
              </a:rPr>
              <a:t> by:</a:t>
            </a:r>
            <a:endParaRPr sz="771">
              <a:latin typeface="Microsoft Sans Serif"/>
              <a:cs typeface="Microsoft Sans Serif"/>
            </a:endParaRPr>
          </a:p>
          <a:p>
            <a:pPr marL="595291" marR="3262" lvl="1" indent="-205905">
              <a:lnSpc>
                <a:spcPts val="918"/>
              </a:lnSpc>
              <a:spcBef>
                <a:spcPts val="29"/>
              </a:spcBef>
              <a:buFont typeface="Arial MT"/>
              <a:buChar char="○"/>
              <a:tabLst>
                <a:tab pos="594883" algn="l"/>
                <a:tab pos="595291" algn="l"/>
              </a:tabLst>
            </a:pPr>
            <a:r>
              <a:rPr sz="771" spc="16" dirty="0">
                <a:latin typeface="Microsoft Sans Serif"/>
                <a:cs typeface="Microsoft Sans Serif"/>
              </a:rPr>
              <a:t>Micro</a:t>
            </a:r>
            <a:r>
              <a:rPr sz="771" dirty="0">
                <a:latin typeface="Microsoft Sans Serif"/>
                <a:cs typeface="Microsoft Sans Serif"/>
              </a:rPr>
              <a:t> </a:t>
            </a:r>
            <a:r>
              <a:rPr sz="771" spc="19" dirty="0">
                <a:latin typeface="Microsoft Sans Serif"/>
                <a:cs typeface="Microsoft Sans Serif"/>
              </a:rPr>
              <a:t>epithelial</a:t>
            </a:r>
            <a:r>
              <a:rPr sz="771" spc="3" dirty="0">
                <a:latin typeface="Microsoft Sans Serif"/>
                <a:cs typeface="Microsoft Sans Serif"/>
              </a:rPr>
              <a:t> </a:t>
            </a:r>
            <a:r>
              <a:rPr sz="771" spc="32" dirty="0">
                <a:latin typeface="Microsoft Sans Serif"/>
                <a:cs typeface="Microsoft Sans Serif"/>
              </a:rPr>
              <a:t>pattern</a:t>
            </a:r>
            <a:r>
              <a:rPr sz="771" spc="3" dirty="0">
                <a:latin typeface="Microsoft Sans Serif"/>
                <a:cs typeface="Microsoft Sans Serif"/>
              </a:rPr>
              <a:t> </a:t>
            </a:r>
            <a:r>
              <a:rPr sz="771" spc="39" dirty="0">
                <a:latin typeface="Microsoft Sans Serif"/>
                <a:cs typeface="Microsoft Sans Serif"/>
              </a:rPr>
              <a:t>plump</a:t>
            </a:r>
            <a:r>
              <a:rPr sz="771" spc="3" dirty="0">
                <a:latin typeface="Microsoft Sans Serif"/>
                <a:cs typeface="Microsoft Sans Serif"/>
              </a:rPr>
              <a:t> </a:t>
            </a:r>
            <a:r>
              <a:rPr sz="771" spc="19" dirty="0">
                <a:latin typeface="Microsoft Sans Serif"/>
                <a:cs typeface="Microsoft Sans Serif"/>
              </a:rPr>
              <a:t>rounded </a:t>
            </a:r>
            <a:r>
              <a:rPr sz="771" spc="-196" dirty="0">
                <a:latin typeface="Microsoft Sans Serif"/>
                <a:cs typeface="Microsoft Sans Serif"/>
              </a:rPr>
              <a:t> </a:t>
            </a:r>
            <a:r>
              <a:rPr sz="771" spc="16" dirty="0">
                <a:latin typeface="Microsoft Sans Serif"/>
                <a:cs typeface="Microsoft Sans Serif"/>
              </a:rPr>
              <a:t>cells</a:t>
            </a:r>
            <a:endParaRPr sz="771">
              <a:latin typeface="Microsoft Sans Serif"/>
              <a:cs typeface="Microsoft Sans Serif"/>
            </a:endParaRPr>
          </a:p>
        </p:txBody>
      </p:sp>
      <p:sp>
        <p:nvSpPr>
          <p:cNvPr id="15" name="object 15"/>
          <p:cNvSpPr txBox="1">
            <a:spLocks noGrp="1"/>
          </p:cNvSpPr>
          <p:nvPr>
            <p:ph type="title"/>
          </p:nvPr>
        </p:nvSpPr>
        <p:spPr>
          <a:xfrm>
            <a:off x="2915816" y="28251"/>
            <a:ext cx="3067880" cy="516066"/>
          </a:xfrm>
          <a:prstGeom prst="rect">
            <a:avLst/>
          </a:prstGeom>
        </p:spPr>
        <p:txBody>
          <a:bodyPr vert="horz" wrap="square" lIns="0" tIns="8155" rIns="0" bIns="0" rtlCol="0" anchor="ctr">
            <a:spAutoFit/>
          </a:bodyPr>
          <a:lstStyle/>
          <a:p>
            <a:pPr marL="8155">
              <a:lnSpc>
                <a:spcPct val="100000"/>
              </a:lnSpc>
              <a:spcBef>
                <a:spcPts val="64"/>
              </a:spcBef>
            </a:pPr>
            <a:r>
              <a:rPr spc="-67" dirty="0"/>
              <a:t>Lung </a:t>
            </a:r>
            <a:r>
              <a:rPr spc="-32" dirty="0"/>
              <a:t>carcinoma</a:t>
            </a:r>
          </a:p>
        </p:txBody>
      </p:sp>
      <p:sp>
        <p:nvSpPr>
          <p:cNvPr id="16" name="object 16"/>
          <p:cNvSpPr txBox="1"/>
          <p:nvPr/>
        </p:nvSpPr>
        <p:spPr>
          <a:xfrm>
            <a:off x="2253820" y="3598364"/>
            <a:ext cx="2280020" cy="186104"/>
          </a:xfrm>
          <a:prstGeom prst="rect">
            <a:avLst/>
          </a:prstGeom>
        </p:spPr>
        <p:txBody>
          <a:bodyPr vert="horz" wrap="square" lIns="0" tIns="8155" rIns="0" bIns="0" rtlCol="0">
            <a:spAutoFit/>
          </a:bodyPr>
          <a:lstStyle/>
          <a:p>
            <a:pPr marL="8155">
              <a:spcBef>
                <a:spcPts val="64"/>
              </a:spcBef>
            </a:pPr>
            <a:r>
              <a:rPr sz="1156" spc="32" dirty="0">
                <a:solidFill>
                  <a:srgbClr val="D16F00"/>
                </a:solidFill>
                <a:latin typeface="Microsoft Sans Serif"/>
                <a:cs typeface="Microsoft Sans Serif"/>
              </a:rPr>
              <a:t>Mesothelioma</a:t>
            </a:r>
            <a:r>
              <a:rPr sz="1156" spc="-6" dirty="0">
                <a:solidFill>
                  <a:srgbClr val="D16F00"/>
                </a:solidFill>
                <a:latin typeface="Microsoft Sans Serif"/>
                <a:cs typeface="Microsoft Sans Serif"/>
              </a:rPr>
              <a:t> </a:t>
            </a:r>
            <a:r>
              <a:rPr sz="1156" spc="67" dirty="0">
                <a:solidFill>
                  <a:srgbClr val="D16F00"/>
                </a:solidFill>
                <a:latin typeface="Microsoft Sans Serif"/>
                <a:cs typeface="Microsoft Sans Serif"/>
              </a:rPr>
              <a:t>of</a:t>
            </a:r>
            <a:r>
              <a:rPr sz="1156" spc="-6" dirty="0">
                <a:solidFill>
                  <a:srgbClr val="D16F00"/>
                </a:solidFill>
                <a:latin typeface="Microsoft Sans Serif"/>
                <a:cs typeface="Microsoft Sans Serif"/>
              </a:rPr>
              <a:t> </a:t>
            </a:r>
            <a:r>
              <a:rPr sz="1156" spc="42" dirty="0">
                <a:solidFill>
                  <a:srgbClr val="D16F00"/>
                </a:solidFill>
                <a:latin typeface="Microsoft Sans Serif"/>
                <a:cs typeface="Microsoft Sans Serif"/>
              </a:rPr>
              <a:t>the</a:t>
            </a:r>
            <a:r>
              <a:rPr sz="1156" spc="-6" dirty="0">
                <a:solidFill>
                  <a:srgbClr val="D16F00"/>
                </a:solidFill>
                <a:latin typeface="Microsoft Sans Serif"/>
                <a:cs typeface="Microsoft Sans Serif"/>
              </a:rPr>
              <a:t> </a:t>
            </a:r>
            <a:r>
              <a:rPr sz="1156" spc="45" dirty="0">
                <a:solidFill>
                  <a:srgbClr val="D16F00"/>
                </a:solidFill>
                <a:latin typeface="Microsoft Sans Serif"/>
                <a:cs typeface="Microsoft Sans Serif"/>
              </a:rPr>
              <a:t>lung</a:t>
            </a:r>
            <a:r>
              <a:rPr sz="1156" spc="-3" dirty="0">
                <a:solidFill>
                  <a:srgbClr val="D16F00"/>
                </a:solidFill>
                <a:latin typeface="Microsoft Sans Serif"/>
                <a:cs typeface="Microsoft Sans Serif"/>
              </a:rPr>
              <a:t> </a:t>
            </a:r>
            <a:r>
              <a:rPr sz="1156" spc="13" dirty="0">
                <a:solidFill>
                  <a:srgbClr val="D16F00"/>
                </a:solidFill>
                <a:latin typeface="Microsoft Sans Serif"/>
                <a:cs typeface="Microsoft Sans Serif"/>
              </a:rPr>
              <a:t>-</a:t>
            </a:r>
            <a:r>
              <a:rPr sz="1156" spc="-6" dirty="0">
                <a:solidFill>
                  <a:srgbClr val="D16F00"/>
                </a:solidFill>
                <a:latin typeface="Microsoft Sans Serif"/>
                <a:cs typeface="Microsoft Sans Serif"/>
              </a:rPr>
              <a:t> Gross</a:t>
            </a:r>
            <a:endParaRPr sz="1156">
              <a:latin typeface="Microsoft Sans Serif"/>
              <a:cs typeface="Microsoft Sans Serif"/>
            </a:endParaRPr>
          </a:p>
        </p:txBody>
      </p:sp>
      <p:sp>
        <p:nvSpPr>
          <p:cNvPr id="17" name="object 17"/>
          <p:cNvSpPr/>
          <p:nvPr/>
        </p:nvSpPr>
        <p:spPr>
          <a:xfrm>
            <a:off x="2146013" y="5212272"/>
            <a:ext cx="4851974" cy="18755"/>
          </a:xfrm>
          <a:custGeom>
            <a:avLst/>
            <a:gdLst/>
            <a:ahLst/>
            <a:cxnLst/>
            <a:rect l="l" t="t" r="r" b="b"/>
            <a:pathLst>
              <a:path w="7556500" h="29209">
                <a:moveTo>
                  <a:pt x="0" y="28957"/>
                </a:moveTo>
                <a:lnTo>
                  <a:pt x="7556499" y="0"/>
                </a:lnTo>
              </a:path>
            </a:pathLst>
          </a:custGeom>
          <a:ln w="19049">
            <a:solidFill>
              <a:srgbClr val="999999"/>
            </a:solidFill>
          </a:ln>
        </p:spPr>
        <p:txBody>
          <a:bodyPr wrap="square" lIns="0" tIns="0" rIns="0" bIns="0" rtlCol="0"/>
          <a:lstStyle/>
          <a:p>
            <a:endParaRPr sz="1156"/>
          </a:p>
        </p:txBody>
      </p:sp>
      <p:sp>
        <p:nvSpPr>
          <p:cNvPr id="18" name="object 18"/>
          <p:cNvSpPr/>
          <p:nvPr/>
        </p:nvSpPr>
        <p:spPr>
          <a:xfrm>
            <a:off x="5201678" y="759754"/>
            <a:ext cx="1405441" cy="433008"/>
          </a:xfrm>
          <a:custGeom>
            <a:avLst/>
            <a:gdLst/>
            <a:ahLst/>
            <a:cxnLst/>
            <a:rect l="l" t="t" r="r" b="b"/>
            <a:pathLst>
              <a:path w="2188845" h="674369">
                <a:moveTo>
                  <a:pt x="0" y="112352"/>
                </a:moveTo>
                <a:lnTo>
                  <a:pt x="8829" y="68619"/>
                </a:lnTo>
                <a:lnTo>
                  <a:pt x="32907" y="32907"/>
                </a:lnTo>
                <a:lnTo>
                  <a:pt x="68619" y="8829"/>
                </a:lnTo>
                <a:lnTo>
                  <a:pt x="112352" y="0"/>
                </a:lnTo>
                <a:lnTo>
                  <a:pt x="2076147" y="0"/>
                </a:lnTo>
                <a:lnTo>
                  <a:pt x="2119142" y="8552"/>
                </a:lnTo>
                <a:lnTo>
                  <a:pt x="2155592" y="32907"/>
                </a:lnTo>
                <a:lnTo>
                  <a:pt x="2179947" y="69356"/>
                </a:lnTo>
                <a:lnTo>
                  <a:pt x="2188499" y="112352"/>
                </a:lnTo>
                <a:lnTo>
                  <a:pt x="2188499" y="561747"/>
                </a:lnTo>
                <a:lnTo>
                  <a:pt x="2179670" y="605480"/>
                </a:lnTo>
                <a:lnTo>
                  <a:pt x="2155592" y="641192"/>
                </a:lnTo>
                <a:lnTo>
                  <a:pt x="2119880" y="665270"/>
                </a:lnTo>
                <a:lnTo>
                  <a:pt x="2076147" y="674100"/>
                </a:lnTo>
                <a:lnTo>
                  <a:pt x="112352" y="674100"/>
                </a:lnTo>
                <a:lnTo>
                  <a:pt x="68619" y="665270"/>
                </a:lnTo>
                <a:lnTo>
                  <a:pt x="32907" y="641192"/>
                </a:lnTo>
                <a:lnTo>
                  <a:pt x="8829" y="605480"/>
                </a:lnTo>
                <a:lnTo>
                  <a:pt x="0" y="561747"/>
                </a:lnTo>
                <a:lnTo>
                  <a:pt x="0" y="112352"/>
                </a:lnTo>
                <a:close/>
              </a:path>
            </a:pathLst>
          </a:custGeom>
          <a:ln w="9524">
            <a:solidFill>
              <a:srgbClr val="B7B7B7"/>
            </a:solidFill>
            <a:prstDash val="lgDash"/>
          </a:ln>
        </p:spPr>
        <p:txBody>
          <a:bodyPr wrap="square" lIns="0" tIns="0" rIns="0" bIns="0" rtlCol="0"/>
          <a:lstStyle/>
          <a:p>
            <a:endParaRPr sz="1156"/>
          </a:p>
        </p:txBody>
      </p:sp>
      <p:sp>
        <p:nvSpPr>
          <p:cNvPr id="19" name="object 19"/>
          <p:cNvSpPr txBox="1"/>
          <p:nvPr/>
        </p:nvSpPr>
        <p:spPr>
          <a:xfrm>
            <a:off x="3131840" y="471637"/>
            <a:ext cx="2599138" cy="705157"/>
          </a:xfrm>
          <a:prstGeom prst="rect">
            <a:avLst/>
          </a:prstGeom>
        </p:spPr>
        <p:txBody>
          <a:bodyPr vert="horz" wrap="square" lIns="0" tIns="8155" rIns="0" bIns="0" rtlCol="0">
            <a:spAutoFit/>
          </a:bodyPr>
          <a:lstStyle/>
          <a:p>
            <a:pPr marL="8155">
              <a:spcBef>
                <a:spcPts val="64"/>
              </a:spcBef>
            </a:pPr>
            <a:r>
              <a:rPr sz="1156" b="1" spc="-26" dirty="0" smtClean="0">
                <a:latin typeface="Arial"/>
                <a:cs typeface="Arial"/>
              </a:rPr>
              <a:t> </a:t>
            </a:r>
            <a:r>
              <a:rPr sz="1156" b="1" spc="-42" dirty="0">
                <a:latin typeface="Arial"/>
                <a:cs typeface="Arial"/>
              </a:rPr>
              <a:t>MESOTHELIOMA</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endParaRPr sz="1156" dirty="0">
              <a:latin typeface="Arial"/>
              <a:cs typeface="Arial"/>
            </a:endParaRPr>
          </a:p>
          <a:p>
            <a:pPr marL="1347151" marR="156570">
              <a:lnSpc>
                <a:spcPct val="101600"/>
              </a:lnSpc>
              <a:spcBef>
                <a:spcPts val="925"/>
              </a:spcBef>
            </a:pPr>
            <a:r>
              <a:rPr sz="514" spc="6" dirty="0">
                <a:solidFill>
                  <a:srgbClr val="CCCCCC"/>
                </a:solidFill>
                <a:latin typeface="Microsoft Sans Serif"/>
                <a:cs typeface="Microsoft Sans Serif"/>
              </a:rPr>
              <a:t>-Definition:</a:t>
            </a:r>
            <a:r>
              <a:rPr sz="514" spc="-3" dirty="0">
                <a:solidFill>
                  <a:srgbClr val="CCCCCC"/>
                </a:solidFill>
                <a:latin typeface="Microsoft Sans Serif"/>
                <a:cs typeface="Microsoft Sans Serif"/>
              </a:rPr>
              <a:t> </a:t>
            </a:r>
            <a:r>
              <a:rPr sz="514" spc="13" dirty="0">
                <a:solidFill>
                  <a:srgbClr val="CCCCCC"/>
                </a:solidFill>
                <a:latin typeface="Microsoft Sans Serif"/>
                <a:cs typeface="Microsoft Sans Serif"/>
              </a:rPr>
              <a:t>Malignant</a:t>
            </a:r>
            <a:r>
              <a:rPr sz="514" spc="-6" dirty="0">
                <a:solidFill>
                  <a:srgbClr val="CCCCCC"/>
                </a:solidFill>
                <a:latin typeface="Microsoft Sans Serif"/>
                <a:cs typeface="Microsoft Sans Serif"/>
              </a:rPr>
              <a:t> </a:t>
            </a:r>
            <a:r>
              <a:rPr sz="514" spc="29" dirty="0">
                <a:solidFill>
                  <a:srgbClr val="CCCCCC"/>
                </a:solidFill>
                <a:latin typeface="Microsoft Sans Serif"/>
                <a:cs typeface="Microsoft Sans Serif"/>
              </a:rPr>
              <a:t>tumors</a:t>
            </a:r>
            <a:r>
              <a:rPr sz="514" spc="-3" dirty="0">
                <a:solidFill>
                  <a:srgbClr val="CCCCCC"/>
                </a:solidFill>
                <a:latin typeface="Microsoft Sans Serif"/>
                <a:cs typeface="Microsoft Sans Serif"/>
              </a:rPr>
              <a:t> </a:t>
            </a:r>
            <a:r>
              <a:rPr sz="514" spc="29" dirty="0">
                <a:solidFill>
                  <a:srgbClr val="CCCCCC"/>
                </a:solidFill>
                <a:latin typeface="Microsoft Sans Serif"/>
                <a:cs typeface="Microsoft Sans Serif"/>
              </a:rPr>
              <a:t>of</a:t>
            </a:r>
            <a:r>
              <a:rPr sz="514" spc="-3" dirty="0">
                <a:solidFill>
                  <a:srgbClr val="CCCCCC"/>
                </a:solidFill>
                <a:latin typeface="Microsoft Sans Serif"/>
                <a:cs typeface="Microsoft Sans Serif"/>
              </a:rPr>
              <a:t> </a:t>
            </a:r>
            <a:r>
              <a:rPr sz="514" spc="19" dirty="0">
                <a:solidFill>
                  <a:srgbClr val="CCCCCC"/>
                </a:solidFill>
                <a:latin typeface="Microsoft Sans Serif"/>
                <a:cs typeface="Microsoft Sans Serif"/>
              </a:rPr>
              <a:t>the </a:t>
            </a:r>
            <a:r>
              <a:rPr sz="514" spc="-125" dirty="0">
                <a:solidFill>
                  <a:srgbClr val="CCCCCC"/>
                </a:solidFill>
                <a:latin typeface="Microsoft Sans Serif"/>
                <a:cs typeface="Microsoft Sans Serif"/>
              </a:rPr>
              <a:t> </a:t>
            </a:r>
            <a:r>
              <a:rPr sz="514" spc="16" dirty="0">
                <a:solidFill>
                  <a:srgbClr val="CCCCCC"/>
                </a:solidFill>
                <a:latin typeface="Microsoft Sans Serif"/>
                <a:cs typeface="Microsoft Sans Serif"/>
              </a:rPr>
              <a:t>mesothelial</a:t>
            </a:r>
            <a:r>
              <a:rPr sz="514" spc="-3" dirty="0">
                <a:solidFill>
                  <a:srgbClr val="CCCCCC"/>
                </a:solidFill>
                <a:latin typeface="Microsoft Sans Serif"/>
                <a:cs typeface="Microsoft Sans Serif"/>
              </a:rPr>
              <a:t> </a:t>
            </a:r>
            <a:r>
              <a:rPr sz="514" spc="10" dirty="0">
                <a:solidFill>
                  <a:srgbClr val="CCCCCC"/>
                </a:solidFill>
                <a:latin typeface="Microsoft Sans Serif"/>
                <a:cs typeface="Microsoft Sans Serif"/>
              </a:rPr>
              <a:t>cells</a:t>
            </a:r>
            <a:r>
              <a:rPr sz="514" dirty="0">
                <a:solidFill>
                  <a:srgbClr val="CCCCCC"/>
                </a:solidFill>
                <a:latin typeface="Microsoft Sans Serif"/>
                <a:cs typeface="Microsoft Sans Serif"/>
              </a:rPr>
              <a:t> </a:t>
            </a:r>
            <a:r>
              <a:rPr sz="514" spc="13" dirty="0">
                <a:solidFill>
                  <a:srgbClr val="CCCCCC"/>
                </a:solidFill>
                <a:latin typeface="Microsoft Sans Serif"/>
                <a:cs typeface="Microsoft Sans Serif"/>
              </a:rPr>
              <a:t>lining</a:t>
            </a:r>
            <a:r>
              <a:rPr sz="514" dirty="0">
                <a:solidFill>
                  <a:srgbClr val="CCCCCC"/>
                </a:solidFill>
                <a:latin typeface="Microsoft Sans Serif"/>
                <a:cs typeface="Microsoft Sans Serif"/>
              </a:rPr>
              <a:t> </a:t>
            </a:r>
            <a:r>
              <a:rPr sz="514" spc="19" dirty="0">
                <a:solidFill>
                  <a:srgbClr val="CCCCCC"/>
                </a:solidFill>
                <a:latin typeface="Microsoft Sans Serif"/>
                <a:cs typeface="Microsoft Sans Serif"/>
              </a:rPr>
              <a:t>the</a:t>
            </a:r>
            <a:r>
              <a:rPr sz="514" dirty="0">
                <a:solidFill>
                  <a:srgbClr val="CCCCCC"/>
                </a:solidFill>
                <a:latin typeface="Microsoft Sans Serif"/>
                <a:cs typeface="Microsoft Sans Serif"/>
              </a:rPr>
              <a:t> </a:t>
            </a:r>
            <a:r>
              <a:rPr sz="514" spc="6" dirty="0">
                <a:solidFill>
                  <a:srgbClr val="CCCCCC"/>
                </a:solidFill>
                <a:latin typeface="Microsoft Sans Serif"/>
                <a:cs typeface="Microsoft Sans Serif"/>
              </a:rPr>
              <a:t>pleura.</a:t>
            </a:r>
            <a:endParaRPr sz="514" dirty="0">
              <a:latin typeface="Microsoft Sans Serif"/>
              <a:cs typeface="Microsoft Sans Serif"/>
            </a:endParaRPr>
          </a:p>
          <a:p>
            <a:pPr marL="1347151" marR="3262">
              <a:lnSpc>
                <a:spcPct val="101600"/>
              </a:lnSpc>
            </a:pPr>
            <a:r>
              <a:rPr sz="514" spc="19" dirty="0">
                <a:solidFill>
                  <a:srgbClr val="CCCCCC"/>
                </a:solidFill>
                <a:latin typeface="Microsoft Sans Serif"/>
                <a:cs typeface="Microsoft Sans Serif"/>
              </a:rPr>
              <a:t>-Immunohistochemistry </a:t>
            </a:r>
            <a:r>
              <a:rPr sz="514" spc="3" dirty="0">
                <a:solidFill>
                  <a:srgbClr val="CCCCCC"/>
                </a:solidFill>
                <a:latin typeface="Microsoft Sans Serif"/>
                <a:cs typeface="Microsoft Sans Serif"/>
              </a:rPr>
              <a:t>is used </a:t>
            </a:r>
            <a:r>
              <a:rPr sz="514" spc="29" dirty="0">
                <a:solidFill>
                  <a:srgbClr val="CCCCCC"/>
                </a:solidFill>
                <a:latin typeface="Microsoft Sans Serif"/>
                <a:cs typeface="Microsoft Sans Serif"/>
              </a:rPr>
              <a:t>to </a:t>
            </a:r>
            <a:r>
              <a:rPr sz="514" spc="32" dirty="0">
                <a:solidFill>
                  <a:srgbClr val="CCCCCC"/>
                </a:solidFill>
                <a:latin typeface="Microsoft Sans Serif"/>
                <a:cs typeface="Microsoft Sans Serif"/>
              </a:rPr>
              <a:t> </a:t>
            </a:r>
            <a:r>
              <a:rPr sz="514" spc="19" dirty="0">
                <a:solidFill>
                  <a:srgbClr val="CCCCCC"/>
                </a:solidFill>
                <a:latin typeface="Microsoft Sans Serif"/>
                <a:cs typeface="Microsoft Sans Serif"/>
              </a:rPr>
              <a:t>differentiate</a:t>
            </a:r>
            <a:r>
              <a:rPr sz="514" spc="-10" dirty="0">
                <a:solidFill>
                  <a:srgbClr val="CCCCCC"/>
                </a:solidFill>
                <a:latin typeface="Microsoft Sans Serif"/>
                <a:cs typeface="Microsoft Sans Serif"/>
              </a:rPr>
              <a:t> </a:t>
            </a:r>
            <a:r>
              <a:rPr sz="514" spc="13" dirty="0">
                <a:solidFill>
                  <a:srgbClr val="CCCCCC"/>
                </a:solidFill>
                <a:latin typeface="Microsoft Sans Serif"/>
                <a:cs typeface="Microsoft Sans Serif"/>
              </a:rPr>
              <a:t>between</a:t>
            </a:r>
            <a:r>
              <a:rPr sz="514" spc="-6" dirty="0">
                <a:solidFill>
                  <a:srgbClr val="CCCCCC"/>
                </a:solidFill>
                <a:latin typeface="Microsoft Sans Serif"/>
                <a:cs typeface="Microsoft Sans Serif"/>
              </a:rPr>
              <a:t> </a:t>
            </a:r>
            <a:r>
              <a:rPr sz="514" spc="16" dirty="0">
                <a:solidFill>
                  <a:srgbClr val="CCCCCC"/>
                </a:solidFill>
                <a:latin typeface="Microsoft Sans Serif"/>
                <a:cs typeface="Microsoft Sans Serif"/>
              </a:rPr>
              <a:t>mesothelioma</a:t>
            </a:r>
            <a:r>
              <a:rPr sz="514" spc="-6" dirty="0">
                <a:solidFill>
                  <a:srgbClr val="CCCCCC"/>
                </a:solidFill>
                <a:latin typeface="Microsoft Sans Serif"/>
                <a:cs typeface="Microsoft Sans Serif"/>
              </a:rPr>
              <a:t> </a:t>
            </a:r>
            <a:r>
              <a:rPr sz="514" spc="6" dirty="0">
                <a:solidFill>
                  <a:srgbClr val="CCCCCC"/>
                </a:solidFill>
                <a:latin typeface="Microsoft Sans Serif"/>
                <a:cs typeface="Microsoft Sans Serif"/>
              </a:rPr>
              <a:t>and </a:t>
            </a:r>
            <a:r>
              <a:rPr sz="514" spc="-128" dirty="0">
                <a:solidFill>
                  <a:srgbClr val="CCCCCC"/>
                </a:solidFill>
                <a:latin typeface="Microsoft Sans Serif"/>
                <a:cs typeface="Microsoft Sans Serif"/>
              </a:rPr>
              <a:t> </a:t>
            </a:r>
            <a:r>
              <a:rPr sz="514" spc="10" dirty="0">
                <a:solidFill>
                  <a:srgbClr val="CCCCCC"/>
                </a:solidFill>
                <a:latin typeface="Microsoft Sans Serif"/>
                <a:cs typeface="Microsoft Sans Serif"/>
              </a:rPr>
              <a:t>adenocarcinoma</a:t>
            </a:r>
            <a:endParaRPr sz="514" dirty="0">
              <a:latin typeface="Microsoft Sans Serif"/>
              <a:cs typeface="Microsoft Sans Serif"/>
            </a:endParaRPr>
          </a:p>
        </p:txBody>
      </p:sp>
      <p:grpSp>
        <p:nvGrpSpPr>
          <p:cNvPr id="20" name="object 20"/>
          <p:cNvGrpSpPr/>
          <p:nvPr/>
        </p:nvGrpSpPr>
        <p:grpSpPr>
          <a:xfrm>
            <a:off x="5063369" y="681974"/>
            <a:ext cx="132920" cy="298458"/>
            <a:chOff x="4543512" y="1062112"/>
            <a:chExt cx="207010" cy="464820"/>
          </a:xfrm>
        </p:grpSpPr>
        <p:sp>
          <p:nvSpPr>
            <p:cNvPr id="21" name="object 21"/>
            <p:cNvSpPr/>
            <p:nvPr/>
          </p:nvSpPr>
          <p:spPr>
            <a:xfrm>
              <a:off x="4548275" y="1066874"/>
              <a:ext cx="179070" cy="447040"/>
            </a:xfrm>
            <a:custGeom>
              <a:avLst/>
              <a:gdLst/>
              <a:ahLst/>
              <a:cxnLst/>
              <a:rect l="l" t="t" r="r" b="b"/>
              <a:pathLst>
                <a:path w="179070" h="447040">
                  <a:moveTo>
                    <a:pt x="0" y="0"/>
                  </a:moveTo>
                  <a:lnTo>
                    <a:pt x="2132" y="56531"/>
                  </a:lnTo>
                  <a:lnTo>
                    <a:pt x="8287" y="112275"/>
                  </a:lnTo>
                  <a:lnTo>
                    <a:pt x="18098" y="166446"/>
                  </a:lnTo>
                  <a:lnTo>
                    <a:pt x="31199" y="218255"/>
                  </a:lnTo>
                  <a:lnTo>
                    <a:pt x="47226" y="266917"/>
                  </a:lnTo>
                  <a:lnTo>
                    <a:pt x="65812" y="311643"/>
                  </a:lnTo>
                  <a:lnTo>
                    <a:pt x="97690" y="369634"/>
                  </a:lnTo>
                  <a:lnTo>
                    <a:pt x="133270" y="414344"/>
                  </a:lnTo>
                  <a:lnTo>
                    <a:pt x="171317" y="443118"/>
                  </a:lnTo>
                  <a:lnTo>
                    <a:pt x="178626" y="446523"/>
                  </a:lnTo>
                </a:path>
              </a:pathLst>
            </a:custGeom>
            <a:ln w="9524">
              <a:solidFill>
                <a:srgbClr val="D9D9D9"/>
              </a:solidFill>
              <a:prstDash val="lgDash"/>
            </a:ln>
          </p:spPr>
          <p:txBody>
            <a:bodyPr wrap="square" lIns="0" tIns="0" rIns="0" bIns="0" rtlCol="0"/>
            <a:lstStyle/>
            <a:p>
              <a:endParaRPr sz="1156"/>
            </a:p>
          </p:txBody>
        </p:sp>
        <p:sp>
          <p:nvSpPr>
            <p:cNvPr id="22" name="object 22"/>
            <p:cNvSpPr/>
            <p:nvPr/>
          </p:nvSpPr>
          <p:spPr>
            <a:xfrm>
              <a:off x="4714241" y="1500716"/>
              <a:ext cx="31115" cy="20955"/>
            </a:xfrm>
            <a:custGeom>
              <a:avLst/>
              <a:gdLst/>
              <a:ahLst/>
              <a:cxnLst/>
              <a:rect l="l" t="t" r="r" b="b"/>
              <a:pathLst>
                <a:path w="31114" h="20955">
                  <a:moveTo>
                    <a:pt x="0" y="20958"/>
                  </a:moveTo>
                  <a:lnTo>
                    <a:pt x="12698" y="12697"/>
                  </a:lnTo>
                  <a:lnTo>
                    <a:pt x="4437" y="0"/>
                  </a:lnTo>
                  <a:lnTo>
                    <a:pt x="31010" y="16574"/>
                  </a:lnTo>
                  <a:lnTo>
                    <a:pt x="0" y="20958"/>
                  </a:lnTo>
                  <a:close/>
                </a:path>
              </a:pathLst>
            </a:custGeom>
            <a:solidFill>
              <a:srgbClr val="D9D9D9"/>
            </a:solidFill>
          </p:spPr>
          <p:txBody>
            <a:bodyPr wrap="square" lIns="0" tIns="0" rIns="0" bIns="0" rtlCol="0"/>
            <a:lstStyle/>
            <a:p>
              <a:endParaRPr sz="1156"/>
            </a:p>
          </p:txBody>
        </p:sp>
        <p:sp>
          <p:nvSpPr>
            <p:cNvPr id="23" name="object 23"/>
            <p:cNvSpPr/>
            <p:nvPr/>
          </p:nvSpPr>
          <p:spPr>
            <a:xfrm>
              <a:off x="4714241" y="1500716"/>
              <a:ext cx="31115" cy="20955"/>
            </a:xfrm>
            <a:custGeom>
              <a:avLst/>
              <a:gdLst/>
              <a:ahLst/>
              <a:cxnLst/>
              <a:rect l="l" t="t" r="r" b="b"/>
              <a:pathLst>
                <a:path w="31114" h="20955">
                  <a:moveTo>
                    <a:pt x="12698" y="12697"/>
                  </a:moveTo>
                  <a:lnTo>
                    <a:pt x="0" y="20958"/>
                  </a:lnTo>
                  <a:lnTo>
                    <a:pt x="31010" y="16574"/>
                  </a:lnTo>
                  <a:lnTo>
                    <a:pt x="4437" y="0"/>
                  </a:lnTo>
                  <a:lnTo>
                    <a:pt x="12698" y="12697"/>
                  </a:lnTo>
                  <a:close/>
                </a:path>
              </a:pathLst>
            </a:custGeom>
            <a:ln w="9524">
              <a:solidFill>
                <a:srgbClr val="D9D9D9"/>
              </a:solidFill>
            </a:ln>
          </p:spPr>
          <p:txBody>
            <a:bodyPr wrap="square" lIns="0" tIns="0" rIns="0" bIns="0" rtlCol="0"/>
            <a:lstStyle/>
            <a:p>
              <a:endParaRPr sz="1156"/>
            </a:p>
          </p:txBody>
        </p:sp>
      </p:grpSp>
      <p:grpSp>
        <p:nvGrpSpPr>
          <p:cNvPr id="24" name="object 24"/>
          <p:cNvGrpSpPr/>
          <p:nvPr/>
        </p:nvGrpSpPr>
        <p:grpSpPr>
          <a:xfrm>
            <a:off x="4571254" y="1647875"/>
            <a:ext cx="1816432" cy="421184"/>
            <a:chOff x="3777087" y="2566412"/>
            <a:chExt cx="2828925" cy="655955"/>
          </a:xfrm>
        </p:grpSpPr>
        <p:sp>
          <p:nvSpPr>
            <p:cNvPr id="25" name="object 25"/>
            <p:cNvSpPr/>
            <p:nvPr/>
          </p:nvSpPr>
          <p:spPr>
            <a:xfrm>
              <a:off x="4019975" y="2786574"/>
              <a:ext cx="2581275" cy="431165"/>
            </a:xfrm>
            <a:custGeom>
              <a:avLst/>
              <a:gdLst/>
              <a:ahLst/>
              <a:cxnLst/>
              <a:rect l="l" t="t" r="r" b="b"/>
              <a:pathLst>
                <a:path w="2581275" h="431164">
                  <a:moveTo>
                    <a:pt x="0" y="71801"/>
                  </a:moveTo>
                  <a:lnTo>
                    <a:pt x="5642" y="43853"/>
                  </a:lnTo>
                  <a:lnTo>
                    <a:pt x="21030" y="21030"/>
                  </a:lnTo>
                  <a:lnTo>
                    <a:pt x="43853" y="5642"/>
                  </a:lnTo>
                  <a:lnTo>
                    <a:pt x="71801" y="0"/>
                  </a:lnTo>
                  <a:lnTo>
                    <a:pt x="2509098" y="0"/>
                  </a:lnTo>
                  <a:lnTo>
                    <a:pt x="2548934" y="12063"/>
                  </a:lnTo>
                  <a:lnTo>
                    <a:pt x="2575434" y="44324"/>
                  </a:lnTo>
                  <a:lnTo>
                    <a:pt x="2580899" y="71801"/>
                  </a:lnTo>
                  <a:lnTo>
                    <a:pt x="2580899" y="358998"/>
                  </a:lnTo>
                  <a:lnTo>
                    <a:pt x="2575257" y="386946"/>
                  </a:lnTo>
                  <a:lnTo>
                    <a:pt x="2559869" y="409769"/>
                  </a:lnTo>
                  <a:lnTo>
                    <a:pt x="2537046" y="425157"/>
                  </a:lnTo>
                  <a:lnTo>
                    <a:pt x="2509098" y="430799"/>
                  </a:lnTo>
                  <a:lnTo>
                    <a:pt x="71801" y="430799"/>
                  </a:lnTo>
                  <a:lnTo>
                    <a:pt x="43853" y="425157"/>
                  </a:lnTo>
                  <a:lnTo>
                    <a:pt x="21030" y="409769"/>
                  </a:lnTo>
                  <a:lnTo>
                    <a:pt x="5642" y="386946"/>
                  </a:lnTo>
                  <a:lnTo>
                    <a:pt x="0" y="358998"/>
                  </a:lnTo>
                  <a:lnTo>
                    <a:pt x="0" y="71801"/>
                  </a:lnTo>
                  <a:close/>
                </a:path>
              </a:pathLst>
            </a:custGeom>
            <a:ln w="9524">
              <a:solidFill>
                <a:srgbClr val="999999"/>
              </a:solidFill>
              <a:prstDash val="lgDash"/>
            </a:ln>
          </p:spPr>
          <p:txBody>
            <a:bodyPr wrap="square" lIns="0" tIns="0" rIns="0" bIns="0" rtlCol="0"/>
            <a:lstStyle/>
            <a:p>
              <a:endParaRPr sz="1156"/>
            </a:p>
          </p:txBody>
        </p:sp>
        <p:sp>
          <p:nvSpPr>
            <p:cNvPr id="26" name="object 26"/>
            <p:cNvSpPr/>
            <p:nvPr/>
          </p:nvSpPr>
          <p:spPr>
            <a:xfrm>
              <a:off x="3781850" y="2571174"/>
              <a:ext cx="457200" cy="428625"/>
            </a:xfrm>
            <a:custGeom>
              <a:avLst/>
              <a:gdLst/>
              <a:ahLst/>
              <a:cxnLst/>
              <a:rect l="l" t="t" r="r" b="b"/>
              <a:pathLst>
                <a:path w="457200" h="428625">
                  <a:moveTo>
                    <a:pt x="456824" y="0"/>
                  </a:moveTo>
                  <a:lnTo>
                    <a:pt x="423058" y="43877"/>
                  </a:lnTo>
                  <a:lnTo>
                    <a:pt x="385567" y="60581"/>
                  </a:lnTo>
                  <a:lnTo>
                    <a:pt x="338532" y="75788"/>
                  </a:lnTo>
                  <a:lnTo>
                    <a:pt x="285099" y="90996"/>
                  </a:lnTo>
                  <a:lnTo>
                    <a:pt x="228412" y="107699"/>
                  </a:lnTo>
                  <a:lnTo>
                    <a:pt x="171635" y="127145"/>
                  </a:lnTo>
                  <a:lnTo>
                    <a:pt x="118004" y="149583"/>
                  </a:lnTo>
                  <a:lnTo>
                    <a:pt x="70771" y="175012"/>
                  </a:lnTo>
                  <a:lnTo>
                    <a:pt x="33191" y="203433"/>
                  </a:lnTo>
                  <a:lnTo>
                    <a:pt x="8516" y="234845"/>
                  </a:lnTo>
                  <a:lnTo>
                    <a:pt x="0" y="269249"/>
                  </a:lnTo>
                  <a:lnTo>
                    <a:pt x="5720" y="296806"/>
                  </a:lnTo>
                  <a:lnTo>
                    <a:pt x="44519" y="351918"/>
                  </a:lnTo>
                  <a:lnTo>
                    <a:pt x="74899" y="376949"/>
                  </a:lnTo>
                  <a:lnTo>
                    <a:pt x="110799" y="398616"/>
                  </a:lnTo>
                  <a:lnTo>
                    <a:pt x="150870" y="415654"/>
                  </a:lnTo>
                  <a:lnTo>
                    <a:pt x="193761" y="426803"/>
                  </a:lnTo>
                  <a:lnTo>
                    <a:pt x="204767" y="428522"/>
                  </a:lnTo>
                  <a:lnTo>
                    <a:pt x="205554" y="428619"/>
                  </a:lnTo>
                </a:path>
              </a:pathLst>
            </a:custGeom>
            <a:ln w="9524">
              <a:solidFill>
                <a:srgbClr val="B7B7B7"/>
              </a:solidFill>
              <a:prstDash val="lgDash"/>
            </a:ln>
          </p:spPr>
          <p:txBody>
            <a:bodyPr wrap="square" lIns="0" tIns="0" rIns="0" bIns="0" rtlCol="0"/>
            <a:lstStyle/>
            <a:p>
              <a:endParaRPr sz="1156"/>
            </a:p>
          </p:txBody>
        </p:sp>
        <p:sp>
          <p:nvSpPr>
            <p:cNvPr id="27" name="object 27"/>
            <p:cNvSpPr/>
            <p:nvPr/>
          </p:nvSpPr>
          <p:spPr>
            <a:xfrm>
              <a:off x="3976001" y="2988391"/>
              <a:ext cx="30480" cy="21590"/>
            </a:xfrm>
            <a:custGeom>
              <a:avLst/>
              <a:gdLst/>
              <a:ahLst/>
              <a:cxnLst/>
              <a:rect l="l" t="t" r="r" b="b"/>
              <a:pathLst>
                <a:path w="30479" h="21589">
                  <a:moveTo>
                    <a:pt x="0" y="21375"/>
                  </a:moveTo>
                  <a:lnTo>
                    <a:pt x="11403" y="11403"/>
                  </a:lnTo>
                  <a:lnTo>
                    <a:pt x="1430" y="0"/>
                  </a:lnTo>
                  <a:lnTo>
                    <a:pt x="30080" y="12653"/>
                  </a:lnTo>
                  <a:lnTo>
                    <a:pt x="0" y="21375"/>
                  </a:lnTo>
                  <a:close/>
                </a:path>
              </a:pathLst>
            </a:custGeom>
            <a:solidFill>
              <a:srgbClr val="B7B7B7"/>
            </a:solidFill>
          </p:spPr>
          <p:txBody>
            <a:bodyPr wrap="square" lIns="0" tIns="0" rIns="0" bIns="0" rtlCol="0"/>
            <a:lstStyle/>
            <a:p>
              <a:endParaRPr sz="1156"/>
            </a:p>
          </p:txBody>
        </p:sp>
        <p:sp>
          <p:nvSpPr>
            <p:cNvPr id="28" name="object 28"/>
            <p:cNvSpPr/>
            <p:nvPr/>
          </p:nvSpPr>
          <p:spPr>
            <a:xfrm>
              <a:off x="3976001" y="2988391"/>
              <a:ext cx="30480" cy="21590"/>
            </a:xfrm>
            <a:custGeom>
              <a:avLst/>
              <a:gdLst/>
              <a:ahLst/>
              <a:cxnLst/>
              <a:rect l="l" t="t" r="r" b="b"/>
              <a:pathLst>
                <a:path w="30479" h="21589">
                  <a:moveTo>
                    <a:pt x="11403" y="11403"/>
                  </a:moveTo>
                  <a:lnTo>
                    <a:pt x="0" y="21375"/>
                  </a:lnTo>
                  <a:lnTo>
                    <a:pt x="30080" y="12653"/>
                  </a:lnTo>
                  <a:lnTo>
                    <a:pt x="1430" y="0"/>
                  </a:lnTo>
                  <a:lnTo>
                    <a:pt x="11403" y="11403"/>
                  </a:lnTo>
                  <a:close/>
                </a:path>
              </a:pathLst>
            </a:custGeom>
            <a:ln w="9524">
              <a:solidFill>
                <a:srgbClr val="B7B7B7"/>
              </a:solidFill>
            </a:ln>
          </p:spPr>
          <p:txBody>
            <a:bodyPr wrap="square" lIns="0" tIns="0" rIns="0" bIns="0" rtlCol="0"/>
            <a:lstStyle/>
            <a:p>
              <a:endParaRPr sz="1156"/>
            </a:p>
          </p:txBody>
        </p:sp>
      </p:grpSp>
      <p:sp>
        <p:nvSpPr>
          <p:cNvPr id="29" name="object 29"/>
          <p:cNvSpPr/>
          <p:nvPr/>
        </p:nvSpPr>
        <p:spPr>
          <a:xfrm>
            <a:off x="4727210" y="2116762"/>
            <a:ext cx="1657418" cy="276848"/>
          </a:xfrm>
          <a:custGeom>
            <a:avLst/>
            <a:gdLst/>
            <a:ahLst/>
            <a:cxnLst/>
            <a:rect l="l" t="t" r="r" b="b"/>
            <a:pathLst>
              <a:path w="2581275" h="431164">
                <a:moveTo>
                  <a:pt x="0" y="71801"/>
                </a:moveTo>
                <a:lnTo>
                  <a:pt x="5642" y="43853"/>
                </a:lnTo>
                <a:lnTo>
                  <a:pt x="21030" y="21030"/>
                </a:lnTo>
                <a:lnTo>
                  <a:pt x="43853" y="5642"/>
                </a:lnTo>
                <a:lnTo>
                  <a:pt x="71801" y="0"/>
                </a:lnTo>
                <a:lnTo>
                  <a:pt x="2509098" y="0"/>
                </a:lnTo>
                <a:lnTo>
                  <a:pt x="2548934" y="12063"/>
                </a:lnTo>
                <a:lnTo>
                  <a:pt x="2575434" y="44324"/>
                </a:lnTo>
                <a:lnTo>
                  <a:pt x="2580899" y="71801"/>
                </a:lnTo>
                <a:lnTo>
                  <a:pt x="2580899" y="358998"/>
                </a:lnTo>
                <a:lnTo>
                  <a:pt x="2575257" y="386947"/>
                </a:lnTo>
                <a:lnTo>
                  <a:pt x="2559869" y="409769"/>
                </a:lnTo>
                <a:lnTo>
                  <a:pt x="2537046" y="425157"/>
                </a:lnTo>
                <a:lnTo>
                  <a:pt x="2509098" y="430799"/>
                </a:lnTo>
                <a:lnTo>
                  <a:pt x="71801" y="430799"/>
                </a:lnTo>
                <a:lnTo>
                  <a:pt x="43853" y="425157"/>
                </a:lnTo>
                <a:lnTo>
                  <a:pt x="21030" y="409769"/>
                </a:lnTo>
                <a:lnTo>
                  <a:pt x="5642" y="386947"/>
                </a:lnTo>
                <a:lnTo>
                  <a:pt x="0" y="358998"/>
                </a:lnTo>
                <a:lnTo>
                  <a:pt x="0" y="71801"/>
                </a:lnTo>
                <a:close/>
              </a:path>
            </a:pathLst>
          </a:custGeom>
          <a:ln w="9524">
            <a:solidFill>
              <a:srgbClr val="999999"/>
            </a:solidFill>
            <a:prstDash val="lgDash"/>
          </a:ln>
        </p:spPr>
        <p:txBody>
          <a:bodyPr wrap="square" lIns="0" tIns="0" rIns="0" bIns="0" rtlCol="0"/>
          <a:lstStyle/>
          <a:p>
            <a:endParaRPr sz="1156"/>
          </a:p>
        </p:txBody>
      </p:sp>
      <p:sp>
        <p:nvSpPr>
          <p:cNvPr id="30" name="object 30"/>
          <p:cNvSpPr txBox="1"/>
          <p:nvPr/>
        </p:nvSpPr>
        <p:spPr>
          <a:xfrm>
            <a:off x="4787602" y="1799274"/>
            <a:ext cx="1464970" cy="564196"/>
          </a:xfrm>
          <a:prstGeom prst="rect">
            <a:avLst/>
          </a:prstGeom>
        </p:spPr>
        <p:txBody>
          <a:bodyPr vert="horz" wrap="square" lIns="0" tIns="12640" rIns="0" bIns="0" rtlCol="0">
            <a:spAutoFit/>
          </a:bodyPr>
          <a:lstStyle/>
          <a:p>
            <a:pPr marL="8155" marR="3262">
              <a:lnSpc>
                <a:spcPts val="918"/>
              </a:lnSpc>
              <a:spcBef>
                <a:spcPts val="100"/>
              </a:spcBef>
            </a:pPr>
            <a:r>
              <a:rPr sz="771" spc="-6" dirty="0">
                <a:latin typeface="Microsoft Sans Serif"/>
                <a:cs typeface="Microsoft Sans Serif"/>
              </a:rPr>
              <a:t>These</a:t>
            </a:r>
            <a:r>
              <a:rPr sz="771" spc="-3" dirty="0">
                <a:latin typeface="Microsoft Sans Serif"/>
                <a:cs typeface="Microsoft Sans Serif"/>
              </a:rPr>
              <a:t> </a:t>
            </a:r>
            <a:r>
              <a:rPr sz="771" spc="13" dirty="0">
                <a:latin typeface="Microsoft Sans Serif"/>
                <a:cs typeface="Microsoft Sans Serif"/>
              </a:rPr>
              <a:t>are</a:t>
            </a:r>
            <a:r>
              <a:rPr sz="771" spc="-3" dirty="0">
                <a:latin typeface="Microsoft Sans Serif"/>
                <a:cs typeface="Microsoft Sans Serif"/>
              </a:rPr>
              <a:t> </a:t>
            </a:r>
            <a:r>
              <a:rPr sz="771" spc="13" dirty="0">
                <a:latin typeface="Microsoft Sans Serif"/>
                <a:cs typeface="Microsoft Sans Serif"/>
              </a:rPr>
              <a:t>big</a:t>
            </a:r>
            <a:r>
              <a:rPr sz="771" spc="-3" dirty="0">
                <a:latin typeface="Microsoft Sans Serif"/>
                <a:cs typeface="Microsoft Sans Serif"/>
              </a:rPr>
              <a:t> </a:t>
            </a:r>
            <a:r>
              <a:rPr sz="771" spc="29" dirty="0">
                <a:latin typeface="Microsoft Sans Serif"/>
                <a:cs typeface="Microsoft Sans Serif"/>
              </a:rPr>
              <a:t>bulky</a:t>
            </a:r>
            <a:r>
              <a:rPr sz="771" dirty="0">
                <a:latin typeface="Microsoft Sans Serif"/>
                <a:cs typeface="Microsoft Sans Serif"/>
              </a:rPr>
              <a:t> </a:t>
            </a:r>
            <a:r>
              <a:rPr sz="771" spc="42" dirty="0">
                <a:latin typeface="Microsoft Sans Serif"/>
                <a:cs typeface="Microsoft Sans Serif"/>
              </a:rPr>
              <a:t>tumors</a:t>
            </a:r>
            <a:r>
              <a:rPr sz="771" spc="-3" dirty="0">
                <a:latin typeface="Microsoft Sans Serif"/>
                <a:cs typeface="Microsoft Sans Serif"/>
              </a:rPr>
              <a:t> </a:t>
            </a:r>
            <a:r>
              <a:rPr sz="771" spc="39" dirty="0">
                <a:latin typeface="Microsoft Sans Serif"/>
                <a:cs typeface="Microsoft Sans Serif"/>
              </a:rPr>
              <a:t>that </a:t>
            </a:r>
            <a:r>
              <a:rPr sz="771" spc="-196" dirty="0">
                <a:latin typeface="Microsoft Sans Serif"/>
                <a:cs typeface="Microsoft Sans Serif"/>
              </a:rPr>
              <a:t> </a:t>
            </a:r>
            <a:r>
              <a:rPr sz="771" spc="3" dirty="0">
                <a:latin typeface="Microsoft Sans Serif"/>
                <a:cs typeface="Microsoft Sans Serif"/>
              </a:rPr>
              <a:t>can</a:t>
            </a:r>
            <a:r>
              <a:rPr sz="771" spc="-3" dirty="0">
                <a:latin typeface="Microsoft Sans Serif"/>
                <a:cs typeface="Microsoft Sans Serif"/>
              </a:rPr>
              <a:t> </a:t>
            </a:r>
            <a:r>
              <a:rPr sz="771" spc="48" dirty="0">
                <a:latin typeface="Microsoft Sans Serif"/>
                <a:cs typeface="Microsoft Sans Serif"/>
              </a:rPr>
              <a:t>fill</a:t>
            </a:r>
            <a:r>
              <a:rPr sz="771" spc="-3" dirty="0">
                <a:latin typeface="Microsoft Sans Serif"/>
                <a:cs typeface="Microsoft Sans Serif"/>
              </a:rPr>
              <a:t> </a:t>
            </a:r>
            <a:r>
              <a:rPr sz="771" spc="29" dirty="0">
                <a:latin typeface="Microsoft Sans Serif"/>
                <a:cs typeface="Microsoft Sans Serif"/>
              </a:rPr>
              <a:t>the</a:t>
            </a:r>
            <a:r>
              <a:rPr sz="771" dirty="0">
                <a:latin typeface="Microsoft Sans Serif"/>
                <a:cs typeface="Microsoft Sans Serif"/>
              </a:rPr>
              <a:t> </a:t>
            </a:r>
            <a:r>
              <a:rPr sz="771" spc="16" dirty="0">
                <a:latin typeface="Microsoft Sans Serif"/>
                <a:cs typeface="Microsoft Sans Serif"/>
              </a:rPr>
              <a:t>chest</a:t>
            </a:r>
            <a:r>
              <a:rPr sz="771" spc="-3" dirty="0">
                <a:latin typeface="Microsoft Sans Serif"/>
                <a:cs typeface="Microsoft Sans Serif"/>
              </a:rPr>
              <a:t> </a:t>
            </a:r>
            <a:r>
              <a:rPr sz="771" spc="10" dirty="0">
                <a:latin typeface="Microsoft Sans Serif"/>
                <a:cs typeface="Microsoft Sans Serif"/>
              </a:rPr>
              <a:t>cavity.</a:t>
            </a:r>
            <a:endParaRPr sz="771">
              <a:latin typeface="Microsoft Sans Serif"/>
              <a:cs typeface="Microsoft Sans Serif"/>
            </a:endParaRPr>
          </a:p>
          <a:p>
            <a:pPr marL="8155">
              <a:lnSpc>
                <a:spcPts val="921"/>
              </a:lnSpc>
              <a:spcBef>
                <a:spcPts val="706"/>
              </a:spcBef>
            </a:pPr>
            <a:r>
              <a:rPr sz="771" spc="22" dirty="0">
                <a:latin typeface="Microsoft Sans Serif"/>
                <a:cs typeface="Microsoft Sans Serif"/>
              </a:rPr>
              <a:t>risk</a:t>
            </a:r>
            <a:r>
              <a:rPr sz="771" spc="-10" dirty="0">
                <a:latin typeface="Microsoft Sans Serif"/>
                <a:cs typeface="Microsoft Sans Serif"/>
              </a:rPr>
              <a:t> </a:t>
            </a:r>
            <a:r>
              <a:rPr sz="771" spc="35" dirty="0">
                <a:latin typeface="Microsoft Sans Serif"/>
                <a:cs typeface="Microsoft Sans Serif"/>
              </a:rPr>
              <a:t>factor</a:t>
            </a:r>
            <a:r>
              <a:rPr sz="771" spc="-6" dirty="0">
                <a:latin typeface="Microsoft Sans Serif"/>
                <a:cs typeface="Microsoft Sans Serif"/>
              </a:rPr>
              <a:t> </a:t>
            </a:r>
            <a:r>
              <a:rPr sz="771" spc="45" dirty="0">
                <a:latin typeface="Microsoft Sans Serif"/>
                <a:cs typeface="Microsoft Sans Serif"/>
              </a:rPr>
              <a:t>of</a:t>
            </a:r>
            <a:r>
              <a:rPr sz="771" spc="-6" dirty="0">
                <a:latin typeface="Microsoft Sans Serif"/>
                <a:cs typeface="Microsoft Sans Serif"/>
              </a:rPr>
              <a:t> </a:t>
            </a:r>
            <a:r>
              <a:rPr sz="771" spc="26" dirty="0">
                <a:latin typeface="Microsoft Sans Serif"/>
                <a:cs typeface="Microsoft Sans Serif"/>
              </a:rPr>
              <a:t>mesothelioma</a:t>
            </a:r>
            <a:r>
              <a:rPr sz="771" spc="-6" dirty="0">
                <a:latin typeface="Microsoft Sans Serif"/>
                <a:cs typeface="Microsoft Sans Serif"/>
              </a:rPr>
              <a:t> </a:t>
            </a:r>
            <a:r>
              <a:rPr sz="771" spc="3" dirty="0">
                <a:latin typeface="Microsoft Sans Serif"/>
                <a:cs typeface="Microsoft Sans Serif"/>
              </a:rPr>
              <a:t>is</a:t>
            </a:r>
            <a:endParaRPr sz="771">
              <a:latin typeface="Microsoft Sans Serif"/>
              <a:cs typeface="Microsoft Sans Serif"/>
            </a:endParaRPr>
          </a:p>
          <a:p>
            <a:pPr marL="8155">
              <a:lnSpc>
                <a:spcPts val="918"/>
              </a:lnSpc>
            </a:pPr>
            <a:r>
              <a:rPr sz="771" b="1" u="heavy" spc="-19" dirty="0">
                <a:uFill>
                  <a:solidFill>
                    <a:srgbClr val="000000"/>
                  </a:solidFill>
                </a:uFill>
                <a:latin typeface="Arial"/>
                <a:cs typeface="Arial"/>
              </a:rPr>
              <a:t>asbestos</a:t>
            </a:r>
            <a:r>
              <a:rPr sz="771" b="1" u="heavy" spc="-29" dirty="0">
                <a:uFill>
                  <a:solidFill>
                    <a:srgbClr val="000000"/>
                  </a:solidFill>
                </a:uFill>
                <a:latin typeface="Arial"/>
                <a:cs typeface="Arial"/>
              </a:rPr>
              <a:t> </a:t>
            </a:r>
            <a:r>
              <a:rPr sz="771" b="1" u="heavy" spc="-19" dirty="0">
                <a:uFill>
                  <a:solidFill>
                    <a:srgbClr val="000000"/>
                  </a:solidFill>
                </a:uFill>
                <a:latin typeface="Arial"/>
                <a:cs typeface="Arial"/>
              </a:rPr>
              <a:t>exposure.</a:t>
            </a:r>
            <a:endParaRPr sz="771">
              <a:latin typeface="Arial"/>
              <a:cs typeface="Arial"/>
            </a:endParaRPr>
          </a:p>
        </p:txBody>
      </p:sp>
      <p:sp>
        <p:nvSpPr>
          <p:cNvPr id="31" name="object 31"/>
          <p:cNvSpPr/>
          <p:nvPr/>
        </p:nvSpPr>
        <p:spPr>
          <a:xfrm>
            <a:off x="4695185" y="4727183"/>
            <a:ext cx="2118967" cy="276848"/>
          </a:xfrm>
          <a:custGeom>
            <a:avLst/>
            <a:gdLst/>
            <a:ahLst/>
            <a:cxnLst/>
            <a:rect l="l" t="t" r="r" b="b"/>
            <a:pathLst>
              <a:path w="3300095" h="431165">
                <a:moveTo>
                  <a:pt x="0" y="71801"/>
                </a:moveTo>
                <a:lnTo>
                  <a:pt x="5642" y="43853"/>
                </a:lnTo>
                <a:lnTo>
                  <a:pt x="21030" y="21030"/>
                </a:lnTo>
                <a:lnTo>
                  <a:pt x="43853" y="5642"/>
                </a:lnTo>
                <a:lnTo>
                  <a:pt x="71801" y="0"/>
                </a:lnTo>
                <a:lnTo>
                  <a:pt x="3227898" y="0"/>
                </a:lnTo>
                <a:lnTo>
                  <a:pt x="3267734" y="12063"/>
                </a:lnTo>
                <a:lnTo>
                  <a:pt x="3294234" y="44324"/>
                </a:lnTo>
                <a:lnTo>
                  <a:pt x="3299699" y="71801"/>
                </a:lnTo>
                <a:lnTo>
                  <a:pt x="3299699" y="358998"/>
                </a:lnTo>
                <a:lnTo>
                  <a:pt x="3294057" y="386946"/>
                </a:lnTo>
                <a:lnTo>
                  <a:pt x="3278669" y="409769"/>
                </a:lnTo>
                <a:lnTo>
                  <a:pt x="3255846" y="425157"/>
                </a:lnTo>
                <a:lnTo>
                  <a:pt x="3227898" y="430799"/>
                </a:lnTo>
                <a:lnTo>
                  <a:pt x="71801" y="430799"/>
                </a:lnTo>
                <a:lnTo>
                  <a:pt x="43853" y="425157"/>
                </a:lnTo>
                <a:lnTo>
                  <a:pt x="21030" y="409769"/>
                </a:lnTo>
                <a:lnTo>
                  <a:pt x="5642" y="386946"/>
                </a:lnTo>
                <a:lnTo>
                  <a:pt x="0" y="358998"/>
                </a:lnTo>
                <a:lnTo>
                  <a:pt x="0" y="71801"/>
                </a:lnTo>
                <a:close/>
              </a:path>
            </a:pathLst>
          </a:custGeom>
          <a:ln w="9524">
            <a:solidFill>
              <a:srgbClr val="999999"/>
            </a:solidFill>
            <a:prstDash val="lgDash"/>
          </a:ln>
        </p:spPr>
        <p:txBody>
          <a:bodyPr wrap="square" lIns="0" tIns="0" rIns="0" bIns="0" rtlCol="0"/>
          <a:lstStyle/>
          <a:p>
            <a:endParaRPr sz="1156"/>
          </a:p>
        </p:txBody>
      </p:sp>
      <p:sp>
        <p:nvSpPr>
          <p:cNvPr id="32" name="object 32"/>
          <p:cNvSpPr txBox="1"/>
          <p:nvPr/>
        </p:nvSpPr>
        <p:spPr>
          <a:xfrm>
            <a:off x="4474786" y="4172048"/>
            <a:ext cx="2496932" cy="751515"/>
          </a:xfrm>
          <a:prstGeom prst="rect">
            <a:avLst/>
          </a:prstGeom>
        </p:spPr>
        <p:txBody>
          <a:bodyPr vert="horz" wrap="square" lIns="0" tIns="8155" rIns="0" bIns="0" rtlCol="0">
            <a:spAutoFit/>
          </a:bodyPr>
          <a:lstStyle/>
          <a:p>
            <a:pPr marL="8155">
              <a:lnSpc>
                <a:spcPts val="918"/>
              </a:lnSpc>
              <a:spcBef>
                <a:spcPts val="64"/>
              </a:spcBef>
            </a:pPr>
            <a:r>
              <a:rPr sz="771" spc="6" dirty="0">
                <a:latin typeface="Microsoft Sans Serif"/>
                <a:cs typeface="Microsoft Sans Serif"/>
              </a:rPr>
              <a:t>High</a:t>
            </a:r>
            <a:r>
              <a:rPr sz="771" spc="-10" dirty="0">
                <a:latin typeface="Microsoft Sans Serif"/>
                <a:cs typeface="Microsoft Sans Serif"/>
              </a:rPr>
              <a:t> </a:t>
            </a:r>
            <a:r>
              <a:rPr sz="771" spc="29" dirty="0">
                <a:latin typeface="Microsoft Sans Serif"/>
                <a:cs typeface="Microsoft Sans Serif"/>
              </a:rPr>
              <a:t>power</a:t>
            </a:r>
            <a:r>
              <a:rPr sz="771" spc="-10" dirty="0">
                <a:latin typeface="Microsoft Sans Serif"/>
                <a:cs typeface="Microsoft Sans Serif"/>
              </a:rPr>
              <a:t> </a:t>
            </a:r>
            <a:r>
              <a:rPr sz="771" spc="22" dirty="0">
                <a:latin typeface="Microsoft Sans Serif"/>
                <a:cs typeface="Microsoft Sans Serif"/>
              </a:rPr>
              <a:t>microscopy</a:t>
            </a:r>
            <a:r>
              <a:rPr sz="771" spc="-6" dirty="0">
                <a:latin typeface="Microsoft Sans Serif"/>
                <a:cs typeface="Microsoft Sans Serif"/>
              </a:rPr>
              <a:t> </a:t>
            </a:r>
            <a:r>
              <a:rPr sz="771" spc="6" dirty="0">
                <a:latin typeface="Microsoft Sans Serif"/>
                <a:cs typeface="Microsoft Sans Serif"/>
              </a:rPr>
              <a:t>shows:</a:t>
            </a:r>
            <a:endParaRPr sz="771">
              <a:latin typeface="Microsoft Sans Serif"/>
              <a:cs typeface="Microsoft Sans Serif"/>
            </a:endParaRPr>
          </a:p>
          <a:p>
            <a:pPr marL="301723" indent="-205905">
              <a:lnSpc>
                <a:spcPts val="915"/>
              </a:lnSpc>
              <a:buFont typeface="Arial MT"/>
              <a:buChar char="●"/>
              <a:tabLst>
                <a:tab pos="301315" algn="l"/>
                <a:tab pos="301723" algn="l"/>
              </a:tabLst>
            </a:pPr>
            <a:r>
              <a:rPr sz="771" spc="6" dirty="0">
                <a:latin typeface="Microsoft Sans Serif"/>
                <a:cs typeface="Microsoft Sans Serif"/>
              </a:rPr>
              <a:t>Gland-like</a:t>
            </a:r>
            <a:r>
              <a:rPr sz="771" spc="-3" dirty="0">
                <a:latin typeface="Microsoft Sans Serif"/>
                <a:cs typeface="Microsoft Sans Serif"/>
              </a:rPr>
              <a:t> </a:t>
            </a:r>
            <a:r>
              <a:rPr sz="771" spc="22" dirty="0">
                <a:latin typeface="Microsoft Sans Serif"/>
                <a:cs typeface="Microsoft Sans Serif"/>
              </a:rPr>
              <a:t>configurations</a:t>
            </a:r>
            <a:r>
              <a:rPr sz="771" spc="-3" dirty="0">
                <a:latin typeface="Microsoft Sans Serif"/>
                <a:cs typeface="Microsoft Sans Serif"/>
              </a:rPr>
              <a:t> </a:t>
            </a:r>
            <a:r>
              <a:rPr sz="771" spc="39" dirty="0">
                <a:latin typeface="Microsoft Sans Serif"/>
                <a:cs typeface="Microsoft Sans Serif"/>
              </a:rPr>
              <a:t>formed</a:t>
            </a:r>
            <a:r>
              <a:rPr sz="771" spc="-3" dirty="0">
                <a:latin typeface="Microsoft Sans Serif"/>
                <a:cs typeface="Microsoft Sans Serif"/>
              </a:rPr>
              <a:t> </a:t>
            </a:r>
            <a:r>
              <a:rPr sz="771" dirty="0">
                <a:latin typeface="Microsoft Sans Serif"/>
                <a:cs typeface="Microsoft Sans Serif"/>
              </a:rPr>
              <a:t>by:</a:t>
            </a:r>
            <a:endParaRPr sz="771">
              <a:latin typeface="Microsoft Sans Serif"/>
              <a:cs typeface="Microsoft Sans Serif"/>
            </a:endParaRPr>
          </a:p>
          <a:p>
            <a:pPr marL="595291" marR="3262" lvl="1" indent="-205905">
              <a:lnSpc>
                <a:spcPts val="918"/>
              </a:lnSpc>
              <a:spcBef>
                <a:spcPts val="29"/>
              </a:spcBef>
              <a:buFont typeface="Arial MT"/>
              <a:buChar char="○"/>
              <a:tabLst>
                <a:tab pos="594883" algn="l"/>
                <a:tab pos="595291" algn="l"/>
              </a:tabLst>
            </a:pPr>
            <a:r>
              <a:rPr sz="771" spc="16" dirty="0">
                <a:latin typeface="Microsoft Sans Serif"/>
                <a:cs typeface="Microsoft Sans Serif"/>
              </a:rPr>
              <a:t>spindle cells </a:t>
            </a:r>
            <a:r>
              <a:rPr sz="771" spc="39" dirty="0">
                <a:latin typeface="Microsoft Sans Serif"/>
                <a:cs typeface="Microsoft Sans Serif"/>
              </a:rPr>
              <a:t>or plump </a:t>
            </a:r>
            <a:r>
              <a:rPr sz="771" spc="19" dirty="0">
                <a:latin typeface="Microsoft Sans Serif"/>
                <a:cs typeface="Microsoft Sans Serif"/>
              </a:rPr>
              <a:t>rounded </a:t>
            </a:r>
            <a:r>
              <a:rPr sz="771" spc="16" dirty="0">
                <a:latin typeface="Microsoft Sans Serif"/>
                <a:cs typeface="Microsoft Sans Serif"/>
              </a:rPr>
              <a:t>cells </a:t>
            </a:r>
            <a:r>
              <a:rPr sz="771" spc="19" dirty="0">
                <a:latin typeface="Microsoft Sans Serif"/>
                <a:cs typeface="Microsoft Sans Serif"/>
              </a:rPr>
              <a:t> </a:t>
            </a:r>
            <a:r>
              <a:rPr sz="771" spc="22" dirty="0">
                <a:latin typeface="Microsoft Sans Serif"/>
                <a:cs typeface="Microsoft Sans Serif"/>
              </a:rPr>
              <a:t>(characteristically</a:t>
            </a:r>
            <a:r>
              <a:rPr sz="771" spc="-10" dirty="0">
                <a:latin typeface="Microsoft Sans Serif"/>
                <a:cs typeface="Microsoft Sans Serif"/>
              </a:rPr>
              <a:t> </a:t>
            </a:r>
            <a:r>
              <a:rPr sz="771" dirty="0">
                <a:latin typeface="Microsoft Sans Serif"/>
                <a:cs typeface="Microsoft Sans Serif"/>
              </a:rPr>
              <a:t>seen</a:t>
            </a:r>
            <a:r>
              <a:rPr sz="771" spc="-6" dirty="0">
                <a:latin typeface="Microsoft Sans Serif"/>
                <a:cs typeface="Microsoft Sans Serif"/>
              </a:rPr>
              <a:t> </a:t>
            </a:r>
            <a:r>
              <a:rPr sz="771" spc="16" dirty="0">
                <a:latin typeface="Microsoft Sans Serif"/>
                <a:cs typeface="Microsoft Sans Serif"/>
              </a:rPr>
              <a:t>in</a:t>
            </a:r>
            <a:r>
              <a:rPr sz="771" spc="-10" dirty="0">
                <a:latin typeface="Microsoft Sans Serif"/>
                <a:cs typeface="Microsoft Sans Serif"/>
              </a:rPr>
              <a:t> </a:t>
            </a:r>
            <a:r>
              <a:rPr sz="771" spc="19" dirty="0">
                <a:latin typeface="Microsoft Sans Serif"/>
                <a:cs typeface="Microsoft Sans Serif"/>
              </a:rPr>
              <a:t>mesothelioma).</a:t>
            </a:r>
            <a:endParaRPr sz="771">
              <a:latin typeface="Microsoft Sans Serif"/>
              <a:cs typeface="Microsoft Sans Serif"/>
            </a:endParaRPr>
          </a:p>
          <a:p>
            <a:pPr>
              <a:spcBef>
                <a:spcPts val="6"/>
              </a:spcBef>
            </a:pPr>
            <a:endParaRPr sz="1059">
              <a:latin typeface="Microsoft Sans Serif"/>
              <a:cs typeface="Microsoft Sans Serif"/>
            </a:endParaRPr>
          </a:p>
          <a:p>
            <a:pPr marR="29357" algn="ctr"/>
            <a:r>
              <a:rPr sz="771" dirty="0">
                <a:latin typeface="Arial MT"/>
                <a:cs typeface="Arial MT"/>
              </a:rPr>
              <a:t>→</a:t>
            </a:r>
            <a:r>
              <a:rPr sz="771" spc="-10" dirty="0">
                <a:latin typeface="Arial MT"/>
                <a:cs typeface="Arial MT"/>
              </a:rPr>
              <a:t> </a:t>
            </a:r>
            <a:r>
              <a:rPr sz="771" spc="22" dirty="0">
                <a:latin typeface="Microsoft Sans Serif"/>
                <a:cs typeface="Microsoft Sans Serif"/>
              </a:rPr>
              <a:t>Very</a:t>
            </a:r>
            <a:r>
              <a:rPr sz="771" dirty="0">
                <a:latin typeface="Microsoft Sans Serif"/>
                <a:cs typeface="Microsoft Sans Serif"/>
              </a:rPr>
              <a:t> </a:t>
            </a:r>
            <a:r>
              <a:rPr sz="771" spc="35" dirty="0">
                <a:latin typeface="Microsoft Sans Serif"/>
                <a:cs typeface="Microsoft Sans Serif"/>
              </a:rPr>
              <a:t>difficult</a:t>
            </a:r>
            <a:r>
              <a:rPr sz="771" dirty="0">
                <a:latin typeface="Microsoft Sans Serif"/>
                <a:cs typeface="Microsoft Sans Serif"/>
              </a:rPr>
              <a:t> </a:t>
            </a:r>
            <a:r>
              <a:rPr sz="771" spc="42" dirty="0">
                <a:latin typeface="Microsoft Sans Serif"/>
                <a:cs typeface="Microsoft Sans Serif"/>
              </a:rPr>
              <a:t>to</a:t>
            </a:r>
            <a:r>
              <a:rPr sz="771" spc="3" dirty="0">
                <a:latin typeface="Microsoft Sans Serif"/>
                <a:cs typeface="Microsoft Sans Serif"/>
              </a:rPr>
              <a:t> </a:t>
            </a:r>
            <a:r>
              <a:rPr sz="771" spc="6" dirty="0">
                <a:latin typeface="Microsoft Sans Serif"/>
                <a:cs typeface="Microsoft Sans Serif"/>
              </a:rPr>
              <a:t>diagnose</a:t>
            </a:r>
            <a:r>
              <a:rPr sz="771" dirty="0">
                <a:latin typeface="Microsoft Sans Serif"/>
                <a:cs typeface="Microsoft Sans Serif"/>
              </a:rPr>
              <a:t> </a:t>
            </a:r>
            <a:r>
              <a:rPr sz="771" spc="19" dirty="0">
                <a:latin typeface="Microsoft Sans Serif"/>
                <a:cs typeface="Microsoft Sans Serif"/>
              </a:rPr>
              <a:t>cytologically.</a:t>
            </a:r>
            <a:endParaRPr sz="771">
              <a:latin typeface="Microsoft Sans Serif"/>
              <a:cs typeface="Microsoft Sans Serif"/>
            </a:endParaRPr>
          </a:p>
        </p:txBody>
      </p:sp>
    </p:spTree>
    <p:extLst>
      <p:ext uri="{BB962C8B-B14F-4D97-AF65-F5344CB8AC3E}">
        <p14:creationId xmlns:p14="http://schemas.microsoft.com/office/powerpoint/2010/main" val="2432484743"/>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tr-TR" sz="3400" b="1" smtClean="0">
                <a:solidFill>
                  <a:srgbClr val="FF3300"/>
                </a:solidFill>
              </a:rPr>
              <a:t>Molecular Genetics in Lung Cancer</a:t>
            </a:r>
          </a:p>
        </p:txBody>
      </p:sp>
      <p:sp>
        <p:nvSpPr>
          <p:cNvPr id="21507" name="Rectangle 3"/>
          <p:cNvSpPr>
            <a:spLocks noGrp="1" noChangeArrowheads="1"/>
          </p:cNvSpPr>
          <p:nvPr>
            <p:ph type="body" idx="1"/>
          </p:nvPr>
        </p:nvSpPr>
        <p:spPr>
          <a:xfrm>
            <a:off x="457200" y="1663402"/>
            <a:ext cx="8229600" cy="4933950"/>
          </a:xfrm>
        </p:spPr>
        <p:txBody>
          <a:bodyPr/>
          <a:lstStyle/>
          <a:p>
            <a:pPr eaLnBrk="1" hangingPunct="1">
              <a:lnSpc>
                <a:spcPct val="90000"/>
              </a:lnSpc>
            </a:pPr>
            <a:r>
              <a:rPr lang="tr-TR" sz="2800" b="1" dirty="0" smtClean="0"/>
              <a:t>Oncogene dominancy and/or loss or inactivation of tumor suppressor genes plays role in lung cancer;</a:t>
            </a:r>
          </a:p>
          <a:p>
            <a:pPr eaLnBrk="1" hangingPunct="1">
              <a:lnSpc>
                <a:spcPct val="90000"/>
              </a:lnSpc>
              <a:buFont typeface="Wingdings" panose="05000000000000000000" pitchFamily="2" charset="2"/>
              <a:buNone/>
            </a:pPr>
            <a:r>
              <a:rPr lang="tr-TR" sz="2800" b="1" dirty="0" smtClean="0"/>
              <a:t>       Most common dominant oncogenes in lung cancer are:</a:t>
            </a:r>
            <a:r>
              <a:rPr lang="tr-TR" dirty="0" smtClean="0"/>
              <a:t> </a:t>
            </a:r>
          </a:p>
          <a:p>
            <a:pPr eaLnBrk="1" hangingPunct="1">
              <a:lnSpc>
                <a:spcPct val="90000"/>
              </a:lnSpc>
              <a:buFont typeface="Wingdings" panose="05000000000000000000" pitchFamily="2" charset="2"/>
              <a:buNone/>
            </a:pPr>
            <a:r>
              <a:rPr lang="tr-TR" b="1" dirty="0" smtClean="0">
                <a:solidFill>
                  <a:schemeClr val="folHlink"/>
                </a:solidFill>
              </a:rPr>
              <a:t>         </a:t>
            </a:r>
            <a:r>
              <a:rPr lang="tr-TR" sz="2300" b="1" dirty="0" smtClean="0">
                <a:solidFill>
                  <a:schemeClr val="folHlink"/>
                </a:solidFill>
              </a:rPr>
              <a:t>*C-myc in small cell carcinoma</a:t>
            </a:r>
          </a:p>
          <a:p>
            <a:pPr eaLnBrk="1" hangingPunct="1">
              <a:lnSpc>
                <a:spcPct val="90000"/>
              </a:lnSpc>
              <a:buFont typeface="Wingdings" panose="05000000000000000000" pitchFamily="2" charset="2"/>
              <a:buNone/>
            </a:pPr>
            <a:r>
              <a:rPr lang="tr-TR" sz="2300" b="1" dirty="0" smtClean="0">
                <a:solidFill>
                  <a:schemeClr val="folHlink"/>
                </a:solidFill>
              </a:rPr>
              <a:t>            *K-ras in adenocarcinoma</a:t>
            </a:r>
          </a:p>
          <a:p>
            <a:pPr eaLnBrk="1" hangingPunct="1">
              <a:lnSpc>
                <a:spcPct val="90000"/>
              </a:lnSpc>
              <a:buFont typeface="Wingdings" panose="05000000000000000000" pitchFamily="2" charset="2"/>
              <a:buNone/>
            </a:pPr>
            <a:r>
              <a:rPr lang="tr-TR" sz="2800" b="1" dirty="0" smtClean="0"/>
              <a:t>       Most common deleted or inactive recessive genes in lung cancer are;</a:t>
            </a:r>
          </a:p>
          <a:p>
            <a:pPr eaLnBrk="1" hangingPunct="1">
              <a:lnSpc>
                <a:spcPct val="90000"/>
              </a:lnSpc>
              <a:buFont typeface="Wingdings" panose="05000000000000000000" pitchFamily="2" charset="2"/>
              <a:buNone/>
            </a:pPr>
            <a:r>
              <a:rPr lang="tr-TR" sz="2300" b="1" dirty="0" smtClean="0">
                <a:solidFill>
                  <a:schemeClr val="folHlink"/>
                </a:solidFill>
              </a:rPr>
              <a:t>            *p53, retinoblastoma gene and some genes in the short arm of chromosome 3</a:t>
            </a:r>
            <a:endParaRPr lang="tr-TR" dirty="0" smtClean="0">
              <a:solidFill>
                <a:schemeClr val="folHlink"/>
              </a:solidFill>
            </a:endParaRPr>
          </a:p>
        </p:txBody>
      </p:sp>
    </p:spTree>
    <p:extLst>
      <p:ext uri="{BB962C8B-B14F-4D97-AF65-F5344CB8AC3E}">
        <p14:creationId xmlns:p14="http://schemas.microsoft.com/office/powerpoint/2010/main" val="2176319774"/>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116632"/>
            <a:ext cx="7449922" cy="6675120"/>
          </a:xfrm>
        </p:spPr>
      </p:pic>
    </p:spTree>
    <p:extLst>
      <p:ext uri="{BB962C8B-B14F-4D97-AF65-F5344CB8AC3E}">
        <p14:creationId xmlns:p14="http://schemas.microsoft.com/office/powerpoint/2010/main" val="4109802835"/>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28650" y="188640"/>
            <a:ext cx="7886700" cy="543594"/>
          </a:xfrm>
        </p:spPr>
        <p:txBody>
          <a:bodyPr/>
          <a:lstStyle/>
          <a:p>
            <a:pPr defTabSz="809625" eaLnBrk="1" hangingPunct="1"/>
            <a:r>
              <a:rPr lang="tr-TR" sz="2800" b="1" dirty="0" smtClean="0">
                <a:solidFill>
                  <a:srgbClr val="FF3300"/>
                </a:solidFill>
              </a:rPr>
              <a:t>TNM classification of lung tumors</a:t>
            </a:r>
          </a:p>
        </p:txBody>
      </p:sp>
      <p:sp>
        <p:nvSpPr>
          <p:cNvPr id="22531" name="Rectangle 3"/>
          <p:cNvSpPr>
            <a:spLocks noGrp="1" noChangeArrowheads="1"/>
          </p:cNvSpPr>
          <p:nvPr>
            <p:ph type="body" idx="1"/>
          </p:nvPr>
        </p:nvSpPr>
        <p:spPr>
          <a:xfrm>
            <a:off x="457200" y="1268413"/>
            <a:ext cx="8229600" cy="4862512"/>
          </a:xfrm>
        </p:spPr>
        <p:txBody>
          <a:bodyPr/>
          <a:lstStyle/>
          <a:p>
            <a:pPr marL="303213" indent="-303213" defTabSz="809625" eaLnBrk="1" hangingPunct="1">
              <a:lnSpc>
                <a:spcPct val="80000"/>
              </a:lnSpc>
            </a:pPr>
            <a:r>
              <a:rPr lang="tr-TR" sz="2400" b="1" dirty="0" smtClean="0"/>
              <a:t>The primary tumor (T) is classified according to its size and local invasion. </a:t>
            </a:r>
          </a:p>
          <a:p>
            <a:pPr marL="657225" lvl="1" indent="-252413" defTabSz="809625" eaLnBrk="1" hangingPunct="1">
              <a:lnSpc>
                <a:spcPct val="80000"/>
              </a:lnSpc>
            </a:pPr>
            <a:r>
              <a:rPr lang="tr-TR" sz="2500" b="1" dirty="0" smtClean="0">
                <a:solidFill>
                  <a:srgbClr val="009900"/>
                </a:solidFill>
              </a:rPr>
              <a:t>Tis</a:t>
            </a:r>
            <a:r>
              <a:rPr lang="tr-TR" sz="2500" b="1" dirty="0" smtClean="0"/>
              <a:t> : </a:t>
            </a:r>
            <a:r>
              <a:rPr lang="tr-TR" sz="2500" dirty="0" smtClean="0"/>
              <a:t>Carcinoma insitu</a:t>
            </a:r>
          </a:p>
          <a:p>
            <a:pPr marL="657225" lvl="1" indent="-252413" defTabSz="809625" eaLnBrk="1" hangingPunct="1">
              <a:lnSpc>
                <a:spcPct val="80000"/>
              </a:lnSpc>
            </a:pPr>
            <a:r>
              <a:rPr lang="tr-TR" sz="2500" b="1" dirty="0" smtClean="0">
                <a:solidFill>
                  <a:srgbClr val="FF3300"/>
                </a:solidFill>
              </a:rPr>
              <a:t>T1:</a:t>
            </a:r>
            <a:r>
              <a:rPr lang="tr-TR" sz="2500" dirty="0" smtClean="0"/>
              <a:t> A tumor 3 cm or less in its greatest dimension, surrounded by lung or visceral pleura, without involvement of the main bronchus,</a:t>
            </a:r>
          </a:p>
          <a:p>
            <a:pPr marL="657225" lvl="1" indent="-252413" defTabSz="809625" eaLnBrk="1" hangingPunct="1">
              <a:lnSpc>
                <a:spcPct val="80000"/>
              </a:lnSpc>
            </a:pPr>
            <a:r>
              <a:rPr lang="tr-TR" sz="2500" b="1" dirty="0" smtClean="0">
                <a:solidFill>
                  <a:schemeClr val="hlink"/>
                </a:solidFill>
              </a:rPr>
              <a:t>T2</a:t>
            </a:r>
            <a:r>
              <a:rPr lang="tr-TR" sz="2500" b="1" dirty="0" smtClean="0"/>
              <a:t> : A tumor with any of the following features: </a:t>
            </a:r>
          </a:p>
          <a:p>
            <a:pPr marL="1416050" lvl="3" indent="-203200" defTabSz="809625" eaLnBrk="1" hangingPunct="1">
              <a:lnSpc>
                <a:spcPct val="80000"/>
              </a:lnSpc>
            </a:pPr>
            <a:r>
              <a:rPr lang="tr-TR" sz="2400" dirty="0" smtClean="0"/>
              <a:t>Larger than 3 cm in largest dimension </a:t>
            </a:r>
          </a:p>
          <a:p>
            <a:pPr marL="1416050" lvl="3" indent="-203200" defTabSz="809625" eaLnBrk="1" hangingPunct="1">
              <a:lnSpc>
                <a:spcPct val="80000"/>
              </a:lnSpc>
            </a:pPr>
            <a:r>
              <a:rPr lang="tr-TR" sz="2400" dirty="0" smtClean="0"/>
              <a:t>Involvement of the mainstem bronchus more than 2 cm from the carina </a:t>
            </a:r>
          </a:p>
          <a:p>
            <a:pPr marL="1416050" lvl="3" indent="-203200" defTabSz="809625" eaLnBrk="1" hangingPunct="1">
              <a:lnSpc>
                <a:spcPct val="80000"/>
              </a:lnSpc>
            </a:pPr>
            <a:r>
              <a:rPr lang="tr-TR" sz="2400" dirty="0" smtClean="0"/>
              <a:t>Invades the visceral pleura </a:t>
            </a:r>
          </a:p>
          <a:p>
            <a:pPr marL="1416050" lvl="3" indent="-203200" defTabSz="809625" eaLnBrk="1" hangingPunct="1">
              <a:lnSpc>
                <a:spcPct val="80000"/>
              </a:lnSpc>
            </a:pPr>
            <a:r>
              <a:rPr lang="tr-TR" sz="2400" dirty="0" smtClean="0"/>
              <a:t>Associated with atelectasis or post obstructive pneumonitis extending to the hilar region but not involving the entire lung.</a:t>
            </a:r>
          </a:p>
        </p:txBody>
      </p:sp>
    </p:spTree>
    <p:extLst>
      <p:ext uri="{BB962C8B-B14F-4D97-AF65-F5344CB8AC3E}">
        <p14:creationId xmlns:p14="http://schemas.microsoft.com/office/powerpoint/2010/main" val="1654432137"/>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457200" y="620713"/>
            <a:ext cx="8229600" cy="5510212"/>
          </a:xfrm>
        </p:spPr>
        <p:txBody>
          <a:bodyPr/>
          <a:lstStyle/>
          <a:p>
            <a:pPr marL="657225" lvl="1" indent="-252413" defTabSz="809625" eaLnBrk="1" hangingPunct="1"/>
            <a:r>
              <a:rPr lang="tr-TR" sz="2300" b="1" smtClean="0">
                <a:solidFill>
                  <a:schemeClr val="hlink"/>
                </a:solidFill>
              </a:rPr>
              <a:t>T3 </a:t>
            </a:r>
            <a:r>
              <a:rPr lang="tr-TR" sz="2300" b="1" smtClean="0"/>
              <a:t>- A tumor of any size with any of the following features: </a:t>
            </a:r>
          </a:p>
          <a:p>
            <a:pPr marL="1011238" lvl="2" indent="-201613" defTabSz="809625" eaLnBrk="1" hangingPunct="1"/>
            <a:r>
              <a:rPr lang="tr-TR" sz="2200" smtClean="0"/>
              <a:t>Tumor directly invading the chest wall, diaphragm, mediastinal pleura, or parietal pericardium </a:t>
            </a:r>
          </a:p>
          <a:p>
            <a:pPr marL="1011238" lvl="2" indent="-201613" defTabSz="809625" eaLnBrk="1" hangingPunct="1"/>
            <a:r>
              <a:rPr lang="tr-TR" sz="2200" smtClean="0"/>
              <a:t>Tumor associated with atelectasis or obstructive pneumonitis of the entire lung.</a:t>
            </a:r>
          </a:p>
          <a:p>
            <a:pPr marL="1011238" lvl="2" indent="-201613" defTabSz="809625" eaLnBrk="1" hangingPunct="1">
              <a:buFont typeface="Wingdings" panose="05000000000000000000" pitchFamily="2" charset="2"/>
              <a:buNone/>
            </a:pPr>
            <a:endParaRPr lang="tr-TR" sz="2200" smtClean="0"/>
          </a:p>
          <a:p>
            <a:pPr marL="657225" lvl="1" indent="-252413" defTabSz="809625" eaLnBrk="1" hangingPunct="1"/>
            <a:r>
              <a:rPr lang="tr-TR" sz="2300" b="1" smtClean="0">
                <a:solidFill>
                  <a:srgbClr val="FF3300"/>
                </a:solidFill>
              </a:rPr>
              <a:t>T4</a:t>
            </a:r>
            <a:r>
              <a:rPr lang="tr-TR" sz="2300" b="1" smtClean="0"/>
              <a:t> - A tumor of any size with any of the following features: </a:t>
            </a:r>
          </a:p>
          <a:p>
            <a:pPr marL="1011238" lvl="2" indent="-201613" defTabSz="809625" eaLnBrk="1" hangingPunct="1"/>
            <a:r>
              <a:rPr lang="tr-TR" sz="2200" smtClean="0"/>
              <a:t>Tumor invading the mediastinum, heart, great vessels, trachea, esophagus, vertebral body, or carina </a:t>
            </a:r>
          </a:p>
          <a:p>
            <a:pPr marL="1011238" lvl="2" indent="-201613" defTabSz="809625" eaLnBrk="1" hangingPunct="1"/>
            <a:r>
              <a:rPr lang="tr-TR" sz="2200" smtClean="0"/>
              <a:t>Any tumor with a malignant pleural or pericardial effusion </a:t>
            </a:r>
          </a:p>
          <a:p>
            <a:pPr marL="1011238" lvl="2" indent="-201613" defTabSz="809625" eaLnBrk="1" hangingPunct="1"/>
            <a:r>
              <a:rPr lang="tr-TR" sz="2200" smtClean="0"/>
              <a:t>Any tumor with satellite tumor nodules within the ipsilateral primary tumor lobe of the lung.</a:t>
            </a:r>
          </a:p>
        </p:txBody>
      </p:sp>
    </p:spTree>
    <p:extLst>
      <p:ext uri="{BB962C8B-B14F-4D97-AF65-F5344CB8AC3E}">
        <p14:creationId xmlns:p14="http://schemas.microsoft.com/office/powerpoint/2010/main" val="833614931"/>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idx="1"/>
          </p:nvPr>
        </p:nvSpPr>
        <p:spPr>
          <a:xfrm>
            <a:off x="457200" y="549275"/>
            <a:ext cx="8229600" cy="5581650"/>
          </a:xfrm>
        </p:spPr>
        <p:txBody>
          <a:bodyPr/>
          <a:lstStyle/>
          <a:p>
            <a:pPr eaLnBrk="1" hangingPunct="1">
              <a:buFont typeface="Wingdings" panose="05000000000000000000" pitchFamily="2" charset="2"/>
              <a:buNone/>
            </a:pPr>
            <a:r>
              <a:rPr lang="tr-TR" b="1" smtClean="0">
                <a:solidFill>
                  <a:srgbClr val="FF3300"/>
                </a:solidFill>
              </a:rPr>
              <a:t>   N (Lymph node status):</a:t>
            </a:r>
          </a:p>
          <a:p>
            <a:pPr eaLnBrk="1" hangingPunct="1">
              <a:buFont typeface="Wingdings" panose="05000000000000000000" pitchFamily="2" charset="2"/>
              <a:buNone/>
            </a:pPr>
            <a:endParaRPr lang="tr-TR" b="1" smtClean="0">
              <a:solidFill>
                <a:srgbClr val="FF3300"/>
              </a:solidFill>
            </a:endParaRPr>
          </a:p>
          <a:p>
            <a:pPr eaLnBrk="1" hangingPunct="1"/>
            <a:r>
              <a:rPr lang="tr-TR" sz="2800" b="1" smtClean="0">
                <a:solidFill>
                  <a:schemeClr val="hlink"/>
                </a:solidFill>
              </a:rPr>
              <a:t>N0</a:t>
            </a:r>
            <a:r>
              <a:rPr lang="tr-TR" sz="2800" b="1" smtClean="0"/>
              <a:t>: </a:t>
            </a:r>
            <a:r>
              <a:rPr lang="tr-TR" sz="2800" smtClean="0"/>
              <a:t>No demonstrable metastasis to the regional lymph nodes</a:t>
            </a:r>
          </a:p>
          <a:p>
            <a:pPr eaLnBrk="1" hangingPunct="1"/>
            <a:r>
              <a:rPr lang="tr-TR" sz="2800" b="1" smtClean="0">
                <a:solidFill>
                  <a:srgbClr val="009900"/>
                </a:solidFill>
              </a:rPr>
              <a:t>N1</a:t>
            </a:r>
            <a:r>
              <a:rPr lang="tr-TR" sz="2800" b="1" smtClean="0"/>
              <a:t>: </a:t>
            </a:r>
            <a:r>
              <a:rPr lang="tr-TR" sz="2800" smtClean="0"/>
              <a:t>Ipsilateral hilar or peribronchial lymph node involvement</a:t>
            </a:r>
          </a:p>
          <a:p>
            <a:pPr eaLnBrk="1" hangingPunct="1"/>
            <a:r>
              <a:rPr lang="tr-TR" sz="2800" b="1" smtClean="0">
                <a:solidFill>
                  <a:schemeClr val="folHlink"/>
                </a:solidFill>
              </a:rPr>
              <a:t>N2</a:t>
            </a:r>
            <a:r>
              <a:rPr lang="tr-TR" sz="2800" b="1" smtClean="0"/>
              <a:t>: </a:t>
            </a:r>
            <a:r>
              <a:rPr lang="tr-TR" sz="2800" smtClean="0"/>
              <a:t>Metastasis to ipsilateral mediastinal or subcarinal lymph nodes</a:t>
            </a:r>
          </a:p>
          <a:p>
            <a:pPr eaLnBrk="1" hangingPunct="1"/>
            <a:r>
              <a:rPr lang="tr-TR" sz="2800" b="1" smtClean="0">
                <a:solidFill>
                  <a:srgbClr val="CC3399"/>
                </a:solidFill>
              </a:rPr>
              <a:t>N3</a:t>
            </a:r>
            <a:r>
              <a:rPr lang="tr-TR" sz="2800" b="1" smtClean="0"/>
              <a:t>: </a:t>
            </a:r>
            <a:r>
              <a:rPr lang="tr-TR" sz="2800" smtClean="0"/>
              <a:t>Metastasis to the contralateral mediastinal or hilar lymph nodes, ipsilateral or contralateral scalene, or supraclavicular lymph nodes </a:t>
            </a:r>
          </a:p>
        </p:txBody>
      </p:sp>
    </p:spTree>
    <p:extLst>
      <p:ext uri="{BB962C8B-B14F-4D97-AF65-F5344CB8AC3E}">
        <p14:creationId xmlns:p14="http://schemas.microsoft.com/office/powerpoint/2010/main" val="1273985027"/>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tr-TR" sz="2800" b="1" smtClean="0">
                <a:solidFill>
                  <a:srgbClr val="FF3300"/>
                </a:solidFill>
              </a:rPr>
              <a:t>M: Distant organ metastasis</a:t>
            </a:r>
          </a:p>
        </p:txBody>
      </p:sp>
      <p:sp>
        <p:nvSpPr>
          <p:cNvPr id="25603" name="Rectangle 3"/>
          <p:cNvSpPr>
            <a:spLocks noGrp="1" noChangeArrowheads="1"/>
          </p:cNvSpPr>
          <p:nvPr>
            <p:ph type="body" idx="1"/>
          </p:nvPr>
        </p:nvSpPr>
        <p:spPr/>
        <p:txBody>
          <a:bodyPr/>
          <a:lstStyle/>
          <a:p>
            <a:pPr eaLnBrk="1" hangingPunct="1">
              <a:buFont typeface="Wingdings" panose="05000000000000000000" pitchFamily="2" charset="2"/>
              <a:buNone/>
            </a:pPr>
            <a:r>
              <a:rPr lang="tr-TR" b="1" smtClean="0"/>
              <a:t>MX:</a:t>
            </a:r>
            <a:r>
              <a:rPr lang="tr-TR" smtClean="0"/>
              <a:t> Distant metastasis can not be assessed</a:t>
            </a:r>
          </a:p>
          <a:p>
            <a:pPr eaLnBrk="1" hangingPunct="1">
              <a:buFont typeface="Wingdings" panose="05000000000000000000" pitchFamily="2" charset="2"/>
              <a:buNone/>
            </a:pPr>
            <a:r>
              <a:rPr lang="tr-TR" b="1" smtClean="0"/>
              <a:t>M1: </a:t>
            </a:r>
            <a:r>
              <a:rPr lang="tr-TR" smtClean="0"/>
              <a:t>No distant organ metastatis</a:t>
            </a:r>
          </a:p>
          <a:p>
            <a:pPr eaLnBrk="1" hangingPunct="1">
              <a:buFont typeface="Wingdings" panose="05000000000000000000" pitchFamily="2" charset="2"/>
              <a:buNone/>
            </a:pPr>
            <a:r>
              <a:rPr lang="tr-TR" b="1" smtClean="0"/>
              <a:t>M2: </a:t>
            </a:r>
            <a:r>
              <a:rPr lang="tr-TR" smtClean="0"/>
              <a:t>Distant organ metastasis is positive</a:t>
            </a:r>
          </a:p>
          <a:p>
            <a:pPr eaLnBrk="1" hangingPunct="1">
              <a:buFont typeface="Wingdings" panose="05000000000000000000" pitchFamily="2" charset="2"/>
              <a:buNone/>
            </a:pPr>
            <a:endParaRPr lang="tr-TR" b="1" smtClean="0"/>
          </a:p>
        </p:txBody>
      </p:sp>
    </p:spTree>
    <p:extLst>
      <p:ext uri="{BB962C8B-B14F-4D97-AF65-F5344CB8AC3E}">
        <p14:creationId xmlns:p14="http://schemas.microsoft.com/office/powerpoint/2010/main" val="36917468"/>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490537"/>
          </a:xfrm>
        </p:spPr>
        <p:txBody>
          <a:bodyPr>
            <a:normAutofit fontScale="90000"/>
          </a:bodyPr>
          <a:lstStyle/>
          <a:p>
            <a:pPr eaLnBrk="1" hangingPunct="1"/>
            <a:r>
              <a:rPr lang="tr-TR" sz="3400" b="1" smtClean="0"/>
              <a:t>Stage Grouping</a:t>
            </a:r>
          </a:p>
        </p:txBody>
      </p:sp>
      <p:sp>
        <p:nvSpPr>
          <p:cNvPr id="26627" name="Rectangle 3"/>
          <p:cNvSpPr>
            <a:spLocks noGrp="1" noChangeArrowheads="1"/>
          </p:cNvSpPr>
          <p:nvPr>
            <p:ph type="body" sz="half" idx="1"/>
          </p:nvPr>
        </p:nvSpPr>
        <p:spPr>
          <a:xfrm>
            <a:off x="457200" y="1196975"/>
            <a:ext cx="4038600" cy="4752305"/>
          </a:xfrm>
        </p:spPr>
        <p:txBody>
          <a:bodyPr/>
          <a:lstStyle/>
          <a:p>
            <a:pPr eaLnBrk="1" hangingPunct="1"/>
            <a:r>
              <a:rPr lang="tr-TR" sz="2400" b="1" dirty="0" smtClean="0">
                <a:solidFill>
                  <a:srgbClr val="FF3300"/>
                </a:solidFill>
              </a:rPr>
              <a:t>Stage 0</a:t>
            </a:r>
          </a:p>
          <a:p>
            <a:pPr eaLnBrk="1" hangingPunct="1"/>
            <a:r>
              <a:rPr lang="tr-TR" sz="2400" b="1" dirty="0" smtClean="0">
                <a:solidFill>
                  <a:schemeClr val="hlink"/>
                </a:solidFill>
              </a:rPr>
              <a:t>Stage 1a</a:t>
            </a:r>
          </a:p>
          <a:p>
            <a:pPr eaLnBrk="1" hangingPunct="1"/>
            <a:r>
              <a:rPr lang="tr-TR" sz="2400" b="1" dirty="0" smtClean="0"/>
              <a:t>Stage 1b</a:t>
            </a:r>
          </a:p>
          <a:p>
            <a:pPr eaLnBrk="1" hangingPunct="1"/>
            <a:r>
              <a:rPr lang="tr-TR" sz="2400" b="1" dirty="0" smtClean="0">
                <a:solidFill>
                  <a:srgbClr val="FF33CC"/>
                </a:solidFill>
              </a:rPr>
              <a:t>Stage 2a</a:t>
            </a:r>
          </a:p>
          <a:p>
            <a:pPr eaLnBrk="1" hangingPunct="1"/>
            <a:r>
              <a:rPr lang="tr-TR" sz="2400" b="1" dirty="0" smtClean="0"/>
              <a:t>Stage 2b</a:t>
            </a:r>
          </a:p>
          <a:p>
            <a:pPr eaLnBrk="1" hangingPunct="1"/>
            <a:endParaRPr lang="tr-TR" sz="2400" b="1" dirty="0" smtClean="0"/>
          </a:p>
          <a:p>
            <a:pPr eaLnBrk="1" hangingPunct="1"/>
            <a:r>
              <a:rPr lang="tr-TR" sz="2400" b="1" dirty="0" smtClean="0">
                <a:solidFill>
                  <a:schemeClr val="folHlink"/>
                </a:solidFill>
              </a:rPr>
              <a:t>Stage 3a</a:t>
            </a:r>
          </a:p>
          <a:p>
            <a:pPr eaLnBrk="1" hangingPunct="1"/>
            <a:endParaRPr lang="tr-TR" sz="2400" b="1" dirty="0" smtClean="0">
              <a:solidFill>
                <a:schemeClr val="folHlink"/>
              </a:solidFill>
            </a:endParaRPr>
          </a:p>
          <a:p>
            <a:pPr eaLnBrk="1" hangingPunct="1"/>
            <a:r>
              <a:rPr lang="tr-TR" sz="2400" b="1" dirty="0" smtClean="0">
                <a:solidFill>
                  <a:srgbClr val="FF3300"/>
                </a:solidFill>
              </a:rPr>
              <a:t>Stage 3b</a:t>
            </a:r>
          </a:p>
          <a:p>
            <a:pPr eaLnBrk="1" hangingPunct="1"/>
            <a:endParaRPr lang="tr-TR" sz="2400" b="1" dirty="0" smtClean="0"/>
          </a:p>
          <a:p>
            <a:pPr eaLnBrk="1" hangingPunct="1"/>
            <a:r>
              <a:rPr lang="tr-TR" sz="2400" b="1" dirty="0" smtClean="0">
                <a:solidFill>
                  <a:srgbClr val="009900"/>
                </a:solidFill>
              </a:rPr>
              <a:t>Stage 4</a:t>
            </a:r>
          </a:p>
          <a:p>
            <a:pPr eaLnBrk="1" hangingPunct="1"/>
            <a:endParaRPr lang="tr-TR" sz="2400" b="1" dirty="0" smtClean="0">
              <a:solidFill>
                <a:srgbClr val="009900"/>
              </a:solidFill>
            </a:endParaRPr>
          </a:p>
        </p:txBody>
      </p:sp>
      <p:sp>
        <p:nvSpPr>
          <p:cNvPr id="26628" name="Rectangle 4"/>
          <p:cNvSpPr>
            <a:spLocks noGrp="1" noChangeArrowheads="1"/>
          </p:cNvSpPr>
          <p:nvPr>
            <p:ph type="body" sz="half" idx="2"/>
          </p:nvPr>
        </p:nvSpPr>
        <p:spPr>
          <a:xfrm>
            <a:off x="4648200" y="1196974"/>
            <a:ext cx="4038600" cy="5184354"/>
          </a:xfrm>
        </p:spPr>
        <p:txBody>
          <a:bodyPr>
            <a:normAutofit/>
          </a:bodyPr>
          <a:lstStyle/>
          <a:p>
            <a:pPr eaLnBrk="1" hangingPunct="1"/>
            <a:r>
              <a:rPr lang="tr-TR" sz="2400" b="1" dirty="0" smtClean="0">
                <a:solidFill>
                  <a:srgbClr val="FF3300"/>
                </a:solidFill>
              </a:rPr>
              <a:t>Tis, N0, M0</a:t>
            </a:r>
          </a:p>
          <a:p>
            <a:pPr eaLnBrk="1" hangingPunct="1"/>
            <a:r>
              <a:rPr lang="tr-TR" sz="2400" b="1" dirty="0" smtClean="0">
                <a:solidFill>
                  <a:schemeClr val="hlink"/>
                </a:solidFill>
              </a:rPr>
              <a:t>T1, N0, M0</a:t>
            </a:r>
          </a:p>
          <a:p>
            <a:pPr eaLnBrk="1" hangingPunct="1"/>
            <a:r>
              <a:rPr lang="tr-TR" sz="2400" b="1" dirty="0" smtClean="0"/>
              <a:t>T2, N0, M0</a:t>
            </a:r>
          </a:p>
          <a:p>
            <a:pPr eaLnBrk="1" hangingPunct="1"/>
            <a:r>
              <a:rPr lang="tr-TR" sz="2400" b="1" dirty="0" smtClean="0">
                <a:solidFill>
                  <a:srgbClr val="FF33CC"/>
                </a:solidFill>
              </a:rPr>
              <a:t>T1, N1, M0</a:t>
            </a:r>
          </a:p>
          <a:p>
            <a:pPr eaLnBrk="1" hangingPunct="1"/>
            <a:r>
              <a:rPr lang="tr-TR" sz="2400" b="1" dirty="0" smtClean="0"/>
              <a:t>T2, N1, M0</a:t>
            </a:r>
          </a:p>
          <a:p>
            <a:pPr eaLnBrk="1" hangingPunct="1">
              <a:buFont typeface="Wingdings" panose="05000000000000000000" pitchFamily="2" charset="2"/>
              <a:buNone/>
            </a:pPr>
            <a:r>
              <a:rPr lang="tr-TR" sz="2400" b="1" dirty="0" smtClean="0"/>
              <a:t>   T3, N0, M0</a:t>
            </a:r>
          </a:p>
          <a:p>
            <a:pPr eaLnBrk="1" hangingPunct="1"/>
            <a:r>
              <a:rPr lang="tr-TR" sz="2400" b="1" dirty="0" smtClean="0">
                <a:solidFill>
                  <a:schemeClr val="folHlink"/>
                </a:solidFill>
              </a:rPr>
              <a:t>T1-3, N2, M0 or T3, N1, M0</a:t>
            </a:r>
          </a:p>
          <a:p>
            <a:pPr eaLnBrk="1" hangingPunct="1"/>
            <a:endParaRPr lang="en-US" sz="2400" b="1" dirty="0" smtClean="0">
              <a:solidFill>
                <a:srgbClr val="FF3300"/>
              </a:solidFill>
            </a:endParaRPr>
          </a:p>
          <a:p>
            <a:pPr eaLnBrk="1" hangingPunct="1"/>
            <a:r>
              <a:rPr lang="tr-TR" sz="2400" b="1" dirty="0" smtClean="0">
                <a:solidFill>
                  <a:srgbClr val="FF3300"/>
                </a:solidFill>
              </a:rPr>
              <a:t>Any T, N3, M0, or T3, N2, M0 or T4, any N, M0</a:t>
            </a:r>
            <a:endParaRPr lang="en-US" sz="2400" b="1" dirty="0" smtClean="0">
              <a:solidFill>
                <a:srgbClr val="FF3300"/>
              </a:solidFill>
            </a:endParaRPr>
          </a:p>
          <a:p>
            <a:pPr eaLnBrk="1" hangingPunct="1"/>
            <a:r>
              <a:rPr lang="tr-TR" sz="2400" b="1" dirty="0" smtClean="0">
                <a:solidFill>
                  <a:srgbClr val="009900"/>
                </a:solidFill>
              </a:rPr>
              <a:t>Any T, any N, M1</a:t>
            </a:r>
          </a:p>
          <a:p>
            <a:pPr eaLnBrk="1" hangingPunct="1"/>
            <a:endParaRPr lang="tr-TR" sz="2400" b="1" dirty="0" smtClean="0"/>
          </a:p>
        </p:txBody>
      </p:sp>
      <p:sp>
        <p:nvSpPr>
          <p:cNvPr id="2" name="Right Arrow 1"/>
          <p:cNvSpPr/>
          <p:nvPr/>
        </p:nvSpPr>
        <p:spPr>
          <a:xfrm>
            <a:off x="2987823" y="1367056"/>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3009528" y="2598048"/>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2987824" y="3068960"/>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2987824" y="3894192"/>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3009528" y="4797152"/>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3009528" y="5540654"/>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2987824" y="1733952"/>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2987824" y="2166000"/>
            <a:ext cx="914400" cy="1828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0458330"/>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371" y="157688"/>
            <a:ext cx="8845257" cy="6583680"/>
          </a:xfrm>
        </p:spPr>
      </p:pic>
    </p:spTree>
    <p:extLst>
      <p:ext uri="{BB962C8B-B14F-4D97-AF65-F5344CB8AC3E}">
        <p14:creationId xmlns:p14="http://schemas.microsoft.com/office/powerpoint/2010/main" val="1224411842"/>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ctrTitle"/>
          </p:nvPr>
        </p:nvSpPr>
        <p:spPr>
          <a:xfrm>
            <a:off x="990600" y="1371600"/>
            <a:ext cx="7696200" cy="1752600"/>
          </a:xfrm>
        </p:spPr>
        <p:txBody>
          <a:bodyPr/>
          <a:lstStyle/>
          <a:p>
            <a:pPr algn="ctr" defTabSz="809625" eaLnBrk="1" hangingPunct="1"/>
            <a:r>
              <a:rPr lang="tr-TR" b="1" smtClean="0">
                <a:solidFill>
                  <a:srgbClr val="FF3300"/>
                </a:solidFill>
              </a:rPr>
              <a:t>Metastatic Lung Tumors</a:t>
            </a:r>
            <a:endParaRPr lang="en-US" b="1" smtClean="0">
              <a:solidFill>
                <a:srgbClr val="FF3300"/>
              </a:solidFill>
            </a:endParaRPr>
          </a:p>
        </p:txBody>
      </p:sp>
    </p:spTree>
    <p:extLst>
      <p:ext uri="{BB962C8B-B14F-4D97-AF65-F5344CB8AC3E}">
        <p14:creationId xmlns:p14="http://schemas.microsoft.com/office/powerpoint/2010/main" val="25308567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z="3200" b="1" dirty="0" smtClean="0"/>
              <a:t>Defense mechanisms of the respiratory tree:</a:t>
            </a:r>
          </a:p>
        </p:txBody>
      </p:sp>
      <p:sp>
        <p:nvSpPr>
          <p:cNvPr id="8195" name="Rectangle 3"/>
          <p:cNvSpPr>
            <a:spLocks noGrp="1" noChangeArrowheads="1"/>
          </p:cNvSpPr>
          <p:nvPr>
            <p:ph type="body" idx="1"/>
          </p:nvPr>
        </p:nvSpPr>
        <p:spPr/>
        <p:txBody>
          <a:bodyPr/>
          <a:lstStyle/>
          <a:p>
            <a:pPr marL="609600" indent="-609600" eaLnBrk="1" hangingPunct="1">
              <a:buFont typeface="Wingdings" panose="05000000000000000000" pitchFamily="2" charset="2"/>
              <a:buAutoNum type="arabicPeriod"/>
            </a:pPr>
            <a:r>
              <a:rPr lang="en-US" sz="2800" b="1" i="1" smtClean="0"/>
              <a:t>Nasal clearance</a:t>
            </a:r>
            <a:r>
              <a:rPr lang="en-US" sz="2800" smtClean="0"/>
              <a:t>: Aerosolized particles carrying micro-organisms are normally removed by sneezing &amp; blowing OR by swallowing.</a:t>
            </a:r>
          </a:p>
          <a:p>
            <a:pPr marL="609600" indent="-609600" eaLnBrk="1" hangingPunct="1">
              <a:buFont typeface="Wingdings" panose="05000000000000000000" pitchFamily="2" charset="2"/>
              <a:buAutoNum type="arabicPeriod"/>
            </a:pPr>
            <a:r>
              <a:rPr lang="en-US" sz="2800" b="1" i="1" smtClean="0"/>
              <a:t>Tracheobronchial clearance</a:t>
            </a:r>
            <a:r>
              <a:rPr lang="en-US" sz="2800" smtClean="0"/>
              <a:t>: Accomplished by mucociliary action. Partcicles are either swallowed or expectorated. </a:t>
            </a:r>
          </a:p>
          <a:p>
            <a:pPr marL="609600" indent="-609600" eaLnBrk="1" hangingPunct="1">
              <a:buFont typeface="Wingdings" panose="05000000000000000000" pitchFamily="2" charset="2"/>
              <a:buAutoNum type="arabicPeriod"/>
            </a:pPr>
            <a:r>
              <a:rPr lang="en-US" sz="2800" b="1" i="1" smtClean="0"/>
              <a:t>Alveolar clearance</a:t>
            </a:r>
            <a:r>
              <a:rPr lang="en-US" sz="2800" smtClean="0"/>
              <a:t>: Phagocytosis of bacteria or solid particles by alveolar macrophages. </a:t>
            </a:r>
          </a:p>
          <a:p>
            <a:pPr marL="609600" indent="-609600" eaLnBrk="1" hangingPunct="1">
              <a:buFont typeface="Wingdings" panose="05000000000000000000" pitchFamily="2" charset="2"/>
              <a:buAutoNum type="arabicPeriod"/>
            </a:pPr>
            <a:endParaRPr lang="en-US" sz="2800" smtClean="0"/>
          </a:p>
        </p:txBody>
      </p:sp>
    </p:spTree>
    <p:extLst>
      <p:ext uri="{BB962C8B-B14F-4D97-AF65-F5344CB8AC3E}">
        <p14:creationId xmlns:p14="http://schemas.microsoft.com/office/powerpoint/2010/main" val="3002545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body" idx="1"/>
          </p:nvPr>
        </p:nvSpPr>
        <p:spPr>
          <a:xfrm>
            <a:off x="609600" y="2133600"/>
            <a:ext cx="8305800" cy="4191000"/>
          </a:xfrm>
        </p:spPr>
        <p:txBody>
          <a:bodyPr/>
          <a:lstStyle/>
          <a:p>
            <a:pPr marL="303213" indent="-303213" defTabSz="809625" eaLnBrk="1" hangingPunct="1"/>
            <a:r>
              <a:rPr lang="en-US" sz="2400" smtClean="0">
                <a:cs typeface="Times New Roman" panose="02020603050405020304" pitchFamily="18" charset="0"/>
              </a:rPr>
              <a:t>The lung is frequently the site of metastatic neoplasms </a:t>
            </a:r>
            <a:endParaRPr lang="tr-TR" sz="2400" smtClean="0"/>
          </a:p>
          <a:p>
            <a:pPr marL="303213" indent="-303213" defTabSz="809625" eaLnBrk="1" hangingPunct="1"/>
            <a:r>
              <a:rPr lang="tr-TR" sz="2400" smtClean="0"/>
              <a:t>C</a:t>
            </a:r>
            <a:r>
              <a:rPr lang="en-US" sz="2400" smtClean="0">
                <a:cs typeface="Times New Roman" panose="02020603050405020304" pitchFamily="18" charset="0"/>
              </a:rPr>
              <a:t>arcinomas and sarcomas arising anywhere </a:t>
            </a:r>
            <a:endParaRPr lang="tr-TR" sz="2400" smtClean="0"/>
          </a:p>
          <a:p>
            <a:pPr marL="303213" indent="-303213" defTabSz="809625" eaLnBrk="1" hangingPunct="1"/>
            <a:r>
              <a:rPr lang="en-US" sz="2400" smtClean="0">
                <a:cs typeface="Times New Roman" panose="02020603050405020304" pitchFamily="18" charset="0"/>
              </a:rPr>
              <a:t> </a:t>
            </a:r>
            <a:r>
              <a:rPr lang="tr-TR" sz="2400" smtClean="0"/>
              <a:t>S</a:t>
            </a:r>
            <a:r>
              <a:rPr lang="en-US" sz="2400" smtClean="0">
                <a:cs typeface="Times New Roman" panose="02020603050405020304" pitchFamily="18" charset="0"/>
              </a:rPr>
              <a:t>pread to the lungs via </a:t>
            </a:r>
            <a:endParaRPr lang="tr-TR" sz="2400" smtClean="0"/>
          </a:p>
          <a:p>
            <a:pPr marL="657225" lvl="1" indent="-252413" defTabSz="809625" eaLnBrk="1" hangingPunct="1"/>
            <a:r>
              <a:rPr lang="en-US" sz="2300" smtClean="0">
                <a:solidFill>
                  <a:srgbClr val="FF3300"/>
                </a:solidFill>
                <a:cs typeface="Times New Roman" panose="02020603050405020304" pitchFamily="18" charset="0"/>
              </a:rPr>
              <a:t>the blood or </a:t>
            </a:r>
            <a:endParaRPr lang="tr-TR" sz="2300" smtClean="0">
              <a:solidFill>
                <a:srgbClr val="FF3300"/>
              </a:solidFill>
            </a:endParaRPr>
          </a:p>
          <a:p>
            <a:pPr marL="657225" lvl="1" indent="-252413" defTabSz="809625" eaLnBrk="1" hangingPunct="1"/>
            <a:r>
              <a:rPr lang="en-US" sz="2300" smtClean="0">
                <a:solidFill>
                  <a:srgbClr val="FF3300"/>
                </a:solidFill>
                <a:cs typeface="Times New Roman" panose="02020603050405020304" pitchFamily="18" charset="0"/>
              </a:rPr>
              <a:t>lymphatics or</a:t>
            </a:r>
            <a:endParaRPr lang="tr-TR" sz="2300" smtClean="0">
              <a:solidFill>
                <a:srgbClr val="FF3300"/>
              </a:solidFill>
            </a:endParaRPr>
          </a:p>
          <a:p>
            <a:pPr marL="657225" lvl="1" indent="-252413" defTabSz="809625" eaLnBrk="1" hangingPunct="1"/>
            <a:r>
              <a:rPr lang="en-US" sz="2300" smtClean="0">
                <a:solidFill>
                  <a:srgbClr val="FF3300"/>
                </a:solidFill>
                <a:cs typeface="Times New Roman" panose="02020603050405020304" pitchFamily="18" charset="0"/>
              </a:rPr>
              <a:t>direct </a:t>
            </a:r>
            <a:r>
              <a:rPr lang="tr-TR" sz="2300" smtClean="0">
                <a:solidFill>
                  <a:srgbClr val="FF3300"/>
                </a:solidFill>
              </a:rPr>
              <a:t>invasion</a:t>
            </a:r>
            <a:r>
              <a:rPr lang="tr-TR" sz="2300" smtClean="0"/>
              <a:t> (</a:t>
            </a:r>
            <a:r>
              <a:rPr lang="en-US" sz="2300" smtClean="0">
                <a:cs typeface="Times New Roman" panose="02020603050405020304" pitchFamily="18" charset="0"/>
              </a:rPr>
              <a:t>esophageal carcinomas and mediastinal lymphomas</a:t>
            </a:r>
            <a:r>
              <a:rPr lang="tr-TR" sz="2300" smtClean="0"/>
              <a:t>).</a:t>
            </a:r>
          </a:p>
        </p:txBody>
      </p:sp>
    </p:spTree>
    <p:extLst>
      <p:ext uri="{BB962C8B-B14F-4D97-AF65-F5344CB8AC3E}">
        <p14:creationId xmlns:p14="http://schemas.microsoft.com/office/powerpoint/2010/main" val="3253332715"/>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body" idx="1"/>
          </p:nvPr>
        </p:nvSpPr>
        <p:spPr>
          <a:xfrm>
            <a:off x="457200" y="692150"/>
            <a:ext cx="8229600" cy="5438775"/>
          </a:xfrm>
        </p:spPr>
        <p:txBody>
          <a:bodyPr/>
          <a:lstStyle/>
          <a:p>
            <a:pPr marL="303213" indent="-303213" defTabSz="809625" eaLnBrk="1" hangingPunct="1"/>
            <a:r>
              <a:rPr lang="tr-TR" b="1" smtClean="0">
                <a:solidFill>
                  <a:schemeClr val="hlink"/>
                </a:solidFill>
              </a:rPr>
              <a:t>Pulmonary metastases are common</a:t>
            </a:r>
            <a:r>
              <a:rPr lang="tr-TR" b="1" smtClean="0"/>
              <a:t>. </a:t>
            </a:r>
          </a:p>
          <a:p>
            <a:pPr marL="303213" indent="-303213" defTabSz="809625" eaLnBrk="1" hangingPunct="1"/>
            <a:r>
              <a:rPr lang="tr-TR" smtClean="0"/>
              <a:t>They most frequently occur with tumors that have rich systemic venous drainage. </a:t>
            </a:r>
          </a:p>
          <a:p>
            <a:pPr marL="657225" lvl="1" indent="-252413" defTabSz="809625" eaLnBrk="1" hangingPunct="1"/>
            <a:r>
              <a:rPr lang="tr-TR" smtClean="0"/>
              <a:t>Examples include renal cancers, bone sarcomas, choriocarcinomas, melanomas, testicular teratomas, and thyroid carcinomas. </a:t>
            </a:r>
          </a:p>
          <a:p>
            <a:pPr marL="303213" indent="-303213" defTabSz="809625" eaLnBrk="1" hangingPunct="1"/>
            <a:r>
              <a:rPr lang="tr-TR" smtClean="0"/>
              <a:t>Most pulmonary metastases arise from common tumors such as breast, colorectal, prostate, bronchial, head and neck, and renal cancers</a:t>
            </a:r>
            <a:r>
              <a:rPr lang="tr-TR" b="1" smtClean="0"/>
              <a:t>.</a:t>
            </a:r>
            <a:r>
              <a:rPr lang="tr-TR" smtClean="0"/>
              <a:t> </a:t>
            </a:r>
          </a:p>
        </p:txBody>
      </p:sp>
    </p:spTree>
    <p:extLst>
      <p:ext uri="{BB962C8B-B14F-4D97-AF65-F5344CB8AC3E}">
        <p14:creationId xmlns:p14="http://schemas.microsoft.com/office/powerpoint/2010/main" val="2673610618"/>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p:txBody>
          <a:bodyPr/>
          <a:lstStyle/>
          <a:p>
            <a:pPr marL="303213" indent="-303213" defTabSz="809625" eaLnBrk="1" hangingPunct="1"/>
            <a:endParaRPr lang="tr-TR" altLang="ko-KR" smtClean="0"/>
          </a:p>
          <a:p>
            <a:pPr marL="303213" indent="-303213" defTabSz="809625" eaLnBrk="1" hangingPunct="1"/>
            <a:r>
              <a:rPr lang="tr-TR" altLang="ko-KR" smtClean="0"/>
              <a:t>Intravascular emboli occur most commonly with hepatocellular carcinoma and adenocarcinoma of the breast or stomach.</a:t>
            </a:r>
          </a:p>
          <a:p>
            <a:pPr marL="657225" lvl="1" indent="-252413" defTabSz="809625" eaLnBrk="1" hangingPunct="1"/>
            <a:r>
              <a:rPr lang="tr-TR" altLang="ko-KR" smtClean="0"/>
              <a:t>They may be associated with so called “lymphangitis carcinomatosa”: Lymphatic invasion </a:t>
            </a:r>
          </a:p>
          <a:p>
            <a:pPr marL="303213" indent="-303213" defTabSz="809625" eaLnBrk="1" hangingPunct="1"/>
            <a:endParaRPr lang="tr-TR" smtClean="0"/>
          </a:p>
        </p:txBody>
      </p:sp>
    </p:spTree>
    <p:extLst>
      <p:ext uri="{BB962C8B-B14F-4D97-AF65-F5344CB8AC3E}">
        <p14:creationId xmlns:p14="http://schemas.microsoft.com/office/powerpoint/2010/main" val="3257004898"/>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4" descr="MetMicr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590550"/>
            <a:ext cx="8713788" cy="572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982585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defTabSz="809625" eaLnBrk="1" hangingPunct="1"/>
            <a:r>
              <a:rPr lang="tr-TR" sz="2400" b="1" smtClean="0">
                <a:solidFill>
                  <a:srgbClr val="FF3300"/>
                </a:solidFill>
              </a:rPr>
              <a:t>Pathophysiology</a:t>
            </a:r>
          </a:p>
        </p:txBody>
      </p:sp>
      <p:sp>
        <p:nvSpPr>
          <p:cNvPr id="90115" name="Rectangle 3"/>
          <p:cNvSpPr>
            <a:spLocks noGrp="1" noChangeArrowheads="1"/>
          </p:cNvSpPr>
          <p:nvPr>
            <p:ph type="body" idx="1"/>
          </p:nvPr>
        </p:nvSpPr>
        <p:spPr>
          <a:xfrm>
            <a:off x="457200" y="1196975"/>
            <a:ext cx="8229600" cy="4933950"/>
          </a:xfrm>
        </p:spPr>
        <p:txBody>
          <a:bodyPr/>
          <a:lstStyle/>
          <a:p>
            <a:pPr marL="657225" lvl="1" indent="-252413" defTabSz="809625" eaLnBrk="1" hangingPunct="1"/>
            <a:r>
              <a:rPr lang="tr-TR" sz="2400" smtClean="0"/>
              <a:t>Pulmonary nodules are the most common manifestation of secondary neoplastic disease in the lungs. </a:t>
            </a:r>
          </a:p>
          <a:p>
            <a:pPr marL="657225" lvl="1" indent="-252413" defTabSz="809625" eaLnBrk="1" hangingPunct="1"/>
            <a:r>
              <a:rPr lang="tr-TR" sz="2400" smtClean="0">
                <a:solidFill>
                  <a:srgbClr val="FF3300"/>
                </a:solidFill>
              </a:rPr>
              <a:t>They are usually derived from tumor emboli arising from invasion of tumor capillaries. </a:t>
            </a:r>
          </a:p>
          <a:p>
            <a:pPr marL="657225" lvl="1" indent="-252413" defTabSz="809625" eaLnBrk="1" hangingPunct="1"/>
            <a:r>
              <a:rPr lang="tr-TR" sz="2400" smtClean="0"/>
              <a:t>The tumor emboli drain via the systemic veins and pulmonary arteries. </a:t>
            </a:r>
          </a:p>
          <a:p>
            <a:pPr marL="657225" lvl="1" indent="-252413" defTabSz="809625" eaLnBrk="1" hangingPunct="1"/>
            <a:r>
              <a:rPr lang="tr-TR" sz="2400" smtClean="0"/>
              <a:t>They subsequently lodge in the small pulmonary arteries or arterioles and extend into adjacent lung tissue. </a:t>
            </a:r>
          </a:p>
          <a:p>
            <a:pPr marL="657225" lvl="1" indent="-252413" defTabSz="809625" eaLnBrk="1" hangingPunct="1"/>
            <a:r>
              <a:rPr lang="tr-TR" sz="2400" smtClean="0"/>
              <a:t>Pulmonary nodules are usually multiple, spherical, and variably sized. </a:t>
            </a:r>
          </a:p>
        </p:txBody>
      </p:sp>
    </p:spTree>
    <p:extLst>
      <p:ext uri="{BB962C8B-B14F-4D97-AF65-F5344CB8AC3E}">
        <p14:creationId xmlns:p14="http://schemas.microsoft.com/office/powerpoint/2010/main" val="4206415405"/>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4298" name="Group 90"/>
          <p:cNvGraphicFramePr>
            <a:graphicFrameLocks noGrp="1"/>
          </p:cNvGraphicFramePr>
          <p:nvPr/>
        </p:nvGraphicFramePr>
        <p:xfrm>
          <a:off x="107950" y="260350"/>
          <a:ext cx="8856663" cy="6597655"/>
        </p:xfrm>
        <a:graphic>
          <a:graphicData uri="http://schemas.openxmlformats.org/drawingml/2006/table">
            <a:tbl>
              <a:tblPr/>
              <a:tblGrid>
                <a:gridCol w="2752725"/>
                <a:gridCol w="3033713"/>
                <a:gridCol w="3070225"/>
              </a:tblGrid>
              <a:tr h="42862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3300"/>
                          </a:solidFill>
                          <a:effectLst/>
                          <a:latin typeface="Arial" panose="020B0604020202020204" pitchFamily="34" charset="0"/>
                          <a:ea typeface="Batang" pitchFamily="18" charset="-127"/>
                          <a:cs typeface="Arial" panose="020B0604020202020204" pitchFamily="34" charset="0"/>
                        </a:rPr>
                        <a:t>Primary Tumor</a:t>
                      </a:r>
                      <a:endParaRPr kumimoji="0" lang="en-US" sz="1600" b="1" i="0" u="none" strike="noStrike" cap="none" normalizeH="0" baseline="0" smtClean="0">
                        <a:ln>
                          <a:noFill/>
                        </a:ln>
                        <a:solidFill>
                          <a:srgbClr val="FF3300"/>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3300"/>
                          </a:solidFill>
                          <a:effectLst/>
                          <a:latin typeface="Arial" panose="020B0604020202020204" pitchFamily="34" charset="0"/>
                          <a:ea typeface="Batang" pitchFamily="18" charset="-127"/>
                          <a:cs typeface="Arial" panose="020B0604020202020204" pitchFamily="34" charset="0"/>
                        </a:rPr>
                        <a:t>Frequency at Presentation, % </a:t>
                      </a:r>
                      <a:endParaRPr kumimoji="0" lang="en-US" sz="1600" b="1" i="0" u="none" strike="noStrike" cap="none" normalizeH="0" baseline="0" smtClean="0">
                        <a:ln>
                          <a:noFill/>
                        </a:ln>
                        <a:solidFill>
                          <a:srgbClr val="FF3300"/>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3300"/>
                          </a:solidFill>
                          <a:effectLst/>
                          <a:latin typeface="Arial" panose="020B0604020202020204" pitchFamily="34" charset="0"/>
                          <a:ea typeface="Batang" pitchFamily="18" charset="-127"/>
                          <a:cs typeface="Arial" panose="020B0604020202020204" pitchFamily="34" charset="0"/>
                        </a:rPr>
                        <a:t>Frequency at Autopsy, % </a:t>
                      </a:r>
                      <a:endParaRPr kumimoji="0" lang="en-US" sz="1600" b="1" i="0" u="none" strike="noStrike" cap="none" normalizeH="0" baseline="0" smtClean="0">
                        <a:ln>
                          <a:noFill/>
                        </a:ln>
                        <a:solidFill>
                          <a:srgbClr val="FF3300"/>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11150">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Choriocarcinoma</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60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70-100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60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Melanoma </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66-80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Testis, germ cell</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12</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70-80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2900">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Osteosarcoma </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15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75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Thyroid</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7</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65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Kidney</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20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50-75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Head and neck</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15-40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60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Breast</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4</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60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Bronchus</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30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40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2900">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Colorectal</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&lt;5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25-40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Prostate</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15-50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Bladder</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7</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25-30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60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Uterus</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&lt;1</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30-40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6075">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Cervix</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&lt;5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20-30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Pancreas</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&lt;1</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25-40</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2900">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Esophagus</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&lt;1</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20-35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Stomach</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&lt;1</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20-35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r h="344488">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Ovary</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c>
                  <a:txBody>
                    <a:bodyPr/>
                    <a:lstStyle>
                      <a:lvl1pPr defTabSz="809625">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marL="404813" defTabSz="809625">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marL="809625" defTabSz="809625">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marL="1212850" defTabSz="809625">
                        <a:spcBef>
                          <a:spcPct val="20000"/>
                        </a:spcBef>
                        <a:buClr>
                          <a:schemeClr val="accent1"/>
                        </a:buClr>
                        <a:defRPr>
                          <a:solidFill>
                            <a:schemeClr val="tx1"/>
                          </a:solidFill>
                          <a:latin typeface="Arial" panose="020B0604020202020204" pitchFamily="34" charset="0"/>
                        </a:defRPr>
                      </a:lvl4pPr>
                      <a:lvl5pPr marL="1617663" defTabSz="809625">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marL="20748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marL="25320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marL="29892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marL="3446463" defTabSz="809625"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ctr" defTabSz="809625"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panose="020B0604020202020204" pitchFamily="34" charset="0"/>
                          <a:ea typeface="Batang" pitchFamily="18" charset="-127"/>
                          <a:cs typeface="Arial" panose="020B0604020202020204" pitchFamily="34" charset="0"/>
                        </a:rPr>
                        <a:t>10-25</a:t>
                      </a:r>
                      <a:endParaRPr kumimoji="0" lang="en-US" sz="1400" b="1" i="0" u="none" strike="noStrike" cap="none" normalizeH="0" baseline="0" smtClean="0">
                        <a:ln>
                          <a:noFill/>
                        </a:ln>
                        <a:solidFill>
                          <a:schemeClr val="tx1"/>
                        </a:solidFill>
                        <a:effectLst/>
                        <a:latin typeface="Times New Roman" panose="02020603050405020304" pitchFamily="18" charset="0"/>
                        <a:ea typeface="Batang" pitchFamily="18" charset="-127"/>
                        <a:cs typeface="Arial" panose="020B0604020202020204" pitchFamily="34" charset="0"/>
                      </a:endParaRPr>
                    </a:p>
                  </a:txBody>
                  <a:tcPr marL="80897" marR="80897" marT="40448" marB="40448" anchor="ctr" horzOverflow="overflow">
                    <a:lnL w="9525" cap="flat" cmpd="sng" algn="ctr">
                      <a:solidFill>
                        <a:srgbClr val="000000"/>
                      </a:solidFill>
                      <a:prstDash val="solid"/>
                      <a:miter lim="800000"/>
                      <a:headEnd type="none" w="med" len="med"/>
                      <a:tailEnd type="none" w="med" len="med"/>
                    </a:lnL>
                    <a:lnR w="9525" cap="flat" cmpd="sng" algn="ctr">
                      <a:solidFill>
                        <a:srgbClr val="000000"/>
                      </a:solidFill>
                      <a:prstDash val="solid"/>
                      <a:miter lim="800000"/>
                      <a:headEnd type="none" w="med" len="med"/>
                      <a:tailEnd type="none" w="med" len="med"/>
                    </a:lnR>
                    <a:lnT w="9525" cap="flat" cmpd="sng" algn="ctr">
                      <a:solidFill>
                        <a:srgbClr val="000000"/>
                      </a:solidFill>
                      <a:prstDash val="solid"/>
                      <a:miter lim="800000"/>
                      <a:headEnd type="none" w="med" len="med"/>
                      <a:tailEnd type="none" w="med" len="med"/>
                    </a:lnT>
                    <a:lnB w="9525" cap="flat" cmpd="sng" algn="ctr">
                      <a:solidFill>
                        <a:srgbClr val="000000"/>
                      </a:solidFill>
                      <a:prstDash val="solid"/>
                      <a:miter lim="800000"/>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58920659"/>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152400" y="304800"/>
            <a:ext cx="4495800" cy="6364288"/>
          </a:xfrm>
        </p:spPr>
        <p:txBody>
          <a:bodyPr/>
          <a:lstStyle/>
          <a:p>
            <a:pPr defTabSz="809625" eaLnBrk="1" hangingPunct="1"/>
            <a:r>
              <a:rPr lang="en-US" sz="2200" b="1" smtClean="0"/>
              <a:t>Direct Spread of carcinoma</a:t>
            </a:r>
          </a:p>
        </p:txBody>
      </p:sp>
      <p:pic>
        <p:nvPicPr>
          <p:cNvPr id="92163" name="Picture 3" descr="gross oatc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6600" y="304800"/>
            <a:ext cx="4445000" cy="6324600"/>
          </a:xfrm>
          <a:prstGeom prst="rect">
            <a:avLst/>
          </a:prstGeom>
          <a:noFill/>
          <a:ln w="57150" cmpd="thinThick">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185370"/>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defTabSz="809625" eaLnBrk="1" hangingPunct="1"/>
            <a:r>
              <a:rPr lang="tr-TR" sz="2800" b="1" smtClean="0">
                <a:solidFill>
                  <a:schemeClr val="hlink"/>
                </a:solidFill>
              </a:rPr>
              <a:t>Patterns of disease</a:t>
            </a:r>
            <a:r>
              <a:rPr lang="tr-TR" b="1" smtClean="0"/>
              <a:t> </a:t>
            </a:r>
            <a:endParaRPr lang="tr-TR" smtClean="0"/>
          </a:p>
        </p:txBody>
      </p:sp>
      <p:sp>
        <p:nvSpPr>
          <p:cNvPr id="93187" name="Rectangle 3"/>
          <p:cNvSpPr>
            <a:spLocks noGrp="1" noChangeArrowheads="1"/>
          </p:cNvSpPr>
          <p:nvPr>
            <p:ph type="body" idx="1"/>
          </p:nvPr>
        </p:nvSpPr>
        <p:spPr>
          <a:xfrm>
            <a:off x="457200" y="1125538"/>
            <a:ext cx="8229600" cy="5005387"/>
          </a:xfrm>
        </p:spPr>
        <p:txBody>
          <a:bodyPr/>
          <a:lstStyle/>
          <a:p>
            <a:pPr marL="303213" indent="-303213" defTabSz="809625" eaLnBrk="1" hangingPunct="1"/>
            <a:r>
              <a:rPr lang="tr-TR" sz="2800" smtClean="0"/>
              <a:t>Pulmonary metastases are </a:t>
            </a:r>
            <a:r>
              <a:rPr lang="tr-TR" sz="2800" smtClean="0">
                <a:solidFill>
                  <a:srgbClr val="FF3300"/>
                </a:solidFill>
              </a:rPr>
              <a:t>usually multiple</a:t>
            </a:r>
            <a:r>
              <a:rPr lang="tr-TR" sz="2800" smtClean="0"/>
              <a:t>. </a:t>
            </a:r>
          </a:p>
          <a:p>
            <a:pPr marL="303213" indent="-303213" defTabSz="809625" eaLnBrk="1" hangingPunct="1"/>
            <a:r>
              <a:rPr lang="tr-TR" sz="2800" smtClean="0"/>
              <a:t>They vary in size from 3 mm to 15 cm or more. </a:t>
            </a:r>
          </a:p>
          <a:p>
            <a:pPr marL="303213" indent="-303213" defTabSz="809625" eaLnBrk="1" hangingPunct="1"/>
            <a:r>
              <a:rPr lang="tr-TR" sz="2800" smtClean="0"/>
              <a:t>Nodules of the same size are believed to originate at the same time, in a single shower of emboli. </a:t>
            </a:r>
          </a:p>
          <a:p>
            <a:pPr marL="303213" indent="-303213" defTabSz="809625" eaLnBrk="1" hangingPunct="1"/>
            <a:r>
              <a:rPr lang="tr-TR" sz="2800" smtClean="0"/>
              <a:t>Rarely, numerous tiny nodules mimic the pattern of miliary tuberculosis. </a:t>
            </a:r>
          </a:p>
          <a:p>
            <a:pPr marL="303213" indent="-303213" defTabSz="809625" eaLnBrk="1" hangingPunct="1"/>
            <a:r>
              <a:rPr lang="tr-TR" sz="2800" smtClean="0">
                <a:solidFill>
                  <a:srgbClr val="FF3300"/>
                </a:solidFill>
              </a:rPr>
              <a:t>Nodules are found most commonly in the outer third of the lungs, especially in the subpleural regions of the lower zones</a:t>
            </a:r>
            <a:r>
              <a:rPr lang="tr-TR" sz="2800" smtClean="0"/>
              <a:t>. </a:t>
            </a:r>
          </a:p>
        </p:txBody>
      </p:sp>
    </p:spTree>
    <p:extLst>
      <p:ext uri="{BB962C8B-B14F-4D97-AF65-F5344CB8AC3E}">
        <p14:creationId xmlns:p14="http://schemas.microsoft.com/office/powerpoint/2010/main" val="3271267555"/>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AcMetTm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476250"/>
            <a:ext cx="3609975"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1" name="Picture 3" descr="adenocametA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175" y="1773238"/>
            <a:ext cx="4914900" cy="31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2183619"/>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gross second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8588" y="228600"/>
            <a:ext cx="5014912"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Rectangle 3"/>
          <p:cNvSpPr>
            <a:spLocks noGrp="1" noChangeArrowheads="1"/>
          </p:cNvSpPr>
          <p:nvPr>
            <p:ph type="title"/>
          </p:nvPr>
        </p:nvSpPr>
        <p:spPr/>
        <p:txBody>
          <a:bodyPr/>
          <a:lstStyle/>
          <a:p>
            <a:pPr defTabSz="809625" eaLnBrk="1" hangingPunct="1"/>
            <a:r>
              <a:rPr lang="en-US" sz="2200" b="1" smtClean="0">
                <a:solidFill>
                  <a:schemeClr val="hlink"/>
                </a:solidFill>
              </a:rPr>
              <a:t>Lung</a:t>
            </a:r>
            <a:r>
              <a:rPr lang="tr-TR" sz="2200" b="1" smtClean="0">
                <a:solidFill>
                  <a:schemeClr val="hlink"/>
                </a:solidFill>
              </a:rPr>
              <a:t> </a:t>
            </a:r>
            <a:r>
              <a:rPr lang="en-US" sz="2200" b="1" smtClean="0">
                <a:solidFill>
                  <a:schemeClr val="hlink"/>
                </a:solidFill>
              </a:rPr>
              <a:t>Metastasis</a:t>
            </a:r>
            <a:r>
              <a:rPr lang="en-US" b="1" smtClean="0">
                <a:solidFill>
                  <a:schemeClr val="hlink"/>
                </a:solidFill>
              </a:rPr>
              <a:t/>
            </a:r>
            <a:br>
              <a:rPr lang="en-US" b="1" smtClean="0">
                <a:solidFill>
                  <a:schemeClr val="hlink"/>
                </a:solidFill>
              </a:rPr>
            </a:br>
            <a:endParaRPr lang="en-US" sz="2300" b="1" smtClean="0">
              <a:solidFill>
                <a:schemeClr val="hlink"/>
              </a:solidFill>
            </a:endParaRPr>
          </a:p>
        </p:txBody>
      </p:sp>
      <p:sp>
        <p:nvSpPr>
          <p:cNvPr id="95236" name="Rectangle 7"/>
          <p:cNvSpPr>
            <a:spLocks noChangeArrowheads="1"/>
          </p:cNvSpPr>
          <p:nvPr/>
        </p:nvSpPr>
        <p:spPr bwMode="auto">
          <a:xfrm>
            <a:off x="457200" y="1125538"/>
            <a:ext cx="3276600" cy="99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0897" tIns="40448" rIns="80897" bIns="40448">
            <a:spAutoFit/>
          </a:bodyPr>
          <a:lstStyle>
            <a:lvl1pPr defTabSz="809625">
              <a:defRPr>
                <a:solidFill>
                  <a:schemeClr val="tx1"/>
                </a:solidFill>
                <a:latin typeface="Arial" panose="020B0604020202020204" pitchFamily="34" charset="0"/>
              </a:defRPr>
            </a:lvl1pPr>
            <a:lvl2pPr marL="742950" indent="-285750" defTabSz="809625">
              <a:defRPr>
                <a:solidFill>
                  <a:schemeClr val="tx1"/>
                </a:solidFill>
                <a:latin typeface="Arial" panose="020B0604020202020204" pitchFamily="34" charset="0"/>
              </a:defRPr>
            </a:lvl2pPr>
            <a:lvl3pPr marL="1143000" indent="-228600" defTabSz="809625">
              <a:defRPr>
                <a:solidFill>
                  <a:schemeClr val="tx1"/>
                </a:solidFill>
                <a:latin typeface="Arial" panose="020B0604020202020204" pitchFamily="34" charset="0"/>
              </a:defRPr>
            </a:lvl3pPr>
            <a:lvl4pPr marL="1600200" indent="-228600" defTabSz="809625">
              <a:defRPr>
                <a:solidFill>
                  <a:schemeClr val="tx1"/>
                </a:solidFill>
                <a:latin typeface="Arial" panose="020B0604020202020204" pitchFamily="34" charset="0"/>
              </a:defRPr>
            </a:lvl4pPr>
            <a:lvl5pPr marL="2057400" indent="-228600" defTabSz="809625">
              <a:defRPr>
                <a:solidFill>
                  <a:schemeClr val="tx1"/>
                </a:solidFill>
                <a:latin typeface="Arial" panose="020B0604020202020204" pitchFamily="34" charset="0"/>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Char char="-"/>
            </a:pPr>
            <a:r>
              <a:rPr lang="tr-TR" sz="2000"/>
              <a:t>Lymphatics</a:t>
            </a:r>
          </a:p>
          <a:p>
            <a:pPr eaLnBrk="1" hangingPunct="1">
              <a:buFontTx/>
              <a:buChar char="-"/>
            </a:pPr>
            <a:r>
              <a:rPr lang="tr-TR" sz="2000"/>
              <a:t>Bronchial tree (airway dissemination)</a:t>
            </a:r>
            <a:endParaRPr lang="en-US" sz="2000"/>
          </a:p>
        </p:txBody>
      </p:sp>
      <p:pic>
        <p:nvPicPr>
          <p:cNvPr id="95237" name="Picture 8" descr="Met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95288" y="2205038"/>
            <a:ext cx="2803525" cy="445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1982063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a:xfrm>
            <a:off x="628650" y="1124744"/>
            <a:ext cx="7886700" cy="4351338"/>
          </a:xfrm>
        </p:spPr>
        <p:txBody>
          <a:bodyPr>
            <a:normAutofit/>
          </a:bodyPr>
          <a:lstStyle/>
          <a:p>
            <a:pPr eaLnBrk="1" hangingPunct="1"/>
            <a:r>
              <a:rPr lang="en-US" sz="2800" dirty="0" smtClean="0"/>
              <a:t>Pneumonia can occur when any of these mechanisms are damaged</a:t>
            </a:r>
          </a:p>
          <a:p>
            <a:pPr eaLnBrk="1" hangingPunct="1">
              <a:buFont typeface="Wingdings" panose="05000000000000000000" pitchFamily="2" charset="2"/>
              <a:buNone/>
            </a:pPr>
            <a:r>
              <a:rPr lang="en-US" sz="2800" dirty="0" smtClean="0"/>
              <a:t>                   OR</a:t>
            </a:r>
          </a:p>
          <a:p>
            <a:pPr eaLnBrk="1" hangingPunct="1">
              <a:buFont typeface="Wingdings" panose="05000000000000000000" pitchFamily="2" charset="2"/>
              <a:buChar char="§"/>
            </a:pPr>
            <a:r>
              <a:rPr lang="en-US" sz="2800" dirty="0" smtClean="0"/>
              <a:t>When host immunity is lowered.</a:t>
            </a:r>
          </a:p>
          <a:p>
            <a:pPr eaLnBrk="1" hangingPunct="1">
              <a:buFont typeface="Wingdings" panose="05000000000000000000" pitchFamily="2" charset="2"/>
              <a:buNone/>
            </a:pPr>
            <a:r>
              <a:rPr lang="en-US" sz="2800" dirty="0" smtClean="0"/>
              <a:t>                   OR</a:t>
            </a:r>
          </a:p>
          <a:p>
            <a:pPr eaLnBrk="1" hangingPunct="1">
              <a:buFont typeface="Wingdings" panose="05000000000000000000" pitchFamily="2" charset="2"/>
              <a:buChar char="§"/>
            </a:pPr>
            <a:r>
              <a:rPr lang="en-US" sz="2800" dirty="0" smtClean="0"/>
              <a:t>When the organism is highly virulent.</a:t>
            </a:r>
          </a:p>
        </p:txBody>
      </p:sp>
    </p:spTree>
    <p:extLst>
      <p:ext uri="{BB962C8B-B14F-4D97-AF65-F5344CB8AC3E}">
        <p14:creationId xmlns:p14="http://schemas.microsoft.com/office/powerpoint/2010/main" val="505141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 calcmode="lin" valueType="num">
                                      <p:cBhvr additive="base">
                                        <p:cTn id="7" dur="5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anim calcmode="lin" valueType="num">
                                      <p:cBhvr additive="base">
                                        <p:cTn id="11"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219">
                                            <p:txEl>
                                              <p:pRg st="3" end="3"/>
                                            </p:txEl>
                                          </p:spTgt>
                                        </p:tgtEl>
                                        <p:attrNameLst>
                                          <p:attrName>style.visibility</p:attrName>
                                        </p:attrNameLst>
                                      </p:cBhvr>
                                      <p:to>
                                        <p:strVal val="visible"/>
                                      </p:to>
                                    </p:set>
                                    <p:anim calcmode="lin" valueType="num">
                                      <p:cBhvr additive="base">
                                        <p:cTn id="17" dur="5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19">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219">
                                            <p:txEl>
                                              <p:pRg st="4" end="4"/>
                                            </p:txEl>
                                          </p:spTgt>
                                        </p:tgtEl>
                                        <p:attrNameLst>
                                          <p:attrName>style.visibility</p:attrName>
                                        </p:attrNameLst>
                                      </p:cBhvr>
                                      <p:to>
                                        <p:strVal val="visible"/>
                                      </p:to>
                                    </p:set>
                                    <p:anim calcmode="lin" valueType="num">
                                      <p:cBhvr additive="base">
                                        <p:cTn id="21"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74461" y="1251839"/>
            <a:ext cx="3599023" cy="1080482"/>
          </a:xfrm>
          <a:custGeom>
            <a:avLst/>
            <a:gdLst/>
            <a:ahLst/>
            <a:cxnLst/>
            <a:rect l="l" t="t" r="r" b="b"/>
            <a:pathLst>
              <a:path w="5605145" h="1682750">
                <a:moveTo>
                  <a:pt x="0" y="280455"/>
                </a:moveTo>
                <a:lnTo>
                  <a:pt x="3670" y="234964"/>
                </a:lnTo>
                <a:lnTo>
                  <a:pt x="14297" y="191809"/>
                </a:lnTo>
                <a:lnTo>
                  <a:pt x="31303" y="151570"/>
                </a:lnTo>
                <a:lnTo>
                  <a:pt x="54111" y="114822"/>
                </a:lnTo>
                <a:lnTo>
                  <a:pt x="82143" y="82143"/>
                </a:lnTo>
                <a:lnTo>
                  <a:pt x="114822" y="54111"/>
                </a:lnTo>
                <a:lnTo>
                  <a:pt x="151570" y="31303"/>
                </a:lnTo>
                <a:lnTo>
                  <a:pt x="191809" y="14297"/>
                </a:lnTo>
                <a:lnTo>
                  <a:pt x="234964" y="3670"/>
                </a:lnTo>
                <a:lnTo>
                  <a:pt x="280455" y="0"/>
                </a:lnTo>
                <a:lnTo>
                  <a:pt x="5324144" y="0"/>
                </a:lnTo>
                <a:lnTo>
                  <a:pt x="5379114" y="5438"/>
                </a:lnTo>
                <a:lnTo>
                  <a:pt x="5431470" y="21348"/>
                </a:lnTo>
                <a:lnTo>
                  <a:pt x="5479741" y="47119"/>
                </a:lnTo>
                <a:lnTo>
                  <a:pt x="5522456" y="82143"/>
                </a:lnTo>
                <a:lnTo>
                  <a:pt x="5557480" y="124858"/>
                </a:lnTo>
                <a:lnTo>
                  <a:pt x="5583251" y="173129"/>
                </a:lnTo>
                <a:lnTo>
                  <a:pt x="5599161" y="225485"/>
                </a:lnTo>
                <a:lnTo>
                  <a:pt x="5604599" y="280455"/>
                </a:lnTo>
                <a:lnTo>
                  <a:pt x="5604599" y="1402244"/>
                </a:lnTo>
                <a:lnTo>
                  <a:pt x="5600929" y="1447735"/>
                </a:lnTo>
                <a:lnTo>
                  <a:pt x="5590302" y="1490890"/>
                </a:lnTo>
                <a:lnTo>
                  <a:pt x="5573296" y="1531129"/>
                </a:lnTo>
                <a:lnTo>
                  <a:pt x="5550488" y="1567877"/>
                </a:lnTo>
                <a:lnTo>
                  <a:pt x="5522456" y="1600556"/>
                </a:lnTo>
                <a:lnTo>
                  <a:pt x="5489777" y="1628588"/>
                </a:lnTo>
                <a:lnTo>
                  <a:pt x="5453030" y="1651396"/>
                </a:lnTo>
                <a:lnTo>
                  <a:pt x="5412790" y="1668402"/>
                </a:lnTo>
                <a:lnTo>
                  <a:pt x="5369635" y="1679029"/>
                </a:lnTo>
                <a:lnTo>
                  <a:pt x="5324144" y="1682699"/>
                </a:lnTo>
                <a:lnTo>
                  <a:pt x="280455" y="1682699"/>
                </a:lnTo>
                <a:lnTo>
                  <a:pt x="234964" y="1679029"/>
                </a:lnTo>
                <a:lnTo>
                  <a:pt x="191809" y="1668402"/>
                </a:lnTo>
                <a:lnTo>
                  <a:pt x="151570" y="1651396"/>
                </a:lnTo>
                <a:lnTo>
                  <a:pt x="114822" y="1628588"/>
                </a:lnTo>
                <a:lnTo>
                  <a:pt x="82143" y="1600556"/>
                </a:lnTo>
                <a:lnTo>
                  <a:pt x="54111" y="1567877"/>
                </a:lnTo>
                <a:lnTo>
                  <a:pt x="31303" y="1531129"/>
                </a:lnTo>
                <a:lnTo>
                  <a:pt x="14297" y="1490890"/>
                </a:lnTo>
                <a:lnTo>
                  <a:pt x="3670" y="1447735"/>
                </a:lnTo>
                <a:lnTo>
                  <a:pt x="0" y="1402244"/>
                </a:lnTo>
                <a:lnTo>
                  <a:pt x="0" y="280455"/>
                </a:lnTo>
                <a:close/>
              </a:path>
            </a:pathLst>
          </a:custGeom>
          <a:ln w="9524">
            <a:solidFill>
              <a:srgbClr val="999999"/>
            </a:solidFill>
            <a:prstDash val="lgDash"/>
          </a:ln>
        </p:spPr>
        <p:txBody>
          <a:bodyPr wrap="square" lIns="0" tIns="0" rIns="0" bIns="0" rtlCol="0"/>
          <a:lstStyle/>
          <a:p>
            <a:endParaRPr sz="1156"/>
          </a:p>
        </p:txBody>
      </p:sp>
      <p:sp>
        <p:nvSpPr>
          <p:cNvPr id="3" name="object 3"/>
          <p:cNvSpPr txBox="1"/>
          <p:nvPr/>
        </p:nvSpPr>
        <p:spPr>
          <a:xfrm>
            <a:off x="2951958" y="1375692"/>
            <a:ext cx="3249192" cy="854107"/>
          </a:xfrm>
          <a:prstGeom prst="rect">
            <a:avLst/>
          </a:prstGeom>
        </p:spPr>
        <p:txBody>
          <a:bodyPr vert="horz" wrap="square" lIns="0" tIns="8155" rIns="0" bIns="0" rtlCol="0">
            <a:spAutoFit/>
          </a:bodyPr>
          <a:lstStyle/>
          <a:p>
            <a:pPr marL="53005" algn="ctr">
              <a:spcBef>
                <a:spcPts val="64"/>
              </a:spcBef>
            </a:pPr>
            <a:r>
              <a:rPr sz="899" b="1" spc="-3" dirty="0">
                <a:latin typeface="Arial"/>
                <a:cs typeface="Arial"/>
              </a:rPr>
              <a:t>Metastatic</a:t>
            </a:r>
            <a:r>
              <a:rPr sz="899" b="1" spc="-32" dirty="0">
                <a:latin typeface="Arial"/>
                <a:cs typeface="Arial"/>
              </a:rPr>
              <a:t> </a:t>
            </a:r>
            <a:r>
              <a:rPr sz="899" b="1" spc="-10" dirty="0">
                <a:latin typeface="Arial"/>
                <a:cs typeface="Arial"/>
              </a:rPr>
              <a:t>Tumors</a:t>
            </a:r>
            <a:endParaRPr sz="899">
              <a:latin typeface="Arial"/>
              <a:cs typeface="Arial"/>
            </a:endParaRPr>
          </a:p>
          <a:p>
            <a:pPr>
              <a:spcBef>
                <a:spcPts val="19"/>
              </a:spcBef>
            </a:pPr>
            <a:endParaRPr sz="931">
              <a:latin typeface="Arial"/>
              <a:cs typeface="Arial"/>
            </a:endParaRPr>
          </a:p>
          <a:p>
            <a:pPr marL="223846" marR="367368" indent="-216099">
              <a:lnSpc>
                <a:spcPts val="1059"/>
              </a:lnSpc>
              <a:buFont typeface="Arial MT"/>
              <a:buChar char="●"/>
              <a:tabLst>
                <a:tab pos="223438" algn="l"/>
                <a:tab pos="224253" algn="l"/>
              </a:tabLst>
            </a:pPr>
            <a:r>
              <a:rPr sz="899" b="1" spc="-61" dirty="0">
                <a:solidFill>
                  <a:srgbClr val="FF0000"/>
                </a:solidFill>
                <a:latin typeface="Arial"/>
                <a:cs typeface="Arial"/>
              </a:rPr>
              <a:t>LUNG</a:t>
            </a:r>
            <a:r>
              <a:rPr sz="899" b="1" spc="-16" dirty="0">
                <a:solidFill>
                  <a:srgbClr val="FF0000"/>
                </a:solidFill>
                <a:latin typeface="Arial"/>
                <a:cs typeface="Arial"/>
              </a:rPr>
              <a:t> </a:t>
            </a:r>
            <a:r>
              <a:rPr sz="899" b="1" spc="-39" dirty="0">
                <a:latin typeface="Arial"/>
                <a:cs typeface="Arial"/>
              </a:rPr>
              <a:t>is</a:t>
            </a:r>
            <a:r>
              <a:rPr sz="899" b="1" spc="-16" dirty="0">
                <a:latin typeface="Arial"/>
                <a:cs typeface="Arial"/>
              </a:rPr>
              <a:t> </a:t>
            </a:r>
            <a:r>
              <a:rPr sz="899" b="1" spc="3" dirty="0">
                <a:latin typeface="Arial"/>
                <a:cs typeface="Arial"/>
              </a:rPr>
              <a:t>the</a:t>
            </a:r>
            <a:r>
              <a:rPr sz="899" b="1" spc="-16" dirty="0">
                <a:latin typeface="Arial"/>
                <a:cs typeface="Arial"/>
              </a:rPr>
              <a:t> </a:t>
            </a:r>
            <a:r>
              <a:rPr sz="899" b="1" spc="-39" dirty="0">
                <a:solidFill>
                  <a:srgbClr val="FF0000"/>
                </a:solidFill>
                <a:latin typeface="Arial"/>
                <a:cs typeface="Arial"/>
              </a:rPr>
              <a:t>MOST</a:t>
            </a:r>
            <a:r>
              <a:rPr sz="899" b="1" spc="-16" dirty="0">
                <a:solidFill>
                  <a:srgbClr val="FF0000"/>
                </a:solidFill>
                <a:latin typeface="Arial"/>
                <a:cs typeface="Arial"/>
              </a:rPr>
              <a:t> </a:t>
            </a:r>
            <a:r>
              <a:rPr sz="899" b="1" spc="-42" dirty="0">
                <a:solidFill>
                  <a:srgbClr val="FF0000"/>
                </a:solidFill>
                <a:latin typeface="Arial"/>
                <a:cs typeface="Arial"/>
              </a:rPr>
              <a:t>COMMON</a:t>
            </a:r>
            <a:r>
              <a:rPr sz="899" b="1" spc="-16" dirty="0">
                <a:solidFill>
                  <a:srgbClr val="FF0000"/>
                </a:solidFill>
                <a:latin typeface="Arial"/>
                <a:cs typeface="Arial"/>
              </a:rPr>
              <a:t> </a:t>
            </a:r>
            <a:r>
              <a:rPr sz="899" b="1" spc="-13" dirty="0">
                <a:solidFill>
                  <a:srgbClr val="FF0000"/>
                </a:solidFill>
                <a:latin typeface="Arial"/>
                <a:cs typeface="Arial"/>
              </a:rPr>
              <a:t>site</a:t>
            </a:r>
            <a:r>
              <a:rPr sz="899" b="1" spc="-16" dirty="0">
                <a:solidFill>
                  <a:srgbClr val="FF0000"/>
                </a:solidFill>
                <a:latin typeface="Arial"/>
                <a:cs typeface="Arial"/>
              </a:rPr>
              <a:t> </a:t>
            </a:r>
            <a:r>
              <a:rPr sz="899" b="1" spc="13" dirty="0">
                <a:solidFill>
                  <a:srgbClr val="FF0000"/>
                </a:solidFill>
                <a:latin typeface="Arial"/>
                <a:cs typeface="Arial"/>
              </a:rPr>
              <a:t>for</a:t>
            </a:r>
            <a:r>
              <a:rPr sz="899" b="1" spc="-16" dirty="0">
                <a:solidFill>
                  <a:srgbClr val="FF0000"/>
                </a:solidFill>
                <a:latin typeface="Arial"/>
                <a:cs typeface="Arial"/>
              </a:rPr>
              <a:t> </a:t>
            </a:r>
            <a:r>
              <a:rPr sz="899" b="1" spc="13" dirty="0">
                <a:solidFill>
                  <a:srgbClr val="FF0000"/>
                </a:solidFill>
                <a:latin typeface="Arial"/>
                <a:cs typeface="Arial"/>
              </a:rPr>
              <a:t>all</a:t>
            </a:r>
            <a:r>
              <a:rPr sz="899" b="1" spc="-16" dirty="0">
                <a:solidFill>
                  <a:srgbClr val="FF0000"/>
                </a:solidFill>
                <a:latin typeface="Arial"/>
                <a:cs typeface="Arial"/>
              </a:rPr>
              <a:t> </a:t>
            </a:r>
            <a:r>
              <a:rPr sz="899" b="1" dirty="0">
                <a:solidFill>
                  <a:srgbClr val="FF0000"/>
                </a:solidFill>
                <a:latin typeface="Arial"/>
                <a:cs typeface="Arial"/>
              </a:rPr>
              <a:t>metastatic </a:t>
            </a:r>
            <a:r>
              <a:rPr sz="899" b="1" spc="-241" dirty="0">
                <a:solidFill>
                  <a:srgbClr val="FF0000"/>
                </a:solidFill>
                <a:latin typeface="Arial"/>
                <a:cs typeface="Arial"/>
              </a:rPr>
              <a:t> </a:t>
            </a:r>
            <a:r>
              <a:rPr sz="899" b="1" spc="-6" dirty="0">
                <a:solidFill>
                  <a:srgbClr val="FF0000"/>
                </a:solidFill>
                <a:latin typeface="Arial"/>
                <a:cs typeface="Arial"/>
              </a:rPr>
              <a:t>tumors,</a:t>
            </a:r>
            <a:r>
              <a:rPr sz="899" b="1" spc="-22" dirty="0">
                <a:solidFill>
                  <a:srgbClr val="FF0000"/>
                </a:solidFill>
                <a:latin typeface="Arial"/>
                <a:cs typeface="Arial"/>
              </a:rPr>
              <a:t> </a:t>
            </a:r>
            <a:r>
              <a:rPr sz="899" b="1" spc="-13" dirty="0">
                <a:latin typeface="Arial"/>
                <a:cs typeface="Arial"/>
              </a:rPr>
              <a:t>regardless</a:t>
            </a:r>
            <a:r>
              <a:rPr sz="899" b="1" spc="-16" dirty="0">
                <a:latin typeface="Arial"/>
                <a:cs typeface="Arial"/>
              </a:rPr>
              <a:t> </a:t>
            </a:r>
            <a:r>
              <a:rPr sz="899" b="1" spc="6" dirty="0">
                <a:latin typeface="Arial"/>
                <a:cs typeface="Arial"/>
              </a:rPr>
              <a:t>of</a:t>
            </a:r>
            <a:r>
              <a:rPr sz="899" b="1" spc="-16" dirty="0">
                <a:latin typeface="Arial"/>
                <a:cs typeface="Arial"/>
              </a:rPr>
              <a:t> </a:t>
            </a:r>
            <a:r>
              <a:rPr sz="899" b="1" spc="3" dirty="0">
                <a:latin typeface="Arial"/>
                <a:cs typeface="Arial"/>
              </a:rPr>
              <a:t>the</a:t>
            </a:r>
            <a:r>
              <a:rPr sz="899" b="1" spc="-16" dirty="0">
                <a:latin typeface="Arial"/>
                <a:cs typeface="Arial"/>
              </a:rPr>
              <a:t> </a:t>
            </a:r>
            <a:r>
              <a:rPr sz="899" b="1" spc="-13" dirty="0">
                <a:latin typeface="Arial"/>
                <a:cs typeface="Arial"/>
              </a:rPr>
              <a:t>site</a:t>
            </a:r>
            <a:r>
              <a:rPr sz="899" b="1" spc="-19" dirty="0">
                <a:latin typeface="Arial"/>
                <a:cs typeface="Arial"/>
              </a:rPr>
              <a:t> </a:t>
            </a:r>
            <a:r>
              <a:rPr sz="899" b="1" spc="6" dirty="0">
                <a:latin typeface="Arial"/>
                <a:cs typeface="Arial"/>
              </a:rPr>
              <a:t>of</a:t>
            </a:r>
            <a:r>
              <a:rPr sz="899" b="1" spc="-16" dirty="0">
                <a:latin typeface="Arial"/>
                <a:cs typeface="Arial"/>
              </a:rPr>
              <a:t> </a:t>
            </a:r>
            <a:r>
              <a:rPr sz="899" b="1" spc="-22" dirty="0">
                <a:latin typeface="Arial"/>
                <a:cs typeface="Arial"/>
              </a:rPr>
              <a:t>origin</a:t>
            </a:r>
            <a:r>
              <a:rPr sz="899" b="1" spc="-22" dirty="0">
                <a:solidFill>
                  <a:srgbClr val="FF0000"/>
                </a:solidFill>
                <a:latin typeface="Arial"/>
                <a:cs typeface="Arial"/>
              </a:rPr>
              <a:t>.</a:t>
            </a:r>
            <a:endParaRPr sz="899">
              <a:latin typeface="Arial"/>
              <a:cs typeface="Arial"/>
            </a:endParaRPr>
          </a:p>
          <a:p>
            <a:pPr marL="223846" marR="3262" indent="-216099">
              <a:lnSpc>
                <a:spcPts val="1059"/>
              </a:lnSpc>
              <a:buClr>
                <a:srgbClr val="FF0000"/>
              </a:buClr>
              <a:buFont typeface="Arial MT"/>
              <a:buChar char="●"/>
              <a:tabLst>
                <a:tab pos="223438" algn="l"/>
                <a:tab pos="224253" algn="l"/>
              </a:tabLst>
            </a:pPr>
            <a:r>
              <a:rPr sz="899" b="1" spc="13" dirty="0">
                <a:latin typeface="Arial"/>
                <a:cs typeface="Arial"/>
              </a:rPr>
              <a:t>It </a:t>
            </a:r>
            <a:r>
              <a:rPr sz="899" b="1" spc="-39" dirty="0">
                <a:latin typeface="Arial"/>
                <a:cs typeface="Arial"/>
              </a:rPr>
              <a:t>is </a:t>
            </a:r>
            <a:r>
              <a:rPr sz="899" b="1" spc="3" dirty="0">
                <a:latin typeface="Arial"/>
                <a:cs typeface="Arial"/>
              </a:rPr>
              <a:t>the </a:t>
            </a:r>
            <a:r>
              <a:rPr sz="899" b="1" spc="-13" dirty="0">
                <a:latin typeface="Arial"/>
                <a:cs typeface="Arial"/>
              </a:rPr>
              <a:t>site </a:t>
            </a:r>
            <a:r>
              <a:rPr sz="899" b="1" spc="6" dirty="0">
                <a:latin typeface="Arial"/>
                <a:cs typeface="Arial"/>
              </a:rPr>
              <a:t>of </a:t>
            </a:r>
            <a:r>
              <a:rPr sz="899" b="1" spc="-48" dirty="0">
                <a:solidFill>
                  <a:srgbClr val="FF0000"/>
                </a:solidFill>
                <a:latin typeface="Arial"/>
                <a:cs typeface="Arial"/>
              </a:rPr>
              <a:t>FIRST </a:t>
            </a:r>
            <a:r>
              <a:rPr sz="899" b="1" spc="-73" dirty="0">
                <a:solidFill>
                  <a:srgbClr val="FF0000"/>
                </a:solidFill>
                <a:latin typeface="Arial"/>
                <a:cs typeface="Arial"/>
              </a:rPr>
              <a:t>CHOICE </a:t>
            </a:r>
            <a:r>
              <a:rPr sz="899" b="1" spc="13" dirty="0">
                <a:latin typeface="Arial"/>
                <a:cs typeface="Arial"/>
              </a:rPr>
              <a:t>for </a:t>
            </a:r>
            <a:r>
              <a:rPr sz="899" b="1" dirty="0">
                <a:solidFill>
                  <a:srgbClr val="FF0000"/>
                </a:solidFill>
                <a:latin typeface="Arial"/>
                <a:cs typeface="Arial"/>
              </a:rPr>
              <a:t>metastatic </a:t>
            </a:r>
            <a:r>
              <a:rPr sz="899" b="1" spc="-19" dirty="0">
                <a:solidFill>
                  <a:srgbClr val="FF0000"/>
                </a:solidFill>
                <a:latin typeface="Arial"/>
                <a:cs typeface="Arial"/>
              </a:rPr>
              <a:t>sarcomas </a:t>
            </a:r>
            <a:r>
              <a:rPr sz="899" b="1" spc="13" dirty="0">
                <a:latin typeface="Arial"/>
                <a:cs typeface="Arial"/>
              </a:rPr>
              <a:t>for </a:t>
            </a:r>
            <a:r>
              <a:rPr sz="899" b="1" spc="-241" dirty="0">
                <a:latin typeface="Arial"/>
                <a:cs typeface="Arial"/>
              </a:rPr>
              <a:t> </a:t>
            </a:r>
            <a:r>
              <a:rPr sz="899" b="1" spc="-3" dirty="0">
                <a:latin typeface="Arial"/>
                <a:cs typeface="Arial"/>
              </a:rPr>
              <a:t>purely</a:t>
            </a:r>
            <a:r>
              <a:rPr sz="899" b="1" spc="-19" dirty="0">
                <a:latin typeface="Arial"/>
                <a:cs typeface="Arial"/>
              </a:rPr>
              <a:t> </a:t>
            </a:r>
            <a:r>
              <a:rPr sz="899" b="1" spc="-10" dirty="0">
                <a:latin typeface="Arial"/>
                <a:cs typeface="Arial"/>
              </a:rPr>
              <a:t>anatomic</a:t>
            </a:r>
            <a:r>
              <a:rPr sz="899" b="1" spc="-16" dirty="0">
                <a:latin typeface="Arial"/>
                <a:cs typeface="Arial"/>
              </a:rPr>
              <a:t> </a:t>
            </a:r>
            <a:r>
              <a:rPr sz="899" b="1" spc="-26" dirty="0">
                <a:latin typeface="Arial"/>
                <a:cs typeface="Arial"/>
              </a:rPr>
              <a:t>reasons.</a:t>
            </a:r>
            <a:endParaRPr sz="899">
              <a:latin typeface="Arial"/>
              <a:cs typeface="Arial"/>
            </a:endParaRPr>
          </a:p>
        </p:txBody>
      </p:sp>
      <p:sp>
        <p:nvSpPr>
          <p:cNvPr id="4" name="object 4"/>
          <p:cNvSpPr txBox="1"/>
          <p:nvPr/>
        </p:nvSpPr>
        <p:spPr>
          <a:xfrm>
            <a:off x="2253822" y="2641059"/>
            <a:ext cx="2055361" cy="363973"/>
          </a:xfrm>
          <a:prstGeom prst="rect">
            <a:avLst/>
          </a:prstGeom>
        </p:spPr>
        <p:txBody>
          <a:bodyPr vert="horz" wrap="square" lIns="0" tIns="8155" rIns="0" bIns="0" rtlCol="0">
            <a:spAutoFit/>
          </a:bodyPr>
          <a:lstStyle/>
          <a:p>
            <a:pPr algn="ctr">
              <a:spcBef>
                <a:spcPts val="64"/>
              </a:spcBef>
            </a:pPr>
            <a:r>
              <a:rPr sz="1156" b="1" spc="-3" dirty="0">
                <a:solidFill>
                  <a:srgbClr val="D16F00"/>
                </a:solidFill>
                <a:latin typeface="Arial"/>
                <a:cs typeface="Arial"/>
              </a:rPr>
              <a:t>Metastatic</a:t>
            </a:r>
            <a:r>
              <a:rPr sz="1156" b="1" spc="-22" dirty="0">
                <a:solidFill>
                  <a:srgbClr val="D16F00"/>
                </a:solidFill>
                <a:latin typeface="Arial"/>
                <a:cs typeface="Arial"/>
              </a:rPr>
              <a:t> </a:t>
            </a:r>
            <a:r>
              <a:rPr sz="1156" b="1" spc="3" dirty="0">
                <a:solidFill>
                  <a:srgbClr val="D16F00"/>
                </a:solidFill>
                <a:latin typeface="Arial"/>
                <a:cs typeface="Arial"/>
              </a:rPr>
              <a:t>tumors</a:t>
            </a:r>
            <a:r>
              <a:rPr sz="1156" b="1" spc="-22" dirty="0">
                <a:solidFill>
                  <a:srgbClr val="D16F00"/>
                </a:solidFill>
                <a:latin typeface="Arial"/>
                <a:cs typeface="Arial"/>
              </a:rPr>
              <a:t> </a:t>
            </a:r>
            <a:r>
              <a:rPr sz="1156" b="1" spc="6" dirty="0">
                <a:solidFill>
                  <a:srgbClr val="D16F00"/>
                </a:solidFill>
                <a:latin typeface="Arial"/>
                <a:cs typeface="Arial"/>
              </a:rPr>
              <a:t>of</a:t>
            </a:r>
            <a:r>
              <a:rPr sz="1156" b="1" spc="-22" dirty="0">
                <a:solidFill>
                  <a:srgbClr val="D16F00"/>
                </a:solidFill>
                <a:latin typeface="Arial"/>
                <a:cs typeface="Arial"/>
              </a:rPr>
              <a:t> </a:t>
            </a:r>
            <a:r>
              <a:rPr sz="1156" b="1" spc="3" dirty="0">
                <a:solidFill>
                  <a:srgbClr val="D16F00"/>
                </a:solidFill>
                <a:latin typeface="Arial"/>
                <a:cs typeface="Arial"/>
              </a:rPr>
              <a:t>the</a:t>
            </a:r>
            <a:r>
              <a:rPr sz="1156" b="1" spc="-22" dirty="0">
                <a:solidFill>
                  <a:srgbClr val="D16F00"/>
                </a:solidFill>
                <a:latin typeface="Arial"/>
                <a:cs typeface="Arial"/>
              </a:rPr>
              <a:t> </a:t>
            </a:r>
            <a:r>
              <a:rPr sz="1156" b="1" spc="-13" dirty="0">
                <a:solidFill>
                  <a:srgbClr val="D16F00"/>
                </a:solidFill>
                <a:latin typeface="Arial"/>
                <a:cs typeface="Arial"/>
              </a:rPr>
              <a:t>lung</a:t>
            </a:r>
            <a:endParaRPr sz="1156">
              <a:latin typeface="Arial"/>
              <a:cs typeface="Arial"/>
            </a:endParaRPr>
          </a:p>
          <a:p>
            <a:pPr algn="ctr">
              <a:spcBef>
                <a:spcPts val="10"/>
              </a:spcBef>
            </a:pPr>
            <a:r>
              <a:rPr sz="1156" b="1" spc="16" dirty="0">
                <a:solidFill>
                  <a:srgbClr val="D16F00"/>
                </a:solidFill>
                <a:latin typeface="Arial"/>
                <a:cs typeface="Arial"/>
              </a:rPr>
              <a:t>-</a:t>
            </a:r>
            <a:r>
              <a:rPr sz="1156" b="1" spc="-45" dirty="0">
                <a:solidFill>
                  <a:srgbClr val="D16F00"/>
                </a:solidFill>
                <a:latin typeface="Arial"/>
                <a:cs typeface="Arial"/>
              </a:rPr>
              <a:t> </a:t>
            </a:r>
            <a:r>
              <a:rPr sz="1156" b="1" spc="-55" dirty="0">
                <a:solidFill>
                  <a:srgbClr val="D16F00"/>
                </a:solidFill>
                <a:latin typeface="Arial"/>
                <a:cs typeface="Arial"/>
              </a:rPr>
              <a:t>Gross</a:t>
            </a:r>
            <a:endParaRPr sz="1156">
              <a:latin typeface="Arial"/>
              <a:cs typeface="Arial"/>
            </a:endParaRPr>
          </a:p>
        </p:txBody>
      </p:sp>
      <p:pic>
        <p:nvPicPr>
          <p:cNvPr id="5" name="object 5"/>
          <p:cNvPicPr/>
          <p:nvPr/>
        </p:nvPicPr>
        <p:blipFill>
          <a:blip r:embed="rId2" cstate="print"/>
          <a:stretch>
            <a:fillRect/>
          </a:stretch>
        </p:blipFill>
        <p:spPr>
          <a:xfrm>
            <a:off x="2146013" y="3128806"/>
            <a:ext cx="1191964" cy="1372697"/>
          </a:xfrm>
          <a:prstGeom prst="rect">
            <a:avLst/>
          </a:prstGeom>
        </p:spPr>
      </p:pic>
      <p:pic>
        <p:nvPicPr>
          <p:cNvPr id="6" name="object 6"/>
          <p:cNvPicPr/>
          <p:nvPr/>
        </p:nvPicPr>
        <p:blipFill>
          <a:blip r:embed="rId3" cstate="print"/>
          <a:stretch>
            <a:fillRect/>
          </a:stretch>
        </p:blipFill>
        <p:spPr>
          <a:xfrm>
            <a:off x="3405671" y="3128806"/>
            <a:ext cx="1102265" cy="1372698"/>
          </a:xfrm>
          <a:prstGeom prst="rect">
            <a:avLst/>
          </a:prstGeom>
        </p:spPr>
      </p:pic>
      <p:sp>
        <p:nvSpPr>
          <p:cNvPr id="7" name="object 7"/>
          <p:cNvSpPr txBox="1"/>
          <p:nvPr/>
        </p:nvSpPr>
        <p:spPr>
          <a:xfrm>
            <a:off x="3422349" y="4579168"/>
            <a:ext cx="1138787" cy="585316"/>
          </a:xfrm>
          <a:prstGeom prst="rect">
            <a:avLst/>
          </a:prstGeom>
        </p:spPr>
        <p:txBody>
          <a:bodyPr vert="horz" wrap="square" lIns="0" tIns="8155" rIns="0" bIns="0" rtlCol="0">
            <a:spAutoFit/>
          </a:bodyPr>
          <a:lstStyle/>
          <a:p>
            <a:pPr marL="8155">
              <a:lnSpc>
                <a:spcPts val="918"/>
              </a:lnSpc>
              <a:spcBef>
                <a:spcPts val="64"/>
              </a:spcBef>
            </a:pPr>
            <a:r>
              <a:rPr sz="771" spc="29" dirty="0">
                <a:latin typeface="Microsoft Sans Serif"/>
                <a:cs typeface="Microsoft Sans Serif"/>
              </a:rPr>
              <a:t>larger</a:t>
            </a:r>
            <a:r>
              <a:rPr sz="771" spc="-16" dirty="0">
                <a:latin typeface="Microsoft Sans Serif"/>
                <a:cs typeface="Microsoft Sans Serif"/>
              </a:rPr>
              <a:t> </a:t>
            </a:r>
            <a:r>
              <a:rPr sz="771" spc="39" dirty="0">
                <a:latin typeface="Microsoft Sans Serif"/>
                <a:cs typeface="Microsoft Sans Serif"/>
              </a:rPr>
              <a:t>but</a:t>
            </a:r>
            <a:r>
              <a:rPr sz="771" spc="-13" dirty="0">
                <a:latin typeface="Microsoft Sans Serif"/>
                <a:cs typeface="Microsoft Sans Serif"/>
              </a:rPr>
              <a:t> </a:t>
            </a:r>
            <a:r>
              <a:rPr sz="771" spc="22" dirty="0">
                <a:latin typeface="Microsoft Sans Serif"/>
                <a:cs typeface="Microsoft Sans Serif"/>
              </a:rPr>
              <a:t>still:</a:t>
            </a:r>
            <a:endParaRPr sz="771">
              <a:latin typeface="Microsoft Sans Serif"/>
              <a:cs typeface="Microsoft Sans Serif"/>
            </a:endParaRPr>
          </a:p>
          <a:p>
            <a:pPr marL="301723" marR="3262" indent="-205905">
              <a:lnSpc>
                <a:spcPts val="918"/>
              </a:lnSpc>
              <a:spcBef>
                <a:spcPts val="29"/>
              </a:spcBef>
              <a:buFont typeface="Arial MT"/>
              <a:buChar char="●"/>
              <a:tabLst>
                <a:tab pos="301315" algn="l"/>
                <a:tab pos="301723" algn="l"/>
              </a:tabLst>
            </a:pPr>
            <a:r>
              <a:rPr sz="771" spc="16" dirty="0">
                <a:latin typeface="Microsoft Sans Serif"/>
                <a:cs typeface="Microsoft Sans Serif"/>
              </a:rPr>
              <a:t>variably-sized </a:t>
            </a:r>
            <a:r>
              <a:rPr sz="771" spc="19" dirty="0">
                <a:latin typeface="Microsoft Sans Serif"/>
                <a:cs typeface="Microsoft Sans Serif"/>
              </a:rPr>
              <a:t> </a:t>
            </a:r>
            <a:r>
              <a:rPr sz="771" spc="16" dirty="0">
                <a:latin typeface="Microsoft Sans Serif"/>
                <a:cs typeface="Microsoft Sans Serif"/>
              </a:rPr>
              <a:t>nodules </a:t>
            </a:r>
            <a:r>
              <a:rPr sz="771" spc="45" dirty="0">
                <a:latin typeface="Microsoft Sans Serif"/>
                <a:cs typeface="Microsoft Sans Serif"/>
              </a:rPr>
              <a:t>of </a:t>
            </a:r>
            <a:r>
              <a:rPr sz="771" spc="48" dirty="0">
                <a:latin typeface="Microsoft Sans Serif"/>
                <a:cs typeface="Microsoft Sans Serif"/>
              </a:rPr>
              <a:t> </a:t>
            </a:r>
            <a:r>
              <a:rPr sz="771" spc="26" dirty="0">
                <a:latin typeface="Microsoft Sans Serif"/>
                <a:cs typeface="Microsoft Sans Serif"/>
              </a:rPr>
              <a:t>metastatic </a:t>
            </a:r>
            <a:r>
              <a:rPr sz="771" spc="29" dirty="0">
                <a:latin typeface="Microsoft Sans Serif"/>
                <a:cs typeface="Microsoft Sans Serif"/>
              </a:rPr>
              <a:t> </a:t>
            </a:r>
            <a:r>
              <a:rPr sz="771" spc="16" dirty="0">
                <a:latin typeface="Microsoft Sans Serif"/>
                <a:cs typeface="Microsoft Sans Serif"/>
              </a:rPr>
              <a:t>carcinoma</a:t>
            </a:r>
            <a:r>
              <a:rPr sz="771" spc="-16" dirty="0">
                <a:latin typeface="Microsoft Sans Serif"/>
                <a:cs typeface="Microsoft Sans Serif"/>
              </a:rPr>
              <a:t> </a:t>
            </a:r>
            <a:r>
              <a:rPr sz="771" spc="16" dirty="0">
                <a:latin typeface="Microsoft Sans Serif"/>
                <a:cs typeface="Microsoft Sans Serif"/>
              </a:rPr>
              <a:t>in</a:t>
            </a:r>
            <a:r>
              <a:rPr sz="771" spc="-13" dirty="0">
                <a:latin typeface="Microsoft Sans Serif"/>
                <a:cs typeface="Microsoft Sans Serif"/>
              </a:rPr>
              <a:t> </a:t>
            </a:r>
            <a:r>
              <a:rPr sz="771" spc="13" dirty="0">
                <a:latin typeface="Microsoft Sans Serif"/>
                <a:cs typeface="Microsoft Sans Serif"/>
              </a:rPr>
              <a:t>lung.</a:t>
            </a:r>
            <a:endParaRPr sz="771">
              <a:latin typeface="Microsoft Sans Serif"/>
              <a:cs typeface="Microsoft Sans Serif"/>
            </a:endParaRPr>
          </a:p>
        </p:txBody>
      </p:sp>
      <p:sp>
        <p:nvSpPr>
          <p:cNvPr id="8" name="object 8"/>
          <p:cNvSpPr txBox="1"/>
          <p:nvPr/>
        </p:nvSpPr>
        <p:spPr>
          <a:xfrm>
            <a:off x="4772801" y="2695525"/>
            <a:ext cx="2055361" cy="186104"/>
          </a:xfrm>
          <a:prstGeom prst="rect">
            <a:avLst/>
          </a:prstGeom>
        </p:spPr>
        <p:txBody>
          <a:bodyPr vert="horz" wrap="square" lIns="0" tIns="8155" rIns="0" bIns="0" rtlCol="0">
            <a:spAutoFit/>
          </a:bodyPr>
          <a:lstStyle/>
          <a:p>
            <a:pPr marL="8155">
              <a:spcBef>
                <a:spcPts val="64"/>
              </a:spcBef>
            </a:pPr>
            <a:r>
              <a:rPr sz="1156" b="1" spc="-3" dirty="0">
                <a:solidFill>
                  <a:srgbClr val="D16F00"/>
                </a:solidFill>
                <a:latin typeface="Arial"/>
                <a:cs typeface="Arial"/>
              </a:rPr>
              <a:t>Metastatic</a:t>
            </a:r>
            <a:r>
              <a:rPr sz="1156" b="1" spc="-22" dirty="0">
                <a:solidFill>
                  <a:srgbClr val="D16F00"/>
                </a:solidFill>
                <a:latin typeface="Arial"/>
                <a:cs typeface="Arial"/>
              </a:rPr>
              <a:t> </a:t>
            </a:r>
            <a:r>
              <a:rPr sz="1156" b="1" spc="3" dirty="0">
                <a:solidFill>
                  <a:srgbClr val="D16F00"/>
                </a:solidFill>
                <a:latin typeface="Arial"/>
                <a:cs typeface="Arial"/>
              </a:rPr>
              <a:t>tumors</a:t>
            </a:r>
            <a:r>
              <a:rPr sz="1156" b="1" spc="-22" dirty="0">
                <a:solidFill>
                  <a:srgbClr val="D16F00"/>
                </a:solidFill>
                <a:latin typeface="Arial"/>
                <a:cs typeface="Arial"/>
              </a:rPr>
              <a:t> </a:t>
            </a:r>
            <a:r>
              <a:rPr sz="1156" b="1" spc="6" dirty="0">
                <a:solidFill>
                  <a:srgbClr val="D16F00"/>
                </a:solidFill>
                <a:latin typeface="Arial"/>
                <a:cs typeface="Arial"/>
              </a:rPr>
              <a:t>of</a:t>
            </a:r>
            <a:r>
              <a:rPr sz="1156" b="1" spc="-22" dirty="0">
                <a:solidFill>
                  <a:srgbClr val="D16F00"/>
                </a:solidFill>
                <a:latin typeface="Arial"/>
                <a:cs typeface="Arial"/>
              </a:rPr>
              <a:t> </a:t>
            </a:r>
            <a:r>
              <a:rPr sz="1156" b="1" spc="3" dirty="0">
                <a:solidFill>
                  <a:srgbClr val="D16F00"/>
                </a:solidFill>
                <a:latin typeface="Arial"/>
                <a:cs typeface="Arial"/>
              </a:rPr>
              <a:t>the</a:t>
            </a:r>
            <a:r>
              <a:rPr sz="1156" b="1" spc="-22" dirty="0">
                <a:solidFill>
                  <a:srgbClr val="D16F00"/>
                </a:solidFill>
                <a:latin typeface="Arial"/>
                <a:cs typeface="Arial"/>
              </a:rPr>
              <a:t> </a:t>
            </a:r>
            <a:r>
              <a:rPr sz="1156" b="1" spc="-13" dirty="0">
                <a:solidFill>
                  <a:srgbClr val="D16F00"/>
                </a:solidFill>
                <a:latin typeface="Arial"/>
                <a:cs typeface="Arial"/>
              </a:rPr>
              <a:t>lung</a:t>
            </a:r>
            <a:endParaRPr sz="1156">
              <a:latin typeface="Arial"/>
              <a:cs typeface="Arial"/>
            </a:endParaRPr>
          </a:p>
        </p:txBody>
      </p:sp>
      <p:grpSp>
        <p:nvGrpSpPr>
          <p:cNvPr id="9" name="object 9"/>
          <p:cNvGrpSpPr/>
          <p:nvPr/>
        </p:nvGrpSpPr>
        <p:grpSpPr>
          <a:xfrm>
            <a:off x="4558235" y="2593926"/>
            <a:ext cx="2439850" cy="3528078"/>
            <a:chOff x="3756812" y="4039799"/>
            <a:chExt cx="3799840" cy="5494655"/>
          </a:xfrm>
        </p:grpSpPr>
        <p:pic>
          <p:nvPicPr>
            <p:cNvPr id="10" name="object 10"/>
            <p:cNvPicPr/>
            <p:nvPr/>
          </p:nvPicPr>
          <p:blipFill>
            <a:blip r:embed="rId4" cstate="print"/>
            <a:stretch>
              <a:fillRect/>
            </a:stretch>
          </p:blipFill>
          <p:spPr>
            <a:xfrm>
              <a:off x="5653658" y="4872825"/>
              <a:ext cx="1902841" cy="2121000"/>
            </a:xfrm>
            <a:prstGeom prst="rect">
              <a:avLst/>
            </a:prstGeom>
          </p:spPr>
        </p:pic>
        <p:pic>
          <p:nvPicPr>
            <p:cNvPr id="11" name="object 11"/>
            <p:cNvPicPr/>
            <p:nvPr/>
          </p:nvPicPr>
          <p:blipFill>
            <a:blip r:embed="rId5" cstate="print"/>
            <a:stretch>
              <a:fillRect/>
            </a:stretch>
          </p:blipFill>
          <p:spPr>
            <a:xfrm>
              <a:off x="3836300" y="4872825"/>
              <a:ext cx="1774800" cy="2120987"/>
            </a:xfrm>
            <a:prstGeom prst="rect">
              <a:avLst/>
            </a:prstGeom>
          </p:spPr>
        </p:pic>
        <p:pic>
          <p:nvPicPr>
            <p:cNvPr id="12" name="object 12"/>
            <p:cNvPicPr/>
            <p:nvPr/>
          </p:nvPicPr>
          <p:blipFill>
            <a:blip r:embed="rId6" cstate="print"/>
            <a:stretch>
              <a:fillRect/>
            </a:stretch>
          </p:blipFill>
          <p:spPr>
            <a:xfrm>
              <a:off x="6244334" y="4540650"/>
              <a:ext cx="800751" cy="406499"/>
            </a:xfrm>
            <a:prstGeom prst="rect">
              <a:avLst/>
            </a:prstGeom>
          </p:spPr>
        </p:pic>
        <p:pic>
          <p:nvPicPr>
            <p:cNvPr id="13" name="object 13"/>
            <p:cNvPicPr/>
            <p:nvPr/>
          </p:nvPicPr>
          <p:blipFill>
            <a:blip r:embed="rId7" cstate="print"/>
            <a:stretch>
              <a:fillRect/>
            </a:stretch>
          </p:blipFill>
          <p:spPr>
            <a:xfrm>
              <a:off x="4287712" y="4540652"/>
              <a:ext cx="819570" cy="406499"/>
            </a:xfrm>
            <a:prstGeom prst="rect">
              <a:avLst/>
            </a:prstGeom>
          </p:spPr>
        </p:pic>
        <p:sp>
          <p:nvSpPr>
            <p:cNvPr id="14" name="object 14"/>
            <p:cNvSpPr/>
            <p:nvPr/>
          </p:nvSpPr>
          <p:spPr>
            <a:xfrm>
              <a:off x="3766337" y="4049324"/>
              <a:ext cx="40640" cy="5475605"/>
            </a:xfrm>
            <a:custGeom>
              <a:avLst/>
              <a:gdLst/>
              <a:ahLst/>
              <a:cxnLst/>
              <a:rect l="l" t="t" r="r" b="b"/>
              <a:pathLst>
                <a:path w="40639" h="5475605">
                  <a:moveTo>
                    <a:pt x="0" y="0"/>
                  </a:moveTo>
                  <a:lnTo>
                    <a:pt x="40199" y="5475599"/>
                  </a:lnTo>
                </a:path>
              </a:pathLst>
            </a:custGeom>
            <a:ln w="19049">
              <a:solidFill>
                <a:srgbClr val="999999"/>
              </a:solidFill>
            </a:ln>
          </p:spPr>
          <p:txBody>
            <a:bodyPr wrap="square" lIns="0" tIns="0" rIns="0" bIns="0" rtlCol="0"/>
            <a:lstStyle/>
            <a:p>
              <a:endParaRPr sz="1156"/>
            </a:p>
          </p:txBody>
        </p:sp>
      </p:grpSp>
      <p:sp>
        <p:nvSpPr>
          <p:cNvPr id="15" name="object 15"/>
          <p:cNvSpPr txBox="1"/>
          <p:nvPr/>
        </p:nvSpPr>
        <p:spPr>
          <a:xfrm>
            <a:off x="4626623" y="4533986"/>
            <a:ext cx="1096382" cy="1326638"/>
          </a:xfrm>
          <a:prstGeom prst="rect">
            <a:avLst/>
          </a:prstGeom>
        </p:spPr>
        <p:txBody>
          <a:bodyPr vert="horz" wrap="square" lIns="0" tIns="5708" rIns="0" bIns="0" rtlCol="0">
            <a:spAutoFit/>
          </a:bodyPr>
          <a:lstStyle/>
          <a:p>
            <a:pPr marL="229554" marR="369407" indent="-201013">
              <a:lnSpc>
                <a:spcPct val="102299"/>
              </a:lnSpc>
              <a:spcBef>
                <a:spcPts val="45"/>
              </a:spcBef>
              <a:buFont typeface="Arial MT"/>
              <a:buChar char="●"/>
              <a:tabLst>
                <a:tab pos="229554" algn="l"/>
                <a:tab pos="229962" algn="l"/>
              </a:tabLst>
            </a:pPr>
            <a:r>
              <a:rPr sz="706" spc="6" dirty="0">
                <a:latin typeface="Microsoft Sans Serif"/>
                <a:cs typeface="Microsoft Sans Serif"/>
              </a:rPr>
              <a:t>Cannonball </a:t>
            </a:r>
            <a:r>
              <a:rPr sz="706" spc="-180" dirty="0">
                <a:latin typeface="Microsoft Sans Serif"/>
                <a:cs typeface="Microsoft Sans Serif"/>
              </a:rPr>
              <a:t> </a:t>
            </a:r>
            <a:r>
              <a:rPr sz="706" spc="3" dirty="0">
                <a:latin typeface="Microsoft Sans Serif"/>
                <a:cs typeface="Microsoft Sans Serif"/>
              </a:rPr>
              <a:t>Metastases.</a:t>
            </a:r>
            <a:endParaRPr sz="706">
              <a:latin typeface="Microsoft Sans Serif"/>
              <a:cs typeface="Microsoft Sans Serif"/>
            </a:endParaRPr>
          </a:p>
          <a:p>
            <a:pPr marL="229554" marR="3262" indent="-201013">
              <a:lnSpc>
                <a:spcPct val="102299"/>
              </a:lnSpc>
              <a:buFont typeface="Arial MT"/>
              <a:buChar char="●"/>
              <a:tabLst>
                <a:tab pos="229554" algn="l"/>
                <a:tab pos="229962" algn="l"/>
              </a:tabLst>
            </a:pPr>
            <a:r>
              <a:rPr sz="706" spc="16" dirty="0">
                <a:latin typeface="Microsoft Sans Serif"/>
                <a:cs typeface="Microsoft Sans Serif"/>
              </a:rPr>
              <a:t>Metastatic</a:t>
            </a:r>
            <a:r>
              <a:rPr sz="706" spc="-6" dirty="0">
                <a:latin typeface="Microsoft Sans Serif"/>
                <a:cs typeface="Microsoft Sans Serif"/>
              </a:rPr>
              <a:t> </a:t>
            </a:r>
            <a:r>
              <a:rPr sz="706" spc="10" dirty="0">
                <a:latin typeface="Microsoft Sans Serif"/>
                <a:cs typeface="Microsoft Sans Serif"/>
              </a:rPr>
              <a:t>lesions</a:t>
            </a:r>
            <a:r>
              <a:rPr sz="706" spc="-3" dirty="0">
                <a:latin typeface="Microsoft Sans Serif"/>
                <a:cs typeface="Microsoft Sans Serif"/>
              </a:rPr>
              <a:t> </a:t>
            </a:r>
            <a:r>
              <a:rPr sz="706" spc="39" dirty="0">
                <a:latin typeface="Microsoft Sans Serif"/>
                <a:cs typeface="Microsoft Sans Serif"/>
              </a:rPr>
              <a:t>of </a:t>
            </a:r>
            <a:r>
              <a:rPr sz="706" spc="-177" dirty="0">
                <a:latin typeface="Microsoft Sans Serif"/>
                <a:cs typeface="Microsoft Sans Serif"/>
              </a:rPr>
              <a:t> </a:t>
            </a:r>
            <a:r>
              <a:rPr sz="706" spc="22" dirty="0">
                <a:latin typeface="Microsoft Sans Serif"/>
                <a:cs typeface="Microsoft Sans Serif"/>
              </a:rPr>
              <a:t>varying </a:t>
            </a:r>
            <a:r>
              <a:rPr sz="706" spc="-3" dirty="0">
                <a:latin typeface="Microsoft Sans Serif"/>
                <a:cs typeface="Microsoft Sans Serif"/>
              </a:rPr>
              <a:t>sizes </a:t>
            </a:r>
            <a:r>
              <a:rPr sz="706" dirty="0">
                <a:latin typeface="Microsoft Sans Serif"/>
                <a:cs typeface="Microsoft Sans Serif"/>
              </a:rPr>
              <a:t>(Large, </a:t>
            </a:r>
            <a:r>
              <a:rPr sz="706" spc="-180" dirty="0">
                <a:latin typeface="Microsoft Sans Serif"/>
                <a:cs typeface="Microsoft Sans Serif"/>
              </a:rPr>
              <a:t> </a:t>
            </a:r>
            <a:r>
              <a:rPr sz="706" spc="22" dirty="0">
                <a:latin typeface="Microsoft Sans Serif"/>
                <a:cs typeface="Microsoft Sans Serif"/>
              </a:rPr>
              <a:t>hematogenously </a:t>
            </a:r>
            <a:r>
              <a:rPr sz="706" spc="26" dirty="0">
                <a:latin typeface="Microsoft Sans Serif"/>
                <a:cs typeface="Microsoft Sans Serif"/>
              </a:rPr>
              <a:t> </a:t>
            </a:r>
            <a:r>
              <a:rPr sz="706" spc="10" dirty="0">
                <a:latin typeface="Microsoft Sans Serif"/>
                <a:cs typeface="Microsoft Sans Serif"/>
              </a:rPr>
              <a:t>spread</a:t>
            </a:r>
            <a:r>
              <a:rPr sz="706" spc="-10" dirty="0">
                <a:latin typeface="Microsoft Sans Serif"/>
                <a:cs typeface="Microsoft Sans Serif"/>
              </a:rPr>
              <a:t> </a:t>
            </a:r>
            <a:r>
              <a:rPr sz="706" spc="16" dirty="0">
                <a:latin typeface="Microsoft Sans Serif"/>
                <a:cs typeface="Microsoft Sans Serif"/>
              </a:rPr>
              <a:t>in</a:t>
            </a:r>
            <a:r>
              <a:rPr sz="706" spc="-6" dirty="0">
                <a:latin typeface="Microsoft Sans Serif"/>
                <a:cs typeface="Microsoft Sans Serif"/>
              </a:rPr>
              <a:t> </a:t>
            </a:r>
            <a:r>
              <a:rPr sz="706" spc="26" dirty="0">
                <a:latin typeface="Microsoft Sans Serif"/>
                <a:cs typeface="Microsoft Sans Serif"/>
              </a:rPr>
              <a:t>the</a:t>
            </a:r>
            <a:r>
              <a:rPr sz="706" spc="-6" dirty="0">
                <a:latin typeface="Microsoft Sans Serif"/>
                <a:cs typeface="Microsoft Sans Serif"/>
              </a:rPr>
              <a:t> </a:t>
            </a:r>
            <a:r>
              <a:rPr sz="706" spc="19" dirty="0">
                <a:latin typeface="Microsoft Sans Serif"/>
                <a:cs typeface="Microsoft Sans Serif"/>
              </a:rPr>
              <a:t>lungs)</a:t>
            </a:r>
            <a:endParaRPr sz="706">
              <a:latin typeface="Microsoft Sans Serif"/>
              <a:cs typeface="Microsoft Sans Serif"/>
            </a:endParaRPr>
          </a:p>
          <a:p>
            <a:pPr marL="8155">
              <a:spcBef>
                <a:spcPts val="19"/>
              </a:spcBef>
            </a:pPr>
            <a:r>
              <a:rPr sz="706" dirty="0">
                <a:latin typeface="Arial MT"/>
                <a:cs typeface="Arial MT"/>
              </a:rPr>
              <a:t>→</a:t>
            </a:r>
            <a:r>
              <a:rPr sz="706" spc="-22" dirty="0">
                <a:latin typeface="Arial MT"/>
                <a:cs typeface="Arial MT"/>
              </a:rPr>
              <a:t> </a:t>
            </a:r>
            <a:r>
              <a:rPr sz="706" spc="22" dirty="0">
                <a:latin typeface="Microsoft Sans Serif"/>
                <a:cs typeface="Microsoft Sans Serif"/>
              </a:rPr>
              <a:t>Most</a:t>
            </a:r>
            <a:r>
              <a:rPr sz="706" spc="-10" dirty="0">
                <a:latin typeface="Microsoft Sans Serif"/>
                <a:cs typeface="Microsoft Sans Serif"/>
              </a:rPr>
              <a:t> </a:t>
            </a:r>
            <a:r>
              <a:rPr sz="706" spc="32" dirty="0">
                <a:latin typeface="Microsoft Sans Serif"/>
                <a:cs typeface="Microsoft Sans Serif"/>
              </a:rPr>
              <a:t>often</a:t>
            </a:r>
            <a:r>
              <a:rPr sz="706" spc="-13" dirty="0">
                <a:latin typeface="Microsoft Sans Serif"/>
                <a:cs typeface="Microsoft Sans Serif"/>
              </a:rPr>
              <a:t> </a:t>
            </a:r>
            <a:r>
              <a:rPr sz="706" spc="32" dirty="0">
                <a:latin typeface="Microsoft Sans Serif"/>
                <a:cs typeface="Microsoft Sans Serif"/>
              </a:rPr>
              <a:t>from:</a:t>
            </a:r>
            <a:endParaRPr sz="706">
              <a:latin typeface="Microsoft Sans Serif"/>
              <a:cs typeface="Microsoft Sans Serif"/>
            </a:endParaRPr>
          </a:p>
          <a:p>
            <a:pPr marL="523122" lvl="1" indent="-238932">
              <a:spcBef>
                <a:spcPts val="19"/>
              </a:spcBef>
              <a:buFont typeface="MS PGothic"/>
              <a:buChar char="➢"/>
              <a:tabLst>
                <a:tab pos="523122" algn="l"/>
                <a:tab pos="523530" algn="l"/>
              </a:tabLst>
            </a:pPr>
            <a:r>
              <a:rPr sz="706" dirty="0">
                <a:latin typeface="Microsoft Sans Serif"/>
                <a:cs typeface="Microsoft Sans Serif"/>
              </a:rPr>
              <a:t>Colon</a:t>
            </a:r>
            <a:endParaRPr sz="706">
              <a:latin typeface="Microsoft Sans Serif"/>
              <a:cs typeface="Microsoft Sans Serif"/>
            </a:endParaRPr>
          </a:p>
          <a:p>
            <a:pPr marL="523122" lvl="1" indent="-238932">
              <a:spcBef>
                <a:spcPts val="19"/>
              </a:spcBef>
              <a:buFont typeface="MS PGothic"/>
              <a:buChar char="➢"/>
              <a:tabLst>
                <a:tab pos="523122" algn="l"/>
                <a:tab pos="523530" algn="l"/>
              </a:tabLst>
            </a:pPr>
            <a:r>
              <a:rPr sz="706" spc="10" dirty="0">
                <a:latin typeface="Microsoft Sans Serif"/>
                <a:cs typeface="Microsoft Sans Serif"/>
              </a:rPr>
              <a:t>Breast</a:t>
            </a:r>
            <a:endParaRPr sz="706">
              <a:latin typeface="Microsoft Sans Serif"/>
              <a:cs typeface="Microsoft Sans Serif"/>
            </a:endParaRPr>
          </a:p>
          <a:p>
            <a:pPr marL="523122" lvl="1" indent="-238932">
              <a:spcBef>
                <a:spcPts val="19"/>
              </a:spcBef>
              <a:buFont typeface="MS PGothic"/>
              <a:buChar char="➢"/>
              <a:tabLst>
                <a:tab pos="523122" algn="l"/>
                <a:tab pos="523530" algn="l"/>
              </a:tabLst>
            </a:pPr>
            <a:r>
              <a:rPr sz="706" spc="-6" dirty="0">
                <a:latin typeface="Microsoft Sans Serif"/>
                <a:cs typeface="Microsoft Sans Serif"/>
              </a:rPr>
              <a:t>Renal</a:t>
            </a:r>
            <a:endParaRPr sz="706">
              <a:latin typeface="Microsoft Sans Serif"/>
              <a:cs typeface="Microsoft Sans Serif"/>
            </a:endParaRPr>
          </a:p>
          <a:p>
            <a:pPr marL="523122" marR="152084" lvl="1" indent="-238524">
              <a:lnSpc>
                <a:spcPct val="102299"/>
              </a:lnSpc>
              <a:buFont typeface="MS PGothic"/>
              <a:buChar char="➢"/>
              <a:tabLst>
                <a:tab pos="523122" algn="l"/>
                <a:tab pos="523530" algn="l"/>
              </a:tabLst>
            </a:pPr>
            <a:r>
              <a:rPr sz="706" spc="29" dirty="0">
                <a:latin typeface="Microsoft Sans Serif"/>
                <a:cs typeface="Microsoft Sans Serif"/>
              </a:rPr>
              <a:t>thyroid </a:t>
            </a:r>
            <a:r>
              <a:rPr sz="706" spc="32" dirty="0">
                <a:latin typeface="Microsoft Sans Serif"/>
                <a:cs typeface="Microsoft Sans Serif"/>
              </a:rPr>
              <a:t> </a:t>
            </a:r>
            <a:r>
              <a:rPr sz="706" spc="16" dirty="0">
                <a:latin typeface="Microsoft Sans Serif"/>
                <a:cs typeface="Microsoft Sans Serif"/>
              </a:rPr>
              <a:t>primaries.</a:t>
            </a:r>
            <a:endParaRPr sz="706">
              <a:latin typeface="Microsoft Sans Serif"/>
              <a:cs typeface="Microsoft Sans Serif"/>
            </a:endParaRPr>
          </a:p>
        </p:txBody>
      </p:sp>
      <p:sp>
        <p:nvSpPr>
          <p:cNvPr id="16" name="object 16"/>
          <p:cNvSpPr txBox="1"/>
          <p:nvPr/>
        </p:nvSpPr>
        <p:spPr>
          <a:xfrm>
            <a:off x="5883426" y="4544478"/>
            <a:ext cx="998528" cy="474428"/>
          </a:xfrm>
          <a:prstGeom prst="rect">
            <a:avLst/>
          </a:prstGeom>
        </p:spPr>
        <p:txBody>
          <a:bodyPr vert="horz" wrap="square" lIns="0" tIns="12640" rIns="0" bIns="0" rtlCol="0">
            <a:spAutoFit/>
          </a:bodyPr>
          <a:lstStyle/>
          <a:p>
            <a:pPr marL="213652" marR="3262" indent="-205905">
              <a:lnSpc>
                <a:spcPts val="918"/>
              </a:lnSpc>
              <a:spcBef>
                <a:spcPts val="100"/>
              </a:spcBef>
              <a:buFont typeface="Arial MT"/>
              <a:buChar char="●"/>
              <a:tabLst>
                <a:tab pos="213652" algn="l"/>
                <a:tab pos="214060" algn="l"/>
              </a:tabLst>
            </a:pPr>
            <a:r>
              <a:rPr sz="771" spc="39" dirty="0">
                <a:latin typeface="Microsoft Sans Serif"/>
                <a:cs typeface="Microsoft Sans Serif"/>
              </a:rPr>
              <a:t>multiple </a:t>
            </a:r>
            <a:r>
              <a:rPr sz="771" spc="42" dirty="0">
                <a:latin typeface="Microsoft Sans Serif"/>
                <a:cs typeface="Microsoft Sans Serif"/>
              </a:rPr>
              <a:t> </a:t>
            </a:r>
            <a:r>
              <a:rPr sz="771" spc="19" dirty="0">
                <a:latin typeface="Microsoft Sans Serif"/>
                <a:cs typeface="Microsoft Sans Serif"/>
              </a:rPr>
              <a:t>cannonball </a:t>
            </a:r>
            <a:r>
              <a:rPr sz="771" spc="22" dirty="0">
                <a:latin typeface="Microsoft Sans Serif"/>
                <a:cs typeface="Microsoft Sans Serif"/>
              </a:rPr>
              <a:t> </a:t>
            </a:r>
            <a:r>
              <a:rPr sz="771" spc="10" dirty="0">
                <a:latin typeface="Microsoft Sans Serif"/>
                <a:cs typeface="Microsoft Sans Serif"/>
              </a:rPr>
              <a:t>opacities</a:t>
            </a:r>
            <a:r>
              <a:rPr sz="771" spc="-19" dirty="0">
                <a:latin typeface="Microsoft Sans Serif"/>
                <a:cs typeface="Microsoft Sans Serif"/>
              </a:rPr>
              <a:t> </a:t>
            </a:r>
            <a:r>
              <a:rPr sz="771" spc="16" dirty="0">
                <a:latin typeface="Microsoft Sans Serif"/>
                <a:cs typeface="Microsoft Sans Serif"/>
              </a:rPr>
              <a:t>(in</a:t>
            </a:r>
            <a:r>
              <a:rPr sz="771" spc="-19" dirty="0">
                <a:latin typeface="Microsoft Sans Serif"/>
                <a:cs typeface="Microsoft Sans Serif"/>
              </a:rPr>
              <a:t> </a:t>
            </a:r>
            <a:r>
              <a:rPr sz="771" spc="32" dirty="0">
                <a:latin typeface="Microsoft Sans Serif"/>
                <a:cs typeface="Microsoft Sans Serif"/>
              </a:rPr>
              <a:t>both </a:t>
            </a:r>
            <a:r>
              <a:rPr sz="771" spc="-196" dirty="0">
                <a:latin typeface="Microsoft Sans Serif"/>
                <a:cs typeface="Microsoft Sans Serif"/>
              </a:rPr>
              <a:t> </a:t>
            </a:r>
            <a:r>
              <a:rPr sz="771" spc="29" dirty="0">
                <a:latin typeface="Microsoft Sans Serif"/>
                <a:cs typeface="Microsoft Sans Serif"/>
              </a:rPr>
              <a:t>lung</a:t>
            </a:r>
            <a:r>
              <a:rPr sz="771" spc="-6" dirty="0">
                <a:latin typeface="Microsoft Sans Serif"/>
                <a:cs typeface="Microsoft Sans Serif"/>
              </a:rPr>
              <a:t> </a:t>
            </a:r>
            <a:r>
              <a:rPr sz="771" spc="13" dirty="0">
                <a:latin typeface="Microsoft Sans Serif"/>
                <a:cs typeface="Microsoft Sans Serif"/>
              </a:rPr>
              <a:t>fields.)</a:t>
            </a:r>
            <a:endParaRPr sz="771">
              <a:latin typeface="Microsoft Sans Serif"/>
              <a:cs typeface="Microsoft Sans Serif"/>
            </a:endParaRPr>
          </a:p>
        </p:txBody>
      </p:sp>
      <p:sp>
        <p:nvSpPr>
          <p:cNvPr id="17" name="object 17"/>
          <p:cNvSpPr txBox="1"/>
          <p:nvPr/>
        </p:nvSpPr>
        <p:spPr>
          <a:xfrm>
            <a:off x="2206755" y="4579167"/>
            <a:ext cx="1058464" cy="474428"/>
          </a:xfrm>
          <a:prstGeom prst="rect">
            <a:avLst/>
          </a:prstGeom>
        </p:spPr>
        <p:txBody>
          <a:bodyPr vert="horz" wrap="square" lIns="0" tIns="12640" rIns="0" bIns="0" rtlCol="0">
            <a:spAutoFit/>
          </a:bodyPr>
          <a:lstStyle/>
          <a:p>
            <a:pPr marL="213652" marR="61160" indent="-205905">
              <a:lnSpc>
                <a:spcPts val="918"/>
              </a:lnSpc>
              <a:spcBef>
                <a:spcPts val="100"/>
              </a:spcBef>
              <a:buClr>
                <a:srgbClr val="000000"/>
              </a:buClr>
              <a:buFont typeface="Arial MT"/>
              <a:buChar char="●"/>
              <a:tabLst>
                <a:tab pos="213652" algn="l"/>
                <a:tab pos="214060" algn="l"/>
              </a:tabLst>
            </a:pPr>
            <a:r>
              <a:rPr sz="771" b="1" u="heavy" spc="6" dirty="0">
                <a:solidFill>
                  <a:srgbClr val="FF0000"/>
                </a:solidFill>
                <a:uFill>
                  <a:solidFill>
                    <a:srgbClr val="FF0000"/>
                  </a:solidFill>
                </a:uFill>
                <a:latin typeface="Arial"/>
                <a:cs typeface="Arial"/>
              </a:rPr>
              <a:t>Multiple</a:t>
            </a:r>
            <a:r>
              <a:rPr sz="771" b="1" u="heavy" spc="-51" dirty="0">
                <a:solidFill>
                  <a:srgbClr val="FF0000"/>
                </a:solidFill>
                <a:uFill>
                  <a:solidFill>
                    <a:srgbClr val="FF0000"/>
                  </a:solidFill>
                </a:uFill>
                <a:latin typeface="Arial"/>
                <a:cs typeface="Arial"/>
              </a:rPr>
              <a:t> </a:t>
            </a:r>
            <a:r>
              <a:rPr sz="771" b="1" u="heavy" spc="3" dirty="0">
                <a:solidFill>
                  <a:srgbClr val="FF0000"/>
                </a:solidFill>
                <a:uFill>
                  <a:solidFill>
                    <a:srgbClr val="FF0000"/>
                  </a:solidFill>
                </a:uFill>
                <a:latin typeface="Arial"/>
                <a:cs typeface="Arial"/>
              </a:rPr>
              <a:t>variably </a:t>
            </a:r>
            <a:r>
              <a:rPr sz="771" b="1" spc="-205" dirty="0">
                <a:solidFill>
                  <a:srgbClr val="FF0000"/>
                </a:solidFill>
                <a:latin typeface="Arial"/>
                <a:cs typeface="Arial"/>
              </a:rPr>
              <a:t> </a:t>
            </a:r>
            <a:r>
              <a:rPr sz="771" b="1" u="heavy" spc="-19" dirty="0">
                <a:solidFill>
                  <a:srgbClr val="FF0000"/>
                </a:solidFill>
                <a:uFill>
                  <a:solidFill>
                    <a:srgbClr val="FF0000"/>
                  </a:solidFill>
                </a:uFill>
                <a:latin typeface="Arial"/>
                <a:cs typeface="Arial"/>
              </a:rPr>
              <a:t>sized masses</a:t>
            </a:r>
            <a:r>
              <a:rPr sz="771" b="1" spc="-19" dirty="0">
                <a:solidFill>
                  <a:srgbClr val="FF0000"/>
                </a:solidFill>
                <a:latin typeface="Arial"/>
                <a:cs typeface="Arial"/>
              </a:rPr>
              <a:t> </a:t>
            </a:r>
            <a:r>
              <a:rPr sz="771" spc="16" dirty="0">
                <a:latin typeface="Microsoft Sans Serif"/>
                <a:cs typeface="Microsoft Sans Serif"/>
              </a:rPr>
              <a:t>(in </a:t>
            </a:r>
            <a:r>
              <a:rPr sz="771" spc="19" dirty="0">
                <a:latin typeface="Microsoft Sans Serif"/>
                <a:cs typeface="Microsoft Sans Serif"/>
              </a:rPr>
              <a:t> </a:t>
            </a:r>
            <a:r>
              <a:rPr sz="771" spc="32" dirty="0">
                <a:latin typeface="Microsoft Sans Serif"/>
                <a:cs typeface="Microsoft Sans Serif"/>
              </a:rPr>
              <a:t>all</a:t>
            </a:r>
            <a:r>
              <a:rPr sz="771" spc="-6" dirty="0">
                <a:latin typeface="Microsoft Sans Serif"/>
                <a:cs typeface="Microsoft Sans Serif"/>
              </a:rPr>
              <a:t> </a:t>
            </a:r>
            <a:r>
              <a:rPr sz="771" spc="29" dirty="0">
                <a:latin typeface="Microsoft Sans Serif"/>
                <a:cs typeface="Microsoft Sans Serif"/>
              </a:rPr>
              <a:t>lung</a:t>
            </a:r>
            <a:r>
              <a:rPr sz="771" spc="-6" dirty="0">
                <a:latin typeface="Microsoft Sans Serif"/>
                <a:cs typeface="Microsoft Sans Serif"/>
              </a:rPr>
              <a:t> </a:t>
            </a:r>
            <a:r>
              <a:rPr sz="771" spc="13" dirty="0">
                <a:latin typeface="Microsoft Sans Serif"/>
                <a:cs typeface="Microsoft Sans Serif"/>
              </a:rPr>
              <a:t>fields.)</a:t>
            </a:r>
            <a:endParaRPr sz="771">
              <a:latin typeface="Microsoft Sans Serif"/>
              <a:cs typeface="Microsoft Sans Serif"/>
            </a:endParaRPr>
          </a:p>
          <a:p>
            <a:pPr marL="213652" indent="-205905">
              <a:lnSpc>
                <a:spcPts val="880"/>
              </a:lnSpc>
              <a:buFont typeface="Arial MT"/>
              <a:buChar char="●"/>
              <a:tabLst>
                <a:tab pos="213652" algn="l"/>
                <a:tab pos="214060" algn="l"/>
              </a:tabLst>
            </a:pPr>
            <a:r>
              <a:rPr sz="771" spc="16" dirty="0">
                <a:latin typeface="Microsoft Sans Serif"/>
                <a:cs typeface="Microsoft Sans Serif"/>
              </a:rPr>
              <a:t>Tan-white</a:t>
            </a:r>
            <a:r>
              <a:rPr sz="771" spc="-26" dirty="0">
                <a:latin typeface="Microsoft Sans Serif"/>
                <a:cs typeface="Microsoft Sans Serif"/>
              </a:rPr>
              <a:t> </a:t>
            </a:r>
            <a:r>
              <a:rPr sz="771" spc="16" dirty="0">
                <a:latin typeface="Microsoft Sans Serif"/>
                <a:cs typeface="Microsoft Sans Serif"/>
              </a:rPr>
              <a:t>nodules</a:t>
            </a:r>
            <a:endParaRPr sz="771">
              <a:latin typeface="Microsoft Sans Serif"/>
              <a:cs typeface="Microsoft Sans Serif"/>
            </a:endParaRPr>
          </a:p>
        </p:txBody>
      </p:sp>
      <p:sp>
        <p:nvSpPr>
          <p:cNvPr id="18" name="object 18"/>
          <p:cNvSpPr txBox="1">
            <a:spLocks noGrp="1"/>
          </p:cNvSpPr>
          <p:nvPr>
            <p:ph type="title"/>
          </p:nvPr>
        </p:nvSpPr>
        <p:spPr>
          <a:xfrm>
            <a:off x="2549665" y="188640"/>
            <a:ext cx="5063993" cy="516066"/>
          </a:xfrm>
          <a:prstGeom prst="rect">
            <a:avLst/>
          </a:prstGeom>
        </p:spPr>
        <p:txBody>
          <a:bodyPr vert="horz" wrap="square" lIns="0" tIns="8155" rIns="0" bIns="0" rtlCol="0" anchor="ctr">
            <a:spAutoFit/>
          </a:bodyPr>
          <a:lstStyle/>
          <a:p>
            <a:pPr marL="972444">
              <a:lnSpc>
                <a:spcPct val="100000"/>
              </a:lnSpc>
              <a:spcBef>
                <a:spcPts val="64"/>
              </a:spcBef>
            </a:pPr>
            <a:r>
              <a:rPr spc="-67" dirty="0"/>
              <a:t>Lung </a:t>
            </a:r>
            <a:r>
              <a:rPr spc="-32" dirty="0"/>
              <a:t>carcinoma</a:t>
            </a:r>
          </a:p>
        </p:txBody>
      </p:sp>
      <p:sp>
        <p:nvSpPr>
          <p:cNvPr id="19" name="object 19"/>
          <p:cNvSpPr txBox="1"/>
          <p:nvPr/>
        </p:nvSpPr>
        <p:spPr>
          <a:xfrm>
            <a:off x="3491880" y="938640"/>
            <a:ext cx="2662062" cy="186104"/>
          </a:xfrm>
          <a:prstGeom prst="rect">
            <a:avLst/>
          </a:prstGeom>
        </p:spPr>
        <p:txBody>
          <a:bodyPr vert="horz" wrap="square" lIns="0" tIns="8155" rIns="0" bIns="0" rtlCol="0">
            <a:spAutoFit/>
          </a:bodyPr>
          <a:lstStyle/>
          <a:p>
            <a:pPr marL="8155">
              <a:spcBef>
                <a:spcPts val="64"/>
              </a:spcBef>
            </a:pPr>
            <a:r>
              <a:rPr sz="1156" b="1" spc="-26" dirty="0" smtClean="0">
                <a:latin typeface="Arial"/>
                <a:cs typeface="Arial"/>
              </a:rPr>
              <a:t> </a:t>
            </a:r>
            <a:r>
              <a:rPr sz="1156" b="1" spc="-45" dirty="0">
                <a:latin typeface="Arial"/>
                <a:cs typeface="Arial"/>
              </a:rPr>
              <a:t>METASTATIC</a:t>
            </a:r>
            <a:r>
              <a:rPr sz="1156" b="1" spc="-26" dirty="0">
                <a:latin typeface="Arial"/>
                <a:cs typeface="Arial"/>
              </a:rPr>
              <a:t> </a:t>
            </a:r>
            <a:r>
              <a:rPr sz="1156" b="1" spc="-51" dirty="0">
                <a:latin typeface="Arial"/>
                <a:cs typeface="Arial"/>
              </a:rPr>
              <a:t>TUMORS</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endParaRPr sz="1156" dirty="0">
              <a:latin typeface="Arial"/>
              <a:cs typeface="Arial"/>
            </a:endParaRPr>
          </a:p>
        </p:txBody>
      </p:sp>
      <p:sp>
        <p:nvSpPr>
          <p:cNvPr id="20" name="object 20"/>
          <p:cNvSpPr/>
          <p:nvPr/>
        </p:nvSpPr>
        <p:spPr>
          <a:xfrm>
            <a:off x="2304923" y="5271790"/>
            <a:ext cx="874171" cy="451764"/>
          </a:xfrm>
          <a:custGeom>
            <a:avLst/>
            <a:gdLst/>
            <a:ahLst/>
            <a:cxnLst/>
            <a:rect l="l" t="t" r="r" b="b"/>
            <a:pathLst>
              <a:path w="1361440" h="703579">
                <a:moveTo>
                  <a:pt x="0" y="117252"/>
                </a:moveTo>
                <a:lnTo>
                  <a:pt x="9214" y="71612"/>
                </a:lnTo>
                <a:lnTo>
                  <a:pt x="34342" y="34342"/>
                </a:lnTo>
                <a:lnTo>
                  <a:pt x="71612" y="9214"/>
                </a:lnTo>
                <a:lnTo>
                  <a:pt x="117252" y="0"/>
                </a:lnTo>
                <a:lnTo>
                  <a:pt x="1244147" y="0"/>
                </a:lnTo>
                <a:lnTo>
                  <a:pt x="1289018" y="8925"/>
                </a:lnTo>
                <a:lnTo>
                  <a:pt x="1327057" y="34342"/>
                </a:lnTo>
                <a:lnTo>
                  <a:pt x="1352474" y="72381"/>
                </a:lnTo>
                <a:lnTo>
                  <a:pt x="1361399" y="117252"/>
                </a:lnTo>
                <a:lnTo>
                  <a:pt x="1361399" y="586247"/>
                </a:lnTo>
                <a:lnTo>
                  <a:pt x="1352185" y="631887"/>
                </a:lnTo>
                <a:lnTo>
                  <a:pt x="1327057" y="669157"/>
                </a:lnTo>
                <a:lnTo>
                  <a:pt x="1289787" y="694285"/>
                </a:lnTo>
                <a:lnTo>
                  <a:pt x="1244147" y="703499"/>
                </a:lnTo>
                <a:lnTo>
                  <a:pt x="117252" y="703499"/>
                </a:lnTo>
                <a:lnTo>
                  <a:pt x="71612" y="694285"/>
                </a:lnTo>
                <a:lnTo>
                  <a:pt x="34342" y="669157"/>
                </a:lnTo>
                <a:lnTo>
                  <a:pt x="9214" y="631887"/>
                </a:lnTo>
                <a:lnTo>
                  <a:pt x="0" y="586247"/>
                </a:lnTo>
                <a:lnTo>
                  <a:pt x="0" y="117252"/>
                </a:lnTo>
                <a:close/>
              </a:path>
            </a:pathLst>
          </a:custGeom>
          <a:ln w="9524">
            <a:solidFill>
              <a:srgbClr val="B7B7B7"/>
            </a:solidFill>
            <a:prstDash val="lgDash"/>
          </a:ln>
        </p:spPr>
        <p:txBody>
          <a:bodyPr wrap="square" lIns="0" tIns="0" rIns="0" bIns="0" rtlCol="0"/>
          <a:lstStyle/>
          <a:p>
            <a:endParaRPr sz="1156"/>
          </a:p>
        </p:txBody>
      </p:sp>
      <p:sp>
        <p:nvSpPr>
          <p:cNvPr id="21" name="object 21"/>
          <p:cNvSpPr txBox="1"/>
          <p:nvPr/>
        </p:nvSpPr>
        <p:spPr>
          <a:xfrm>
            <a:off x="2412779" y="5311273"/>
            <a:ext cx="658482" cy="359012"/>
          </a:xfrm>
          <a:prstGeom prst="rect">
            <a:avLst/>
          </a:prstGeom>
        </p:spPr>
        <p:txBody>
          <a:bodyPr vert="horz" wrap="square" lIns="0" tIns="12640" rIns="0" bIns="0" rtlCol="0">
            <a:spAutoFit/>
          </a:bodyPr>
          <a:lstStyle/>
          <a:p>
            <a:pPr marL="8155" marR="3262" algn="ctr">
              <a:lnSpc>
                <a:spcPts val="918"/>
              </a:lnSpc>
              <a:spcBef>
                <a:spcPts val="100"/>
              </a:spcBef>
            </a:pPr>
            <a:r>
              <a:rPr sz="771" spc="19" dirty="0">
                <a:latin typeface="Microsoft Sans Serif"/>
                <a:cs typeface="Microsoft Sans Serif"/>
              </a:rPr>
              <a:t>characteristic </a:t>
            </a:r>
            <a:r>
              <a:rPr sz="771" spc="-196" dirty="0">
                <a:latin typeface="Microsoft Sans Serif"/>
                <a:cs typeface="Microsoft Sans Serif"/>
              </a:rPr>
              <a:t> </a:t>
            </a:r>
            <a:r>
              <a:rPr sz="771" spc="51" dirty="0">
                <a:latin typeface="Microsoft Sans Serif"/>
                <a:cs typeface="Microsoft Sans Serif"/>
              </a:rPr>
              <a:t>for</a:t>
            </a:r>
            <a:r>
              <a:rPr sz="771" spc="-39" dirty="0">
                <a:latin typeface="Microsoft Sans Serif"/>
                <a:cs typeface="Microsoft Sans Serif"/>
              </a:rPr>
              <a:t> </a:t>
            </a:r>
            <a:r>
              <a:rPr sz="771" spc="26" dirty="0">
                <a:latin typeface="Microsoft Sans Serif"/>
                <a:cs typeface="Microsoft Sans Serif"/>
              </a:rPr>
              <a:t>metastatic </a:t>
            </a:r>
            <a:r>
              <a:rPr sz="771" spc="16" dirty="0">
                <a:latin typeface="Microsoft Sans Serif"/>
                <a:cs typeface="Microsoft Sans Serif"/>
              </a:rPr>
              <a:t> </a:t>
            </a:r>
            <a:r>
              <a:rPr sz="771" spc="10" dirty="0">
                <a:latin typeface="Microsoft Sans Serif"/>
                <a:cs typeface="Microsoft Sans Serif"/>
              </a:rPr>
              <a:t>carcinoma.</a:t>
            </a:r>
            <a:endParaRPr sz="771">
              <a:latin typeface="Microsoft Sans Serif"/>
              <a:cs typeface="Microsoft Sans Serif"/>
            </a:endParaRPr>
          </a:p>
        </p:txBody>
      </p:sp>
      <p:grpSp>
        <p:nvGrpSpPr>
          <p:cNvPr id="22" name="object 22"/>
          <p:cNvGrpSpPr/>
          <p:nvPr/>
        </p:nvGrpSpPr>
        <p:grpSpPr>
          <a:xfrm>
            <a:off x="3122267" y="5066569"/>
            <a:ext cx="212834" cy="438309"/>
            <a:chOff x="1520425" y="7890712"/>
            <a:chExt cx="331470" cy="682625"/>
          </a:xfrm>
        </p:grpSpPr>
        <p:sp>
          <p:nvSpPr>
            <p:cNvPr id="23" name="object 23"/>
            <p:cNvSpPr/>
            <p:nvPr/>
          </p:nvSpPr>
          <p:spPr>
            <a:xfrm>
              <a:off x="1525187" y="7895474"/>
              <a:ext cx="321945" cy="663575"/>
            </a:xfrm>
            <a:custGeom>
              <a:avLst/>
              <a:gdLst/>
              <a:ahLst/>
              <a:cxnLst/>
              <a:rect l="l" t="t" r="r" b="b"/>
              <a:pathLst>
                <a:path w="321944" h="663575">
                  <a:moveTo>
                    <a:pt x="116161" y="663159"/>
                  </a:moveTo>
                  <a:lnTo>
                    <a:pt x="159433" y="648118"/>
                  </a:lnTo>
                  <a:lnTo>
                    <a:pt x="208652" y="615989"/>
                  </a:lnTo>
                  <a:lnTo>
                    <a:pt x="243550" y="581891"/>
                  </a:lnTo>
                  <a:lnTo>
                    <a:pt x="273349" y="542469"/>
                  </a:lnTo>
                  <a:lnTo>
                    <a:pt x="297017" y="499699"/>
                  </a:lnTo>
                  <a:lnTo>
                    <a:pt x="313520" y="455555"/>
                  </a:lnTo>
                  <a:lnTo>
                    <a:pt x="321824" y="412012"/>
                  </a:lnTo>
                  <a:lnTo>
                    <a:pt x="320510" y="365036"/>
                  </a:lnTo>
                  <a:lnTo>
                    <a:pt x="308950" y="321487"/>
                  </a:lnTo>
                  <a:lnTo>
                    <a:pt x="288957" y="281431"/>
                  </a:lnTo>
                  <a:lnTo>
                    <a:pt x="262344" y="244933"/>
                  </a:lnTo>
                  <a:lnTo>
                    <a:pt x="230924" y="212055"/>
                  </a:lnTo>
                  <a:lnTo>
                    <a:pt x="196509" y="182864"/>
                  </a:lnTo>
                  <a:lnTo>
                    <a:pt x="160912" y="157424"/>
                  </a:lnTo>
                  <a:lnTo>
                    <a:pt x="112294" y="127513"/>
                  </a:lnTo>
                  <a:lnTo>
                    <a:pt x="68402" y="100948"/>
                  </a:lnTo>
                  <a:lnTo>
                    <a:pt x="32728" y="73595"/>
                  </a:lnTo>
                  <a:lnTo>
                    <a:pt x="8764" y="41323"/>
                  </a:lnTo>
                  <a:lnTo>
                    <a:pt x="0" y="0"/>
                  </a:lnTo>
                </a:path>
              </a:pathLst>
            </a:custGeom>
            <a:ln w="9524">
              <a:solidFill>
                <a:srgbClr val="CCCCCC"/>
              </a:solidFill>
              <a:prstDash val="lgDash"/>
            </a:ln>
          </p:spPr>
          <p:txBody>
            <a:bodyPr wrap="square" lIns="0" tIns="0" rIns="0" bIns="0" rtlCol="0"/>
            <a:lstStyle/>
            <a:p>
              <a:endParaRPr sz="1156"/>
            </a:p>
          </p:txBody>
        </p:sp>
        <p:sp>
          <p:nvSpPr>
            <p:cNvPr id="24" name="object 24"/>
            <p:cNvSpPr/>
            <p:nvPr/>
          </p:nvSpPr>
          <p:spPr>
            <a:xfrm>
              <a:off x="1622734" y="8546854"/>
              <a:ext cx="30480" cy="21590"/>
            </a:xfrm>
            <a:custGeom>
              <a:avLst/>
              <a:gdLst/>
              <a:ahLst/>
              <a:cxnLst/>
              <a:rect l="l" t="t" r="r" b="b"/>
              <a:pathLst>
                <a:path w="30480" h="21590">
                  <a:moveTo>
                    <a:pt x="30394" y="21303"/>
                  </a:moveTo>
                  <a:lnTo>
                    <a:pt x="0" y="13752"/>
                  </a:lnTo>
                  <a:lnTo>
                    <a:pt x="28137" y="0"/>
                  </a:lnTo>
                  <a:lnTo>
                    <a:pt x="18614" y="11779"/>
                  </a:lnTo>
                  <a:lnTo>
                    <a:pt x="30394" y="21303"/>
                  </a:lnTo>
                  <a:close/>
                </a:path>
              </a:pathLst>
            </a:custGeom>
            <a:solidFill>
              <a:srgbClr val="CCCCCC"/>
            </a:solidFill>
          </p:spPr>
          <p:txBody>
            <a:bodyPr wrap="square" lIns="0" tIns="0" rIns="0" bIns="0" rtlCol="0"/>
            <a:lstStyle/>
            <a:p>
              <a:endParaRPr sz="1156"/>
            </a:p>
          </p:txBody>
        </p:sp>
        <p:sp>
          <p:nvSpPr>
            <p:cNvPr id="25" name="object 25"/>
            <p:cNvSpPr/>
            <p:nvPr/>
          </p:nvSpPr>
          <p:spPr>
            <a:xfrm>
              <a:off x="1622734" y="8546854"/>
              <a:ext cx="30480" cy="21590"/>
            </a:xfrm>
            <a:custGeom>
              <a:avLst/>
              <a:gdLst/>
              <a:ahLst/>
              <a:cxnLst/>
              <a:rect l="l" t="t" r="r" b="b"/>
              <a:pathLst>
                <a:path w="30480" h="21590">
                  <a:moveTo>
                    <a:pt x="18614" y="11779"/>
                  </a:moveTo>
                  <a:lnTo>
                    <a:pt x="28137" y="0"/>
                  </a:lnTo>
                  <a:lnTo>
                    <a:pt x="0" y="13752"/>
                  </a:lnTo>
                  <a:lnTo>
                    <a:pt x="30394" y="21303"/>
                  </a:lnTo>
                  <a:lnTo>
                    <a:pt x="18614" y="11779"/>
                  </a:lnTo>
                  <a:close/>
                </a:path>
              </a:pathLst>
            </a:custGeom>
            <a:ln w="9524">
              <a:solidFill>
                <a:srgbClr val="CCCCCC"/>
              </a:solidFill>
            </a:ln>
          </p:spPr>
          <p:txBody>
            <a:bodyPr wrap="square" lIns="0" tIns="0" rIns="0" bIns="0" rtlCol="0"/>
            <a:lstStyle/>
            <a:p>
              <a:endParaRPr sz="1156"/>
            </a:p>
          </p:txBody>
        </p:sp>
      </p:grpSp>
      <p:sp>
        <p:nvSpPr>
          <p:cNvPr id="26" name="object 26"/>
          <p:cNvSpPr/>
          <p:nvPr/>
        </p:nvSpPr>
        <p:spPr>
          <a:xfrm>
            <a:off x="2216996" y="5812673"/>
            <a:ext cx="1345913" cy="548803"/>
          </a:xfrm>
          <a:custGeom>
            <a:avLst/>
            <a:gdLst/>
            <a:ahLst/>
            <a:cxnLst/>
            <a:rect l="l" t="t" r="r" b="b"/>
            <a:pathLst>
              <a:path w="2096135" h="854709">
                <a:moveTo>
                  <a:pt x="0" y="142452"/>
                </a:moveTo>
                <a:lnTo>
                  <a:pt x="7262" y="97426"/>
                </a:lnTo>
                <a:lnTo>
                  <a:pt x="27485" y="58321"/>
                </a:lnTo>
                <a:lnTo>
                  <a:pt x="58322" y="27485"/>
                </a:lnTo>
                <a:lnTo>
                  <a:pt x="97426" y="7262"/>
                </a:lnTo>
                <a:lnTo>
                  <a:pt x="142452" y="0"/>
                </a:lnTo>
                <a:lnTo>
                  <a:pt x="1953646" y="0"/>
                </a:lnTo>
                <a:lnTo>
                  <a:pt x="2008161" y="10843"/>
                </a:lnTo>
                <a:lnTo>
                  <a:pt x="2054376" y="41723"/>
                </a:lnTo>
                <a:lnTo>
                  <a:pt x="2085256" y="87938"/>
                </a:lnTo>
                <a:lnTo>
                  <a:pt x="2096099" y="142452"/>
                </a:lnTo>
                <a:lnTo>
                  <a:pt x="2096099" y="712246"/>
                </a:lnTo>
                <a:lnTo>
                  <a:pt x="2088837" y="757273"/>
                </a:lnTo>
                <a:lnTo>
                  <a:pt x="2068614" y="796378"/>
                </a:lnTo>
                <a:lnTo>
                  <a:pt x="2037777" y="827214"/>
                </a:lnTo>
                <a:lnTo>
                  <a:pt x="1998673" y="847437"/>
                </a:lnTo>
                <a:lnTo>
                  <a:pt x="1953646" y="854699"/>
                </a:lnTo>
                <a:lnTo>
                  <a:pt x="142452" y="854699"/>
                </a:lnTo>
                <a:lnTo>
                  <a:pt x="97426" y="847437"/>
                </a:lnTo>
                <a:lnTo>
                  <a:pt x="58322" y="827214"/>
                </a:lnTo>
                <a:lnTo>
                  <a:pt x="27485" y="796378"/>
                </a:lnTo>
                <a:lnTo>
                  <a:pt x="7262" y="757273"/>
                </a:lnTo>
                <a:lnTo>
                  <a:pt x="0" y="712246"/>
                </a:lnTo>
                <a:lnTo>
                  <a:pt x="0" y="142452"/>
                </a:lnTo>
                <a:close/>
              </a:path>
            </a:pathLst>
          </a:custGeom>
          <a:ln w="9524">
            <a:solidFill>
              <a:srgbClr val="B7B7B7"/>
            </a:solidFill>
            <a:prstDash val="lgDash"/>
          </a:ln>
        </p:spPr>
        <p:txBody>
          <a:bodyPr wrap="square" lIns="0" tIns="0" rIns="0" bIns="0" rtlCol="0"/>
          <a:lstStyle/>
          <a:p>
            <a:endParaRPr sz="1156"/>
          </a:p>
        </p:txBody>
      </p:sp>
      <p:sp>
        <p:nvSpPr>
          <p:cNvPr id="27" name="object 27"/>
          <p:cNvSpPr txBox="1"/>
          <p:nvPr/>
        </p:nvSpPr>
        <p:spPr>
          <a:xfrm>
            <a:off x="2290675" y="5842597"/>
            <a:ext cx="1133486" cy="474428"/>
          </a:xfrm>
          <a:prstGeom prst="rect">
            <a:avLst/>
          </a:prstGeom>
        </p:spPr>
        <p:txBody>
          <a:bodyPr vert="horz" wrap="square" lIns="0" tIns="12640" rIns="0" bIns="0" rtlCol="0">
            <a:spAutoFit/>
          </a:bodyPr>
          <a:lstStyle/>
          <a:p>
            <a:pPr marL="8155" marR="3262">
              <a:lnSpc>
                <a:spcPts val="918"/>
              </a:lnSpc>
              <a:spcBef>
                <a:spcPts val="100"/>
              </a:spcBef>
            </a:pPr>
            <a:r>
              <a:rPr sz="771" dirty="0">
                <a:latin typeface="Arial MT"/>
                <a:cs typeface="Arial MT"/>
              </a:rPr>
              <a:t>→ </a:t>
            </a:r>
            <a:r>
              <a:rPr sz="771" spc="10" dirty="0">
                <a:latin typeface="Microsoft Sans Serif"/>
                <a:cs typeface="Microsoft Sans Serif"/>
              </a:rPr>
              <a:t>Metastases </a:t>
            </a:r>
            <a:r>
              <a:rPr sz="771" spc="42" dirty="0">
                <a:latin typeface="Microsoft Sans Serif"/>
                <a:cs typeface="Microsoft Sans Serif"/>
              </a:rPr>
              <a:t>to </a:t>
            </a:r>
            <a:r>
              <a:rPr sz="771" spc="29" dirty="0">
                <a:latin typeface="Microsoft Sans Serif"/>
                <a:cs typeface="Microsoft Sans Serif"/>
              </a:rPr>
              <a:t>the </a:t>
            </a:r>
            <a:r>
              <a:rPr sz="771" spc="32" dirty="0">
                <a:latin typeface="Microsoft Sans Serif"/>
                <a:cs typeface="Microsoft Sans Serif"/>
              </a:rPr>
              <a:t> </a:t>
            </a:r>
            <a:r>
              <a:rPr sz="771" spc="22" dirty="0">
                <a:latin typeface="Microsoft Sans Serif"/>
                <a:cs typeface="Microsoft Sans Serif"/>
              </a:rPr>
              <a:t>lungs</a:t>
            </a:r>
            <a:r>
              <a:rPr sz="771" spc="-16" dirty="0">
                <a:latin typeface="Microsoft Sans Serif"/>
                <a:cs typeface="Microsoft Sans Serif"/>
              </a:rPr>
              <a:t> </a:t>
            </a:r>
            <a:r>
              <a:rPr sz="771" spc="13" dirty="0">
                <a:latin typeface="Microsoft Sans Serif"/>
                <a:cs typeface="Microsoft Sans Serif"/>
              </a:rPr>
              <a:t>are</a:t>
            </a:r>
            <a:r>
              <a:rPr sz="771" spc="-13" dirty="0">
                <a:latin typeface="Microsoft Sans Serif"/>
                <a:cs typeface="Microsoft Sans Serif"/>
              </a:rPr>
              <a:t> </a:t>
            </a:r>
            <a:r>
              <a:rPr sz="771" b="1" spc="3" dirty="0">
                <a:latin typeface="Arial"/>
                <a:cs typeface="Arial"/>
              </a:rPr>
              <a:t>more</a:t>
            </a:r>
            <a:r>
              <a:rPr sz="771" b="1" spc="-29" dirty="0">
                <a:latin typeface="Arial"/>
                <a:cs typeface="Arial"/>
              </a:rPr>
              <a:t> </a:t>
            </a:r>
            <a:r>
              <a:rPr sz="771" b="1" spc="-10" dirty="0">
                <a:latin typeface="Arial"/>
                <a:cs typeface="Arial"/>
              </a:rPr>
              <a:t>common </a:t>
            </a:r>
            <a:r>
              <a:rPr sz="771" b="1" spc="-205" dirty="0">
                <a:latin typeface="Arial"/>
                <a:cs typeface="Arial"/>
              </a:rPr>
              <a:t> </a:t>
            </a:r>
            <a:r>
              <a:rPr sz="771" spc="29" dirty="0">
                <a:latin typeface="Microsoft Sans Serif"/>
                <a:cs typeface="Microsoft Sans Serif"/>
              </a:rPr>
              <a:t>than </a:t>
            </a:r>
            <a:r>
              <a:rPr sz="771" spc="39" dirty="0">
                <a:latin typeface="Microsoft Sans Serif"/>
                <a:cs typeface="Microsoft Sans Serif"/>
              </a:rPr>
              <a:t>primary </a:t>
            </a:r>
            <a:r>
              <a:rPr sz="771" spc="29" dirty="0">
                <a:latin typeface="Microsoft Sans Serif"/>
                <a:cs typeface="Microsoft Sans Serif"/>
              </a:rPr>
              <a:t>lung </a:t>
            </a:r>
            <a:r>
              <a:rPr sz="771" spc="32" dirty="0">
                <a:latin typeface="Microsoft Sans Serif"/>
                <a:cs typeface="Microsoft Sans Serif"/>
              </a:rPr>
              <a:t> </a:t>
            </a:r>
            <a:r>
              <a:rPr sz="771" spc="13" dirty="0">
                <a:latin typeface="Microsoft Sans Serif"/>
                <a:cs typeface="Microsoft Sans Serif"/>
              </a:rPr>
              <a:t>neoplasms.</a:t>
            </a:r>
            <a:endParaRPr sz="771">
              <a:latin typeface="Microsoft Sans Serif"/>
              <a:cs typeface="Microsoft Sans Serif"/>
            </a:endParaRPr>
          </a:p>
        </p:txBody>
      </p:sp>
    </p:spTree>
    <p:extLst>
      <p:ext uri="{BB962C8B-B14F-4D97-AF65-F5344CB8AC3E}">
        <p14:creationId xmlns:p14="http://schemas.microsoft.com/office/powerpoint/2010/main" val="1871638395"/>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40359" y="2750472"/>
            <a:ext cx="2362789" cy="186104"/>
          </a:xfrm>
          <a:prstGeom prst="rect">
            <a:avLst/>
          </a:prstGeom>
        </p:spPr>
        <p:txBody>
          <a:bodyPr vert="horz" wrap="square" lIns="0" tIns="8155" rIns="0" bIns="0" rtlCol="0">
            <a:spAutoFit/>
          </a:bodyPr>
          <a:lstStyle/>
          <a:p>
            <a:pPr marL="8155">
              <a:spcBef>
                <a:spcPts val="64"/>
              </a:spcBef>
            </a:pPr>
            <a:r>
              <a:rPr sz="1156" b="1" spc="-3" dirty="0">
                <a:solidFill>
                  <a:srgbClr val="D16F00"/>
                </a:solidFill>
                <a:latin typeface="Arial"/>
                <a:cs typeface="Arial"/>
              </a:rPr>
              <a:t>Metastatic</a:t>
            </a:r>
            <a:r>
              <a:rPr sz="1156" b="1" spc="-22" dirty="0">
                <a:solidFill>
                  <a:srgbClr val="D16F00"/>
                </a:solidFill>
                <a:latin typeface="Arial"/>
                <a:cs typeface="Arial"/>
              </a:rPr>
              <a:t> </a:t>
            </a:r>
            <a:r>
              <a:rPr sz="1156" b="1" spc="16" dirty="0">
                <a:solidFill>
                  <a:srgbClr val="D16F00"/>
                </a:solidFill>
                <a:latin typeface="Arial"/>
                <a:cs typeface="Arial"/>
              </a:rPr>
              <a:t>tumor</a:t>
            </a:r>
            <a:r>
              <a:rPr sz="1156" b="1" spc="-19" dirty="0">
                <a:solidFill>
                  <a:srgbClr val="D16F00"/>
                </a:solidFill>
                <a:latin typeface="Arial"/>
                <a:cs typeface="Arial"/>
              </a:rPr>
              <a:t> </a:t>
            </a:r>
            <a:r>
              <a:rPr sz="1156" b="1" spc="6" dirty="0">
                <a:solidFill>
                  <a:srgbClr val="D16F00"/>
                </a:solidFill>
                <a:latin typeface="Arial"/>
                <a:cs typeface="Arial"/>
              </a:rPr>
              <a:t>of</a:t>
            </a:r>
            <a:r>
              <a:rPr sz="1156" b="1" spc="-22" dirty="0">
                <a:solidFill>
                  <a:srgbClr val="D16F00"/>
                </a:solidFill>
                <a:latin typeface="Arial"/>
                <a:cs typeface="Arial"/>
              </a:rPr>
              <a:t> </a:t>
            </a:r>
            <a:r>
              <a:rPr sz="1156" b="1" spc="3" dirty="0">
                <a:solidFill>
                  <a:srgbClr val="D16F00"/>
                </a:solidFill>
                <a:latin typeface="Arial"/>
                <a:cs typeface="Arial"/>
              </a:rPr>
              <a:t>the</a:t>
            </a:r>
            <a:r>
              <a:rPr sz="1156" b="1" spc="-19" dirty="0">
                <a:solidFill>
                  <a:srgbClr val="D16F00"/>
                </a:solidFill>
                <a:latin typeface="Arial"/>
                <a:cs typeface="Arial"/>
              </a:rPr>
              <a:t> </a:t>
            </a:r>
            <a:r>
              <a:rPr sz="1156" b="1" spc="-13" dirty="0">
                <a:solidFill>
                  <a:srgbClr val="D16F00"/>
                </a:solidFill>
                <a:latin typeface="Arial"/>
                <a:cs typeface="Arial"/>
              </a:rPr>
              <a:t>lung</a:t>
            </a:r>
            <a:r>
              <a:rPr sz="1156" b="1" spc="-22" dirty="0">
                <a:solidFill>
                  <a:srgbClr val="D16F00"/>
                </a:solidFill>
                <a:latin typeface="Arial"/>
                <a:cs typeface="Arial"/>
              </a:rPr>
              <a:t> </a:t>
            </a:r>
            <a:r>
              <a:rPr sz="1156" b="1" spc="16" dirty="0">
                <a:solidFill>
                  <a:srgbClr val="D16F00"/>
                </a:solidFill>
                <a:latin typeface="Arial"/>
                <a:cs typeface="Arial"/>
              </a:rPr>
              <a:t>-</a:t>
            </a:r>
            <a:r>
              <a:rPr sz="1156" b="1" spc="-19" dirty="0">
                <a:solidFill>
                  <a:srgbClr val="D16F00"/>
                </a:solidFill>
                <a:latin typeface="Arial"/>
                <a:cs typeface="Arial"/>
              </a:rPr>
              <a:t> </a:t>
            </a:r>
            <a:r>
              <a:rPr sz="1156" b="1" spc="-64" dirty="0">
                <a:solidFill>
                  <a:srgbClr val="D16F00"/>
                </a:solidFill>
                <a:latin typeface="Arial"/>
                <a:cs typeface="Arial"/>
              </a:rPr>
              <a:t>LPF</a:t>
            </a:r>
            <a:endParaRPr sz="1156">
              <a:latin typeface="Arial"/>
              <a:cs typeface="Arial"/>
            </a:endParaRPr>
          </a:p>
        </p:txBody>
      </p:sp>
      <p:pic>
        <p:nvPicPr>
          <p:cNvPr id="3" name="object 3"/>
          <p:cNvPicPr/>
          <p:nvPr/>
        </p:nvPicPr>
        <p:blipFill>
          <a:blip r:embed="rId2" cstate="print"/>
          <a:stretch>
            <a:fillRect/>
          </a:stretch>
        </p:blipFill>
        <p:spPr>
          <a:xfrm>
            <a:off x="2193175" y="1153343"/>
            <a:ext cx="2571483" cy="1556111"/>
          </a:xfrm>
          <a:prstGeom prst="rect">
            <a:avLst/>
          </a:prstGeom>
        </p:spPr>
      </p:pic>
      <p:pic>
        <p:nvPicPr>
          <p:cNvPr id="4" name="object 4"/>
          <p:cNvPicPr/>
          <p:nvPr/>
        </p:nvPicPr>
        <p:blipFill>
          <a:blip r:embed="rId3" cstate="print"/>
          <a:stretch>
            <a:fillRect/>
          </a:stretch>
        </p:blipFill>
        <p:spPr>
          <a:xfrm>
            <a:off x="2193175" y="3216468"/>
            <a:ext cx="2571484" cy="1556111"/>
          </a:xfrm>
          <a:prstGeom prst="rect">
            <a:avLst/>
          </a:prstGeom>
        </p:spPr>
      </p:pic>
      <p:sp>
        <p:nvSpPr>
          <p:cNvPr id="5" name="object 5"/>
          <p:cNvSpPr txBox="1"/>
          <p:nvPr/>
        </p:nvSpPr>
        <p:spPr>
          <a:xfrm>
            <a:off x="5014289" y="1466365"/>
            <a:ext cx="1745080" cy="705261"/>
          </a:xfrm>
          <a:prstGeom prst="rect">
            <a:avLst/>
          </a:prstGeom>
        </p:spPr>
        <p:txBody>
          <a:bodyPr vert="horz" wrap="square" lIns="0" tIns="12640" rIns="0" bIns="0" rtlCol="0">
            <a:spAutoFit/>
          </a:bodyPr>
          <a:lstStyle/>
          <a:p>
            <a:pPr marL="213652" marR="107642" indent="-205905">
              <a:lnSpc>
                <a:spcPts val="918"/>
              </a:lnSpc>
              <a:spcBef>
                <a:spcPts val="100"/>
              </a:spcBef>
              <a:buFont typeface="Arial MT"/>
              <a:buChar char="●"/>
              <a:tabLst>
                <a:tab pos="213652" algn="l"/>
                <a:tab pos="214060" algn="l"/>
              </a:tabLst>
            </a:pPr>
            <a:r>
              <a:rPr sz="771" spc="6" dirty="0">
                <a:latin typeface="Microsoft Sans Serif"/>
                <a:cs typeface="Microsoft Sans Serif"/>
              </a:rPr>
              <a:t>A</a:t>
            </a:r>
            <a:r>
              <a:rPr sz="771" spc="-6" dirty="0">
                <a:latin typeface="Microsoft Sans Serif"/>
                <a:cs typeface="Microsoft Sans Serif"/>
              </a:rPr>
              <a:t> </a:t>
            </a:r>
            <a:r>
              <a:rPr sz="771" spc="19" dirty="0">
                <a:latin typeface="Microsoft Sans Serif"/>
                <a:cs typeface="Microsoft Sans Serif"/>
              </a:rPr>
              <a:t>nest</a:t>
            </a:r>
            <a:r>
              <a:rPr sz="771" spc="-3" dirty="0">
                <a:latin typeface="Microsoft Sans Serif"/>
                <a:cs typeface="Microsoft Sans Serif"/>
              </a:rPr>
              <a:t> </a:t>
            </a:r>
            <a:r>
              <a:rPr sz="771" spc="45" dirty="0">
                <a:latin typeface="Microsoft Sans Serif"/>
                <a:cs typeface="Microsoft Sans Serif"/>
              </a:rPr>
              <a:t>of</a:t>
            </a:r>
            <a:r>
              <a:rPr sz="771" spc="-6" dirty="0">
                <a:latin typeface="Microsoft Sans Serif"/>
                <a:cs typeface="Microsoft Sans Serif"/>
              </a:rPr>
              <a:t> </a:t>
            </a:r>
            <a:r>
              <a:rPr sz="771" spc="26" dirty="0">
                <a:latin typeface="Microsoft Sans Serif"/>
                <a:cs typeface="Microsoft Sans Serif"/>
              </a:rPr>
              <a:t>metastatic</a:t>
            </a:r>
            <a:r>
              <a:rPr sz="771" spc="-3" dirty="0">
                <a:latin typeface="Microsoft Sans Serif"/>
                <a:cs typeface="Microsoft Sans Serif"/>
              </a:rPr>
              <a:t> </a:t>
            </a:r>
            <a:r>
              <a:rPr sz="771" spc="35" dirty="0">
                <a:latin typeface="Microsoft Sans Serif"/>
                <a:cs typeface="Microsoft Sans Serif"/>
              </a:rPr>
              <a:t>infiltrating </a:t>
            </a:r>
            <a:r>
              <a:rPr sz="771" spc="-196" dirty="0">
                <a:latin typeface="Microsoft Sans Serif"/>
                <a:cs typeface="Microsoft Sans Serif"/>
              </a:rPr>
              <a:t> </a:t>
            </a:r>
            <a:r>
              <a:rPr sz="771" spc="26" dirty="0">
                <a:latin typeface="Microsoft Sans Serif"/>
                <a:cs typeface="Microsoft Sans Serif"/>
              </a:rPr>
              <a:t>ductal</a:t>
            </a:r>
            <a:r>
              <a:rPr sz="771" spc="-3" dirty="0">
                <a:latin typeface="Microsoft Sans Serif"/>
                <a:cs typeface="Microsoft Sans Serif"/>
              </a:rPr>
              <a:t> </a:t>
            </a:r>
            <a:r>
              <a:rPr sz="771" spc="16" dirty="0">
                <a:latin typeface="Microsoft Sans Serif"/>
                <a:cs typeface="Microsoft Sans Serif"/>
              </a:rPr>
              <a:t>carcinoma</a:t>
            </a:r>
            <a:r>
              <a:rPr sz="771" dirty="0">
                <a:latin typeface="Microsoft Sans Serif"/>
                <a:cs typeface="Microsoft Sans Serif"/>
              </a:rPr>
              <a:t> </a:t>
            </a:r>
            <a:r>
              <a:rPr sz="771" spc="19" dirty="0">
                <a:latin typeface="Microsoft Sans Serif"/>
                <a:cs typeface="Microsoft Sans Serif"/>
              </a:rPr>
              <a:t>(breast)</a:t>
            </a:r>
            <a:endParaRPr sz="771">
              <a:latin typeface="Microsoft Sans Serif"/>
              <a:cs typeface="Microsoft Sans Serif"/>
            </a:endParaRPr>
          </a:p>
          <a:p>
            <a:pPr marL="213652" indent="-205905">
              <a:lnSpc>
                <a:spcPts val="876"/>
              </a:lnSpc>
              <a:buFont typeface="Arial MT"/>
              <a:buChar char="●"/>
              <a:tabLst>
                <a:tab pos="213652" algn="l"/>
                <a:tab pos="214060" algn="l"/>
              </a:tabLst>
            </a:pPr>
            <a:r>
              <a:rPr sz="771" spc="13" dirty="0">
                <a:latin typeface="Microsoft Sans Serif"/>
                <a:cs typeface="Microsoft Sans Serif"/>
              </a:rPr>
              <a:t>Dilated</a:t>
            </a:r>
            <a:r>
              <a:rPr sz="771" spc="-10" dirty="0">
                <a:latin typeface="Microsoft Sans Serif"/>
                <a:cs typeface="Microsoft Sans Serif"/>
              </a:rPr>
              <a:t> </a:t>
            </a:r>
            <a:r>
              <a:rPr sz="771" spc="32" dirty="0">
                <a:latin typeface="Microsoft Sans Serif"/>
                <a:cs typeface="Microsoft Sans Serif"/>
              </a:rPr>
              <a:t>lymphatic</a:t>
            </a:r>
            <a:r>
              <a:rPr sz="771" spc="-6" dirty="0">
                <a:latin typeface="Microsoft Sans Serif"/>
                <a:cs typeface="Microsoft Sans Serif"/>
              </a:rPr>
              <a:t> </a:t>
            </a:r>
            <a:r>
              <a:rPr sz="771" spc="13" dirty="0">
                <a:latin typeface="Microsoft Sans Serif"/>
                <a:cs typeface="Microsoft Sans Serif"/>
              </a:rPr>
              <a:t>channel</a:t>
            </a:r>
            <a:r>
              <a:rPr sz="771" spc="-6" dirty="0">
                <a:latin typeface="Microsoft Sans Serif"/>
                <a:cs typeface="Microsoft Sans Serif"/>
              </a:rPr>
              <a:t> </a:t>
            </a:r>
            <a:r>
              <a:rPr sz="771" spc="22" dirty="0">
                <a:latin typeface="Microsoft Sans Serif"/>
                <a:cs typeface="Microsoft Sans Serif"/>
              </a:rPr>
              <a:t>(where</a:t>
            </a:r>
            <a:endParaRPr sz="771">
              <a:latin typeface="Microsoft Sans Serif"/>
              <a:cs typeface="Microsoft Sans Serif"/>
            </a:endParaRPr>
          </a:p>
          <a:p>
            <a:pPr marL="128028" marR="38735" indent="85624">
              <a:lnSpc>
                <a:spcPts val="918"/>
              </a:lnSpc>
              <a:spcBef>
                <a:spcPts val="32"/>
              </a:spcBef>
            </a:pPr>
            <a:r>
              <a:rPr sz="771" spc="29" dirty="0">
                <a:latin typeface="Microsoft Sans Serif"/>
                <a:cs typeface="Microsoft Sans Serif"/>
              </a:rPr>
              <a:t>the </a:t>
            </a:r>
            <a:r>
              <a:rPr sz="771" spc="19" dirty="0">
                <a:latin typeface="Microsoft Sans Serif"/>
                <a:cs typeface="Microsoft Sans Serif"/>
              </a:rPr>
              <a:t>nest </a:t>
            </a:r>
            <a:r>
              <a:rPr sz="771" spc="10" dirty="0">
                <a:latin typeface="Microsoft Sans Serif"/>
                <a:cs typeface="Microsoft Sans Serif"/>
              </a:rPr>
              <a:t>is) </a:t>
            </a:r>
            <a:r>
              <a:rPr sz="771" spc="16" dirty="0">
                <a:latin typeface="Microsoft Sans Serif"/>
                <a:cs typeface="Microsoft Sans Serif"/>
              </a:rPr>
              <a:t>in </a:t>
            </a:r>
            <a:r>
              <a:rPr sz="771" spc="29" dirty="0">
                <a:latin typeface="Microsoft Sans Serif"/>
                <a:cs typeface="Microsoft Sans Serif"/>
              </a:rPr>
              <a:t>the </a:t>
            </a:r>
            <a:r>
              <a:rPr sz="771" spc="13" dirty="0">
                <a:latin typeface="Microsoft Sans Serif"/>
                <a:cs typeface="Microsoft Sans Serif"/>
              </a:rPr>
              <a:t>lung. </a:t>
            </a:r>
            <a:r>
              <a:rPr sz="771" spc="16" dirty="0">
                <a:latin typeface="Microsoft Sans Serif"/>
                <a:cs typeface="Microsoft Sans Serif"/>
              </a:rPr>
              <a:t> </a:t>
            </a:r>
            <a:r>
              <a:rPr sz="771" spc="6" dirty="0">
                <a:latin typeface="Microsoft Sans Serif"/>
                <a:cs typeface="Microsoft Sans Serif"/>
              </a:rPr>
              <a:t>(Carcinomas</a:t>
            </a:r>
            <a:r>
              <a:rPr sz="771" spc="-3" dirty="0">
                <a:latin typeface="Microsoft Sans Serif"/>
                <a:cs typeface="Microsoft Sans Serif"/>
              </a:rPr>
              <a:t> </a:t>
            </a:r>
            <a:r>
              <a:rPr sz="771" spc="35" dirty="0">
                <a:latin typeface="Microsoft Sans Serif"/>
                <a:cs typeface="Microsoft Sans Serif"/>
              </a:rPr>
              <a:t>often</a:t>
            </a:r>
            <a:r>
              <a:rPr sz="771" spc="-3" dirty="0">
                <a:latin typeface="Microsoft Sans Serif"/>
                <a:cs typeface="Microsoft Sans Serif"/>
              </a:rPr>
              <a:t> </a:t>
            </a:r>
            <a:r>
              <a:rPr sz="771" b="1" spc="-3" dirty="0">
                <a:latin typeface="Arial"/>
                <a:cs typeface="Arial"/>
              </a:rPr>
              <a:t>metastasize</a:t>
            </a:r>
            <a:r>
              <a:rPr sz="771" b="1" spc="-19" dirty="0">
                <a:latin typeface="Arial"/>
                <a:cs typeface="Arial"/>
              </a:rPr>
              <a:t> </a:t>
            </a:r>
            <a:r>
              <a:rPr sz="771" b="1" spc="-6" dirty="0">
                <a:latin typeface="Arial"/>
                <a:cs typeface="Arial"/>
              </a:rPr>
              <a:t>via</a:t>
            </a:r>
            <a:endParaRPr sz="771">
              <a:latin typeface="Arial"/>
              <a:cs typeface="Arial"/>
            </a:endParaRPr>
          </a:p>
          <a:p>
            <a:pPr marL="657266">
              <a:lnSpc>
                <a:spcPts val="883"/>
              </a:lnSpc>
            </a:pPr>
            <a:r>
              <a:rPr sz="771" b="1" spc="-3" dirty="0">
                <a:latin typeface="Arial"/>
                <a:cs typeface="Arial"/>
              </a:rPr>
              <a:t>lymphatic</a:t>
            </a:r>
            <a:r>
              <a:rPr sz="771" spc="-3" dirty="0">
                <a:latin typeface="Microsoft Sans Serif"/>
                <a:cs typeface="Microsoft Sans Serif"/>
              </a:rPr>
              <a:t>.)</a:t>
            </a:r>
            <a:endParaRPr sz="771">
              <a:latin typeface="Microsoft Sans Serif"/>
              <a:cs typeface="Microsoft Sans Serif"/>
            </a:endParaRPr>
          </a:p>
        </p:txBody>
      </p:sp>
      <p:sp>
        <p:nvSpPr>
          <p:cNvPr id="6" name="object 6"/>
          <p:cNvSpPr/>
          <p:nvPr/>
        </p:nvSpPr>
        <p:spPr>
          <a:xfrm>
            <a:off x="2146013" y="3016748"/>
            <a:ext cx="4851974" cy="18755"/>
          </a:xfrm>
          <a:custGeom>
            <a:avLst/>
            <a:gdLst/>
            <a:ahLst/>
            <a:cxnLst/>
            <a:rect l="l" t="t" r="r" b="b"/>
            <a:pathLst>
              <a:path w="7556500" h="29210">
                <a:moveTo>
                  <a:pt x="0" y="28957"/>
                </a:moveTo>
                <a:lnTo>
                  <a:pt x="7556499" y="0"/>
                </a:lnTo>
              </a:path>
            </a:pathLst>
          </a:custGeom>
          <a:ln w="19049">
            <a:solidFill>
              <a:srgbClr val="999999"/>
            </a:solidFill>
          </a:ln>
        </p:spPr>
        <p:txBody>
          <a:bodyPr wrap="square" lIns="0" tIns="0" rIns="0" bIns="0" rtlCol="0"/>
          <a:lstStyle/>
          <a:p>
            <a:endParaRPr sz="1156"/>
          </a:p>
        </p:txBody>
      </p:sp>
      <p:sp>
        <p:nvSpPr>
          <p:cNvPr id="7" name="object 7"/>
          <p:cNvSpPr txBox="1">
            <a:spLocks noGrp="1"/>
          </p:cNvSpPr>
          <p:nvPr>
            <p:ph type="title"/>
          </p:nvPr>
        </p:nvSpPr>
        <p:spPr>
          <a:xfrm>
            <a:off x="2987824" y="86905"/>
            <a:ext cx="2983640" cy="516066"/>
          </a:xfrm>
          <a:prstGeom prst="rect">
            <a:avLst/>
          </a:prstGeom>
        </p:spPr>
        <p:txBody>
          <a:bodyPr vert="horz" wrap="square" lIns="0" tIns="8155" rIns="0" bIns="0" rtlCol="0" anchor="ctr">
            <a:spAutoFit/>
          </a:bodyPr>
          <a:lstStyle/>
          <a:p>
            <a:pPr marL="8155">
              <a:lnSpc>
                <a:spcPct val="100000"/>
              </a:lnSpc>
              <a:spcBef>
                <a:spcPts val="64"/>
              </a:spcBef>
            </a:pPr>
            <a:r>
              <a:rPr spc="-67" dirty="0"/>
              <a:t>Lung </a:t>
            </a:r>
            <a:r>
              <a:rPr spc="-32" dirty="0"/>
              <a:t>carcinoma</a:t>
            </a:r>
          </a:p>
        </p:txBody>
      </p:sp>
      <p:sp>
        <p:nvSpPr>
          <p:cNvPr id="8" name="object 8"/>
          <p:cNvSpPr txBox="1"/>
          <p:nvPr/>
        </p:nvSpPr>
        <p:spPr>
          <a:xfrm>
            <a:off x="3059832" y="794624"/>
            <a:ext cx="3162753" cy="186104"/>
          </a:xfrm>
          <a:prstGeom prst="rect">
            <a:avLst/>
          </a:prstGeom>
        </p:spPr>
        <p:txBody>
          <a:bodyPr vert="horz" wrap="square" lIns="0" tIns="8155" rIns="0" bIns="0" rtlCol="0">
            <a:spAutoFit/>
          </a:bodyPr>
          <a:lstStyle/>
          <a:p>
            <a:pPr marL="8155">
              <a:spcBef>
                <a:spcPts val="64"/>
              </a:spcBef>
            </a:pPr>
            <a:r>
              <a:rPr sz="1156" b="1" spc="-26" dirty="0" smtClean="0">
                <a:latin typeface="Arial"/>
                <a:cs typeface="Arial"/>
              </a:rPr>
              <a:t> </a:t>
            </a:r>
            <a:r>
              <a:rPr sz="1156" b="1" spc="-45" dirty="0">
                <a:latin typeface="Arial"/>
                <a:cs typeface="Arial"/>
              </a:rPr>
              <a:t>METASTATIC</a:t>
            </a:r>
            <a:r>
              <a:rPr sz="1156" b="1" spc="-26" dirty="0">
                <a:latin typeface="Arial"/>
                <a:cs typeface="Arial"/>
              </a:rPr>
              <a:t> </a:t>
            </a:r>
            <a:r>
              <a:rPr sz="1156" b="1" spc="-51" dirty="0">
                <a:latin typeface="Arial"/>
                <a:cs typeface="Arial"/>
              </a:rPr>
              <a:t>TUMORS</a:t>
            </a:r>
            <a:r>
              <a:rPr sz="1156" b="1" spc="-26" dirty="0">
                <a:latin typeface="Arial"/>
                <a:cs typeface="Arial"/>
              </a:rPr>
              <a:t> </a:t>
            </a:r>
            <a:r>
              <a:rPr sz="1156" b="1" spc="-64" dirty="0">
                <a:latin typeface="Arial"/>
                <a:cs typeface="Arial"/>
              </a:rPr>
              <a:t>OF</a:t>
            </a:r>
            <a:r>
              <a:rPr sz="1156" b="1" spc="-26" dirty="0">
                <a:latin typeface="Arial"/>
                <a:cs typeface="Arial"/>
              </a:rPr>
              <a:t> </a:t>
            </a:r>
            <a:r>
              <a:rPr sz="1156" b="1" spc="-45" dirty="0">
                <a:latin typeface="Arial"/>
                <a:cs typeface="Arial"/>
              </a:rPr>
              <a:t>THE</a:t>
            </a:r>
            <a:r>
              <a:rPr sz="1156" b="1" spc="-26" dirty="0">
                <a:latin typeface="Arial"/>
                <a:cs typeface="Arial"/>
              </a:rPr>
              <a:t> </a:t>
            </a:r>
            <a:r>
              <a:rPr sz="1156" b="1" spc="-71" dirty="0">
                <a:latin typeface="Arial"/>
                <a:cs typeface="Arial"/>
              </a:rPr>
              <a:t>LUNG</a:t>
            </a:r>
            <a:r>
              <a:rPr sz="1156" b="1" spc="-26" dirty="0">
                <a:latin typeface="Arial"/>
                <a:cs typeface="Arial"/>
              </a:rPr>
              <a:t> </a:t>
            </a:r>
            <a:endParaRPr sz="1156" dirty="0">
              <a:latin typeface="Arial"/>
              <a:cs typeface="Arial"/>
            </a:endParaRPr>
          </a:p>
        </p:txBody>
      </p:sp>
      <p:sp>
        <p:nvSpPr>
          <p:cNvPr id="9" name="object 9"/>
          <p:cNvSpPr txBox="1"/>
          <p:nvPr/>
        </p:nvSpPr>
        <p:spPr>
          <a:xfrm>
            <a:off x="2297681" y="4842121"/>
            <a:ext cx="2362789" cy="186104"/>
          </a:xfrm>
          <a:prstGeom prst="rect">
            <a:avLst/>
          </a:prstGeom>
        </p:spPr>
        <p:txBody>
          <a:bodyPr vert="horz" wrap="square" lIns="0" tIns="8155" rIns="0" bIns="0" rtlCol="0">
            <a:spAutoFit/>
          </a:bodyPr>
          <a:lstStyle/>
          <a:p>
            <a:pPr marL="8155">
              <a:spcBef>
                <a:spcPts val="64"/>
              </a:spcBef>
            </a:pPr>
            <a:r>
              <a:rPr sz="1156" b="1" spc="-3" dirty="0">
                <a:solidFill>
                  <a:srgbClr val="D16F00"/>
                </a:solidFill>
                <a:latin typeface="Arial"/>
                <a:cs typeface="Arial"/>
              </a:rPr>
              <a:t>Metastatic</a:t>
            </a:r>
            <a:r>
              <a:rPr sz="1156" b="1" spc="-22" dirty="0">
                <a:solidFill>
                  <a:srgbClr val="D16F00"/>
                </a:solidFill>
                <a:latin typeface="Arial"/>
                <a:cs typeface="Arial"/>
              </a:rPr>
              <a:t> </a:t>
            </a:r>
            <a:r>
              <a:rPr sz="1156" b="1" spc="16" dirty="0">
                <a:solidFill>
                  <a:srgbClr val="D16F00"/>
                </a:solidFill>
                <a:latin typeface="Arial"/>
                <a:cs typeface="Arial"/>
              </a:rPr>
              <a:t>tumor</a:t>
            </a:r>
            <a:r>
              <a:rPr sz="1156" b="1" spc="-19" dirty="0">
                <a:solidFill>
                  <a:srgbClr val="D16F00"/>
                </a:solidFill>
                <a:latin typeface="Arial"/>
                <a:cs typeface="Arial"/>
              </a:rPr>
              <a:t> </a:t>
            </a:r>
            <a:r>
              <a:rPr sz="1156" b="1" spc="6" dirty="0">
                <a:solidFill>
                  <a:srgbClr val="D16F00"/>
                </a:solidFill>
                <a:latin typeface="Arial"/>
                <a:cs typeface="Arial"/>
              </a:rPr>
              <a:t>of</a:t>
            </a:r>
            <a:r>
              <a:rPr sz="1156" b="1" spc="-22" dirty="0">
                <a:solidFill>
                  <a:srgbClr val="D16F00"/>
                </a:solidFill>
                <a:latin typeface="Arial"/>
                <a:cs typeface="Arial"/>
              </a:rPr>
              <a:t> </a:t>
            </a:r>
            <a:r>
              <a:rPr sz="1156" b="1" spc="3" dirty="0">
                <a:solidFill>
                  <a:srgbClr val="D16F00"/>
                </a:solidFill>
                <a:latin typeface="Arial"/>
                <a:cs typeface="Arial"/>
              </a:rPr>
              <a:t>the</a:t>
            </a:r>
            <a:r>
              <a:rPr sz="1156" b="1" spc="-19" dirty="0">
                <a:solidFill>
                  <a:srgbClr val="D16F00"/>
                </a:solidFill>
                <a:latin typeface="Arial"/>
                <a:cs typeface="Arial"/>
              </a:rPr>
              <a:t> </a:t>
            </a:r>
            <a:r>
              <a:rPr sz="1156" b="1" spc="-13" dirty="0">
                <a:solidFill>
                  <a:srgbClr val="D16F00"/>
                </a:solidFill>
                <a:latin typeface="Arial"/>
                <a:cs typeface="Arial"/>
              </a:rPr>
              <a:t>lung</a:t>
            </a:r>
            <a:r>
              <a:rPr sz="1156" b="1" spc="-22" dirty="0">
                <a:solidFill>
                  <a:srgbClr val="D16F00"/>
                </a:solidFill>
                <a:latin typeface="Arial"/>
                <a:cs typeface="Arial"/>
              </a:rPr>
              <a:t> </a:t>
            </a:r>
            <a:r>
              <a:rPr sz="1156" b="1" spc="16" dirty="0">
                <a:solidFill>
                  <a:srgbClr val="D16F00"/>
                </a:solidFill>
                <a:latin typeface="Arial"/>
                <a:cs typeface="Arial"/>
              </a:rPr>
              <a:t>-</a:t>
            </a:r>
            <a:r>
              <a:rPr sz="1156" b="1" spc="-19" dirty="0">
                <a:solidFill>
                  <a:srgbClr val="D16F00"/>
                </a:solidFill>
                <a:latin typeface="Arial"/>
                <a:cs typeface="Arial"/>
              </a:rPr>
              <a:t> </a:t>
            </a:r>
            <a:r>
              <a:rPr sz="1156" b="1" spc="-64" dirty="0">
                <a:solidFill>
                  <a:srgbClr val="D16F00"/>
                </a:solidFill>
                <a:latin typeface="Arial"/>
                <a:cs typeface="Arial"/>
              </a:rPr>
              <a:t>LPF</a:t>
            </a:r>
            <a:endParaRPr sz="1156">
              <a:latin typeface="Arial"/>
              <a:cs typeface="Arial"/>
            </a:endParaRPr>
          </a:p>
        </p:txBody>
      </p:sp>
      <p:grpSp>
        <p:nvGrpSpPr>
          <p:cNvPr id="10" name="object 10"/>
          <p:cNvGrpSpPr/>
          <p:nvPr/>
        </p:nvGrpSpPr>
        <p:grpSpPr>
          <a:xfrm>
            <a:off x="5671848" y="3213409"/>
            <a:ext cx="954086" cy="404467"/>
            <a:chOff x="5491162" y="5004587"/>
            <a:chExt cx="1485900" cy="629920"/>
          </a:xfrm>
        </p:grpSpPr>
        <p:sp>
          <p:nvSpPr>
            <p:cNvPr id="11" name="object 11"/>
            <p:cNvSpPr/>
            <p:nvPr/>
          </p:nvSpPr>
          <p:spPr>
            <a:xfrm>
              <a:off x="5495925" y="5009350"/>
              <a:ext cx="1371600" cy="478790"/>
            </a:xfrm>
            <a:custGeom>
              <a:avLst/>
              <a:gdLst/>
              <a:ahLst/>
              <a:cxnLst/>
              <a:rect l="l" t="t" r="r" b="b"/>
              <a:pathLst>
                <a:path w="1371600" h="478789">
                  <a:moveTo>
                    <a:pt x="0" y="79751"/>
                  </a:moveTo>
                  <a:lnTo>
                    <a:pt x="6267" y="48708"/>
                  </a:lnTo>
                  <a:lnTo>
                    <a:pt x="23358" y="23358"/>
                  </a:lnTo>
                  <a:lnTo>
                    <a:pt x="48708" y="6267"/>
                  </a:lnTo>
                  <a:lnTo>
                    <a:pt x="79751" y="0"/>
                  </a:lnTo>
                  <a:lnTo>
                    <a:pt x="1291547" y="0"/>
                  </a:lnTo>
                  <a:lnTo>
                    <a:pt x="1335794" y="13399"/>
                  </a:lnTo>
                  <a:lnTo>
                    <a:pt x="1365228" y="49231"/>
                  </a:lnTo>
                  <a:lnTo>
                    <a:pt x="1371299" y="79751"/>
                  </a:lnTo>
                  <a:lnTo>
                    <a:pt x="1371299" y="398748"/>
                  </a:lnTo>
                  <a:lnTo>
                    <a:pt x="1365032" y="429791"/>
                  </a:lnTo>
                  <a:lnTo>
                    <a:pt x="1347940" y="455141"/>
                  </a:lnTo>
                  <a:lnTo>
                    <a:pt x="1322591" y="472232"/>
                  </a:lnTo>
                  <a:lnTo>
                    <a:pt x="1291547" y="478499"/>
                  </a:lnTo>
                  <a:lnTo>
                    <a:pt x="79751" y="478499"/>
                  </a:lnTo>
                  <a:lnTo>
                    <a:pt x="48708" y="472232"/>
                  </a:lnTo>
                  <a:lnTo>
                    <a:pt x="23358" y="455141"/>
                  </a:lnTo>
                  <a:lnTo>
                    <a:pt x="6267" y="429791"/>
                  </a:lnTo>
                  <a:lnTo>
                    <a:pt x="0" y="398748"/>
                  </a:lnTo>
                  <a:lnTo>
                    <a:pt x="0" y="79751"/>
                  </a:lnTo>
                  <a:close/>
                </a:path>
              </a:pathLst>
            </a:custGeom>
            <a:ln w="9524">
              <a:solidFill>
                <a:srgbClr val="B7B7B7"/>
              </a:solidFill>
              <a:prstDash val="lgDash"/>
            </a:ln>
          </p:spPr>
          <p:txBody>
            <a:bodyPr wrap="square" lIns="0" tIns="0" rIns="0" bIns="0" rtlCol="0"/>
            <a:lstStyle/>
            <a:p>
              <a:endParaRPr sz="1156"/>
            </a:p>
          </p:txBody>
        </p:sp>
        <p:sp>
          <p:nvSpPr>
            <p:cNvPr id="12" name="object 12"/>
            <p:cNvSpPr/>
            <p:nvPr/>
          </p:nvSpPr>
          <p:spPr>
            <a:xfrm>
              <a:off x="6895028" y="5265702"/>
              <a:ext cx="77470" cy="363855"/>
            </a:xfrm>
            <a:custGeom>
              <a:avLst/>
              <a:gdLst/>
              <a:ahLst/>
              <a:cxnLst/>
              <a:rect l="l" t="t" r="r" b="b"/>
              <a:pathLst>
                <a:path w="77470" h="363854">
                  <a:moveTo>
                    <a:pt x="0" y="0"/>
                  </a:moveTo>
                  <a:lnTo>
                    <a:pt x="19812" y="32854"/>
                  </a:lnTo>
                  <a:lnTo>
                    <a:pt x="36705" y="76259"/>
                  </a:lnTo>
                  <a:lnTo>
                    <a:pt x="55355" y="147359"/>
                  </a:lnTo>
                  <a:lnTo>
                    <a:pt x="64438" y="197421"/>
                  </a:lnTo>
                  <a:lnTo>
                    <a:pt x="71315" y="250910"/>
                  </a:lnTo>
                  <a:lnTo>
                    <a:pt x="75673" y="306682"/>
                  </a:lnTo>
                  <a:lnTo>
                    <a:pt x="77195" y="363597"/>
                  </a:lnTo>
                </a:path>
              </a:pathLst>
            </a:custGeom>
            <a:ln w="9524">
              <a:solidFill>
                <a:srgbClr val="CCCCCC"/>
              </a:solidFill>
              <a:prstDash val="lgDash"/>
            </a:ln>
          </p:spPr>
          <p:txBody>
            <a:bodyPr wrap="square" lIns="0" tIns="0" rIns="0" bIns="0" rtlCol="0"/>
            <a:lstStyle/>
            <a:p>
              <a:endParaRPr sz="1156"/>
            </a:p>
          </p:txBody>
        </p:sp>
        <p:sp>
          <p:nvSpPr>
            <p:cNvPr id="13" name="object 13"/>
            <p:cNvSpPr/>
            <p:nvPr/>
          </p:nvSpPr>
          <p:spPr>
            <a:xfrm>
              <a:off x="6879084" y="5255895"/>
              <a:ext cx="31115" cy="24765"/>
            </a:xfrm>
            <a:custGeom>
              <a:avLst/>
              <a:gdLst/>
              <a:ahLst/>
              <a:cxnLst/>
              <a:rect l="l" t="t" r="r" b="b"/>
              <a:pathLst>
                <a:path w="31115" h="24764">
                  <a:moveTo>
                    <a:pt x="19455" y="24542"/>
                  </a:moveTo>
                  <a:lnTo>
                    <a:pt x="0" y="0"/>
                  </a:lnTo>
                  <a:lnTo>
                    <a:pt x="30679" y="6295"/>
                  </a:lnTo>
                  <a:lnTo>
                    <a:pt x="15943" y="9806"/>
                  </a:lnTo>
                  <a:lnTo>
                    <a:pt x="19455" y="24542"/>
                  </a:lnTo>
                  <a:close/>
                </a:path>
              </a:pathLst>
            </a:custGeom>
            <a:solidFill>
              <a:srgbClr val="CCCCCC"/>
            </a:solidFill>
          </p:spPr>
          <p:txBody>
            <a:bodyPr wrap="square" lIns="0" tIns="0" rIns="0" bIns="0" rtlCol="0"/>
            <a:lstStyle/>
            <a:p>
              <a:endParaRPr sz="1156"/>
            </a:p>
          </p:txBody>
        </p:sp>
        <p:sp>
          <p:nvSpPr>
            <p:cNvPr id="14" name="object 14"/>
            <p:cNvSpPr/>
            <p:nvPr/>
          </p:nvSpPr>
          <p:spPr>
            <a:xfrm>
              <a:off x="6879084" y="5255895"/>
              <a:ext cx="31115" cy="24765"/>
            </a:xfrm>
            <a:custGeom>
              <a:avLst/>
              <a:gdLst/>
              <a:ahLst/>
              <a:cxnLst/>
              <a:rect l="l" t="t" r="r" b="b"/>
              <a:pathLst>
                <a:path w="31115" h="24764">
                  <a:moveTo>
                    <a:pt x="15943" y="9806"/>
                  </a:moveTo>
                  <a:lnTo>
                    <a:pt x="30679" y="6295"/>
                  </a:lnTo>
                  <a:lnTo>
                    <a:pt x="0" y="0"/>
                  </a:lnTo>
                  <a:lnTo>
                    <a:pt x="19455" y="24542"/>
                  </a:lnTo>
                  <a:lnTo>
                    <a:pt x="15943" y="9806"/>
                  </a:lnTo>
                  <a:close/>
                </a:path>
              </a:pathLst>
            </a:custGeom>
            <a:ln w="9524">
              <a:solidFill>
                <a:srgbClr val="CCCCCC"/>
              </a:solidFill>
            </a:ln>
          </p:spPr>
          <p:txBody>
            <a:bodyPr wrap="square" lIns="0" tIns="0" rIns="0" bIns="0" rtlCol="0"/>
            <a:lstStyle/>
            <a:p>
              <a:endParaRPr sz="1156"/>
            </a:p>
          </p:txBody>
        </p:sp>
      </p:grpSp>
      <p:sp>
        <p:nvSpPr>
          <p:cNvPr id="15" name="object 15"/>
          <p:cNvSpPr/>
          <p:nvPr/>
        </p:nvSpPr>
        <p:spPr>
          <a:xfrm>
            <a:off x="5295895" y="3925081"/>
            <a:ext cx="1265998" cy="411398"/>
          </a:xfrm>
          <a:custGeom>
            <a:avLst/>
            <a:gdLst/>
            <a:ahLst/>
            <a:cxnLst/>
            <a:rect l="l" t="t" r="r" b="b"/>
            <a:pathLst>
              <a:path w="1971675" h="640715">
                <a:moveTo>
                  <a:pt x="0" y="106701"/>
                </a:moveTo>
                <a:lnTo>
                  <a:pt x="8385" y="65168"/>
                </a:lnTo>
                <a:lnTo>
                  <a:pt x="31252" y="31252"/>
                </a:lnTo>
                <a:lnTo>
                  <a:pt x="65168" y="8385"/>
                </a:lnTo>
                <a:lnTo>
                  <a:pt x="106701" y="0"/>
                </a:lnTo>
                <a:lnTo>
                  <a:pt x="1864897" y="0"/>
                </a:lnTo>
                <a:lnTo>
                  <a:pt x="1905730" y="8122"/>
                </a:lnTo>
                <a:lnTo>
                  <a:pt x="1940347" y="31252"/>
                </a:lnTo>
                <a:lnTo>
                  <a:pt x="1963477" y="65869"/>
                </a:lnTo>
                <a:lnTo>
                  <a:pt x="1971599" y="106701"/>
                </a:lnTo>
                <a:lnTo>
                  <a:pt x="1971599" y="533497"/>
                </a:lnTo>
                <a:lnTo>
                  <a:pt x="1963214" y="575031"/>
                </a:lnTo>
                <a:lnTo>
                  <a:pt x="1940347" y="608947"/>
                </a:lnTo>
                <a:lnTo>
                  <a:pt x="1906431" y="631814"/>
                </a:lnTo>
                <a:lnTo>
                  <a:pt x="1864897" y="640199"/>
                </a:lnTo>
                <a:lnTo>
                  <a:pt x="106701" y="640199"/>
                </a:lnTo>
                <a:lnTo>
                  <a:pt x="65168" y="631814"/>
                </a:lnTo>
                <a:lnTo>
                  <a:pt x="31252" y="608947"/>
                </a:lnTo>
                <a:lnTo>
                  <a:pt x="8385" y="575031"/>
                </a:lnTo>
                <a:lnTo>
                  <a:pt x="0" y="533497"/>
                </a:lnTo>
                <a:lnTo>
                  <a:pt x="0" y="106701"/>
                </a:lnTo>
                <a:close/>
              </a:path>
            </a:pathLst>
          </a:custGeom>
          <a:ln w="9524">
            <a:solidFill>
              <a:srgbClr val="B7B7B7"/>
            </a:solidFill>
            <a:prstDash val="lgDash"/>
          </a:ln>
        </p:spPr>
        <p:txBody>
          <a:bodyPr wrap="square" lIns="0" tIns="0" rIns="0" bIns="0" rtlCol="0"/>
          <a:lstStyle/>
          <a:p>
            <a:endParaRPr sz="1156"/>
          </a:p>
        </p:txBody>
      </p:sp>
      <p:sp>
        <p:nvSpPr>
          <p:cNvPr id="16" name="object 16"/>
          <p:cNvSpPr/>
          <p:nvPr/>
        </p:nvSpPr>
        <p:spPr>
          <a:xfrm>
            <a:off x="5185904" y="4375429"/>
            <a:ext cx="1486172" cy="590799"/>
          </a:xfrm>
          <a:custGeom>
            <a:avLst/>
            <a:gdLst/>
            <a:ahLst/>
            <a:cxnLst/>
            <a:rect l="l" t="t" r="r" b="b"/>
            <a:pathLst>
              <a:path w="2314575" h="920115">
                <a:moveTo>
                  <a:pt x="0" y="153352"/>
                </a:moveTo>
                <a:lnTo>
                  <a:pt x="7818" y="104881"/>
                </a:lnTo>
                <a:lnTo>
                  <a:pt x="29588" y="62784"/>
                </a:lnTo>
                <a:lnTo>
                  <a:pt x="62784" y="29588"/>
                </a:lnTo>
                <a:lnTo>
                  <a:pt x="104881" y="7818"/>
                </a:lnTo>
                <a:lnTo>
                  <a:pt x="153353" y="0"/>
                </a:lnTo>
                <a:lnTo>
                  <a:pt x="2160847" y="0"/>
                </a:lnTo>
                <a:lnTo>
                  <a:pt x="2219532" y="11673"/>
                </a:lnTo>
                <a:lnTo>
                  <a:pt x="2269283" y="44916"/>
                </a:lnTo>
                <a:lnTo>
                  <a:pt x="2302527" y="94667"/>
                </a:lnTo>
                <a:lnTo>
                  <a:pt x="2314200" y="153352"/>
                </a:lnTo>
                <a:lnTo>
                  <a:pt x="2314200" y="766746"/>
                </a:lnTo>
                <a:lnTo>
                  <a:pt x="2306382" y="815218"/>
                </a:lnTo>
                <a:lnTo>
                  <a:pt x="2284612" y="857315"/>
                </a:lnTo>
                <a:lnTo>
                  <a:pt x="2251415" y="890511"/>
                </a:lnTo>
                <a:lnTo>
                  <a:pt x="2209318" y="912281"/>
                </a:lnTo>
                <a:lnTo>
                  <a:pt x="2160847" y="920099"/>
                </a:lnTo>
                <a:lnTo>
                  <a:pt x="153353" y="920099"/>
                </a:lnTo>
                <a:lnTo>
                  <a:pt x="104881" y="912281"/>
                </a:lnTo>
                <a:lnTo>
                  <a:pt x="62784" y="890511"/>
                </a:lnTo>
                <a:lnTo>
                  <a:pt x="29588" y="857315"/>
                </a:lnTo>
                <a:lnTo>
                  <a:pt x="7818" y="815218"/>
                </a:lnTo>
                <a:lnTo>
                  <a:pt x="0" y="766746"/>
                </a:lnTo>
                <a:lnTo>
                  <a:pt x="0" y="153352"/>
                </a:lnTo>
                <a:close/>
              </a:path>
            </a:pathLst>
          </a:custGeom>
          <a:ln w="9524">
            <a:solidFill>
              <a:srgbClr val="B7B7B7"/>
            </a:solidFill>
            <a:prstDash val="lgDash"/>
          </a:ln>
        </p:spPr>
        <p:txBody>
          <a:bodyPr wrap="square" lIns="0" tIns="0" rIns="0" bIns="0" rtlCol="0"/>
          <a:lstStyle/>
          <a:p>
            <a:endParaRPr sz="1156"/>
          </a:p>
        </p:txBody>
      </p:sp>
      <p:sp>
        <p:nvSpPr>
          <p:cNvPr id="17" name="object 17"/>
          <p:cNvSpPr txBox="1"/>
          <p:nvPr/>
        </p:nvSpPr>
        <p:spPr>
          <a:xfrm>
            <a:off x="4811501" y="3248258"/>
            <a:ext cx="1917549" cy="1634736"/>
          </a:xfrm>
          <a:prstGeom prst="rect">
            <a:avLst/>
          </a:prstGeom>
        </p:spPr>
        <p:txBody>
          <a:bodyPr vert="horz" wrap="square" lIns="0" tIns="5708" rIns="0" bIns="0" rtlCol="0">
            <a:spAutoFit/>
          </a:bodyPr>
          <a:lstStyle/>
          <a:p>
            <a:pPr marL="1171011" marR="335565" indent="-140260">
              <a:lnSpc>
                <a:spcPct val="102299"/>
              </a:lnSpc>
              <a:spcBef>
                <a:spcPts val="45"/>
              </a:spcBef>
            </a:pPr>
            <a:r>
              <a:rPr sz="706" spc="6" dirty="0">
                <a:latin typeface="Microsoft Sans Serif"/>
                <a:cs typeface="Microsoft Sans Serif"/>
              </a:rPr>
              <a:t>Coming </a:t>
            </a:r>
            <a:r>
              <a:rPr sz="706" spc="45" dirty="0">
                <a:latin typeface="Microsoft Sans Serif"/>
                <a:cs typeface="Microsoft Sans Serif"/>
              </a:rPr>
              <a:t>from  </a:t>
            </a:r>
            <a:r>
              <a:rPr sz="706" spc="19" dirty="0">
                <a:latin typeface="Microsoft Sans Serif"/>
                <a:cs typeface="Microsoft Sans Serif"/>
              </a:rPr>
              <a:t>breast</a:t>
            </a:r>
            <a:endParaRPr sz="706">
              <a:latin typeface="Microsoft Sans Serif"/>
              <a:cs typeface="Microsoft Sans Serif"/>
            </a:endParaRPr>
          </a:p>
          <a:p>
            <a:pPr>
              <a:spcBef>
                <a:spcPts val="32"/>
              </a:spcBef>
            </a:pPr>
            <a:endParaRPr sz="899">
              <a:latin typeface="Microsoft Sans Serif"/>
              <a:cs typeface="Microsoft Sans Serif"/>
            </a:endParaRPr>
          </a:p>
          <a:p>
            <a:pPr marL="301723" marR="3262" indent="-205905">
              <a:lnSpc>
                <a:spcPts val="918"/>
              </a:lnSpc>
              <a:buFont typeface="Arial MT"/>
              <a:buChar char="●"/>
              <a:tabLst>
                <a:tab pos="301315" algn="l"/>
                <a:tab pos="301723" algn="l"/>
              </a:tabLst>
            </a:pPr>
            <a:r>
              <a:rPr sz="771" spc="6" dirty="0">
                <a:latin typeface="Microsoft Sans Serif"/>
                <a:cs typeface="Microsoft Sans Serif"/>
              </a:rPr>
              <a:t>A</a:t>
            </a:r>
            <a:r>
              <a:rPr sz="771" dirty="0">
                <a:latin typeface="Microsoft Sans Serif"/>
                <a:cs typeface="Microsoft Sans Serif"/>
              </a:rPr>
              <a:t> </a:t>
            </a:r>
            <a:r>
              <a:rPr sz="771" spc="19" dirty="0">
                <a:latin typeface="Microsoft Sans Serif"/>
                <a:cs typeface="Microsoft Sans Serif"/>
              </a:rPr>
              <a:t>focus</a:t>
            </a:r>
            <a:r>
              <a:rPr sz="771" dirty="0">
                <a:latin typeface="Microsoft Sans Serif"/>
                <a:cs typeface="Microsoft Sans Serif"/>
              </a:rPr>
              <a:t> </a:t>
            </a:r>
            <a:r>
              <a:rPr sz="771" spc="45" dirty="0">
                <a:latin typeface="Microsoft Sans Serif"/>
                <a:cs typeface="Microsoft Sans Serif"/>
              </a:rPr>
              <a:t>of</a:t>
            </a:r>
            <a:r>
              <a:rPr sz="771" dirty="0">
                <a:latin typeface="Microsoft Sans Serif"/>
                <a:cs typeface="Microsoft Sans Serif"/>
              </a:rPr>
              <a:t> </a:t>
            </a:r>
            <a:r>
              <a:rPr sz="771" spc="26" dirty="0">
                <a:latin typeface="Microsoft Sans Serif"/>
                <a:cs typeface="Microsoft Sans Serif"/>
              </a:rPr>
              <a:t>metastatic</a:t>
            </a:r>
            <a:r>
              <a:rPr sz="771" dirty="0">
                <a:latin typeface="Microsoft Sans Serif"/>
                <a:cs typeface="Microsoft Sans Serif"/>
              </a:rPr>
              <a:t> </a:t>
            </a:r>
            <a:r>
              <a:rPr sz="771" spc="16" dirty="0">
                <a:latin typeface="Microsoft Sans Serif"/>
                <a:cs typeface="Microsoft Sans Serif"/>
              </a:rPr>
              <a:t>carcinoma</a:t>
            </a:r>
            <a:r>
              <a:rPr sz="771" dirty="0">
                <a:latin typeface="Microsoft Sans Serif"/>
                <a:cs typeface="Microsoft Sans Serif"/>
              </a:rPr>
              <a:t> </a:t>
            </a:r>
            <a:r>
              <a:rPr sz="771" spc="19" dirty="0">
                <a:latin typeface="Microsoft Sans Serif"/>
                <a:cs typeface="Microsoft Sans Serif"/>
              </a:rPr>
              <a:t>on </a:t>
            </a:r>
            <a:r>
              <a:rPr sz="771" spc="-196" dirty="0">
                <a:latin typeface="Microsoft Sans Serif"/>
                <a:cs typeface="Microsoft Sans Serif"/>
              </a:rPr>
              <a:t> </a:t>
            </a:r>
            <a:r>
              <a:rPr sz="771" spc="29" dirty="0">
                <a:latin typeface="Microsoft Sans Serif"/>
                <a:cs typeface="Microsoft Sans Serif"/>
              </a:rPr>
              <a:t>the</a:t>
            </a:r>
            <a:r>
              <a:rPr sz="771" spc="-3" dirty="0">
                <a:latin typeface="Microsoft Sans Serif"/>
                <a:cs typeface="Microsoft Sans Serif"/>
              </a:rPr>
              <a:t> </a:t>
            </a:r>
            <a:r>
              <a:rPr sz="771" spc="26" dirty="0">
                <a:latin typeface="Microsoft Sans Serif"/>
                <a:cs typeface="Microsoft Sans Serif"/>
              </a:rPr>
              <a:t>pleural</a:t>
            </a:r>
            <a:r>
              <a:rPr sz="771" spc="-3" dirty="0">
                <a:latin typeface="Microsoft Sans Serif"/>
                <a:cs typeface="Microsoft Sans Serif"/>
              </a:rPr>
              <a:t> </a:t>
            </a:r>
            <a:r>
              <a:rPr sz="771" spc="19" dirty="0">
                <a:latin typeface="Microsoft Sans Serif"/>
                <a:cs typeface="Microsoft Sans Serif"/>
              </a:rPr>
              <a:t>surface</a:t>
            </a:r>
            <a:r>
              <a:rPr sz="771" spc="-3" dirty="0">
                <a:latin typeface="Microsoft Sans Serif"/>
                <a:cs typeface="Microsoft Sans Serif"/>
              </a:rPr>
              <a:t> </a:t>
            </a:r>
            <a:r>
              <a:rPr sz="771" spc="45" dirty="0">
                <a:latin typeface="Microsoft Sans Serif"/>
                <a:cs typeface="Microsoft Sans Serif"/>
              </a:rPr>
              <a:t>of</a:t>
            </a:r>
            <a:r>
              <a:rPr sz="771" spc="-3" dirty="0">
                <a:latin typeface="Microsoft Sans Serif"/>
                <a:cs typeface="Microsoft Sans Serif"/>
              </a:rPr>
              <a:t> </a:t>
            </a:r>
            <a:r>
              <a:rPr sz="771" spc="29" dirty="0">
                <a:latin typeface="Microsoft Sans Serif"/>
                <a:cs typeface="Microsoft Sans Serif"/>
              </a:rPr>
              <a:t>the</a:t>
            </a:r>
            <a:r>
              <a:rPr sz="771" dirty="0">
                <a:latin typeface="Microsoft Sans Serif"/>
                <a:cs typeface="Microsoft Sans Serif"/>
              </a:rPr>
              <a:t> </a:t>
            </a:r>
            <a:r>
              <a:rPr sz="771" spc="13" dirty="0">
                <a:latin typeface="Microsoft Sans Serif"/>
                <a:cs typeface="Microsoft Sans Serif"/>
              </a:rPr>
              <a:t>lung.</a:t>
            </a:r>
            <a:endParaRPr sz="771">
              <a:latin typeface="Microsoft Sans Serif"/>
              <a:cs typeface="Microsoft Sans Serif"/>
            </a:endParaRPr>
          </a:p>
          <a:p>
            <a:pPr marL="8155">
              <a:lnSpc>
                <a:spcPts val="883"/>
              </a:lnSpc>
            </a:pPr>
            <a:r>
              <a:rPr sz="771" spc="-55" dirty="0">
                <a:latin typeface="Microsoft Sans Serif"/>
                <a:cs typeface="Microsoft Sans Serif"/>
              </a:rPr>
              <a:t>.</a:t>
            </a:r>
            <a:endParaRPr sz="771">
              <a:latin typeface="Microsoft Sans Serif"/>
              <a:cs typeface="Microsoft Sans Serif"/>
            </a:endParaRPr>
          </a:p>
          <a:p>
            <a:pPr marL="631579" marR="309062" indent="-408" algn="ctr">
              <a:spcBef>
                <a:spcPts val="218"/>
              </a:spcBef>
            </a:pPr>
            <a:r>
              <a:rPr sz="642" spc="-3" dirty="0">
                <a:latin typeface="Microsoft Sans Serif"/>
                <a:cs typeface="Microsoft Sans Serif"/>
              </a:rPr>
              <a:t>Diagnosis: </a:t>
            </a:r>
            <a:r>
              <a:rPr sz="642" b="1" u="sng" spc="3" dirty="0">
                <a:uFill>
                  <a:solidFill>
                    <a:srgbClr val="000000"/>
                  </a:solidFill>
                </a:uFill>
                <a:latin typeface="Arial"/>
                <a:cs typeface="Arial"/>
              </a:rPr>
              <a:t>pleural fluid </a:t>
            </a:r>
            <a:r>
              <a:rPr sz="642" b="1" spc="6" dirty="0">
                <a:latin typeface="Arial"/>
                <a:cs typeface="Arial"/>
              </a:rPr>
              <a:t> </a:t>
            </a:r>
            <a:r>
              <a:rPr sz="642" b="1" u="sng" spc="-6" dirty="0">
                <a:uFill>
                  <a:solidFill>
                    <a:srgbClr val="000000"/>
                  </a:solidFill>
                </a:uFill>
                <a:latin typeface="Arial"/>
                <a:cs typeface="Arial"/>
              </a:rPr>
              <a:t>cytology</a:t>
            </a:r>
            <a:r>
              <a:rPr sz="642" b="1" spc="-19" dirty="0">
                <a:latin typeface="Arial"/>
                <a:cs typeface="Arial"/>
              </a:rPr>
              <a:t> </a:t>
            </a:r>
            <a:r>
              <a:rPr sz="642" spc="6" dirty="0">
                <a:latin typeface="Microsoft Sans Serif"/>
                <a:cs typeface="Microsoft Sans Serif"/>
              </a:rPr>
              <a:t>and</a:t>
            </a:r>
            <a:r>
              <a:rPr sz="642" spc="-10" dirty="0">
                <a:latin typeface="Microsoft Sans Serif"/>
                <a:cs typeface="Microsoft Sans Serif"/>
              </a:rPr>
              <a:t> </a:t>
            </a:r>
            <a:r>
              <a:rPr sz="642" spc="29" dirty="0">
                <a:latin typeface="Microsoft Sans Serif"/>
                <a:cs typeface="Microsoft Sans Serif"/>
              </a:rPr>
              <a:t>often</a:t>
            </a:r>
            <a:r>
              <a:rPr sz="642" spc="-10" dirty="0">
                <a:latin typeface="Microsoft Sans Serif"/>
                <a:cs typeface="Microsoft Sans Serif"/>
              </a:rPr>
              <a:t> </a:t>
            </a:r>
            <a:r>
              <a:rPr sz="642" spc="16" dirty="0">
                <a:latin typeface="Microsoft Sans Serif"/>
                <a:cs typeface="Microsoft Sans Serif"/>
              </a:rPr>
              <a:t>reveal </a:t>
            </a:r>
            <a:r>
              <a:rPr sz="642" spc="-161" dirty="0">
                <a:latin typeface="Microsoft Sans Serif"/>
                <a:cs typeface="Microsoft Sans Serif"/>
              </a:rPr>
              <a:t> </a:t>
            </a:r>
            <a:r>
              <a:rPr sz="642" spc="22" dirty="0">
                <a:latin typeface="Microsoft Sans Serif"/>
                <a:cs typeface="Microsoft Sans Serif"/>
              </a:rPr>
              <a:t>the</a:t>
            </a:r>
            <a:r>
              <a:rPr sz="642" spc="-3" dirty="0">
                <a:latin typeface="Microsoft Sans Serif"/>
                <a:cs typeface="Microsoft Sans Serif"/>
              </a:rPr>
              <a:t> </a:t>
            </a:r>
            <a:r>
              <a:rPr sz="642" spc="22" dirty="0">
                <a:latin typeface="Microsoft Sans Serif"/>
                <a:cs typeface="Microsoft Sans Serif"/>
              </a:rPr>
              <a:t>malignant</a:t>
            </a:r>
            <a:r>
              <a:rPr sz="642" dirty="0">
                <a:latin typeface="Microsoft Sans Serif"/>
                <a:cs typeface="Microsoft Sans Serif"/>
              </a:rPr>
              <a:t> </a:t>
            </a:r>
            <a:r>
              <a:rPr sz="642" spc="13" dirty="0">
                <a:latin typeface="Microsoft Sans Serif"/>
                <a:cs typeface="Microsoft Sans Serif"/>
              </a:rPr>
              <a:t>cells</a:t>
            </a:r>
            <a:endParaRPr sz="642">
              <a:latin typeface="Microsoft Sans Serif"/>
              <a:cs typeface="Microsoft Sans Serif"/>
            </a:endParaRPr>
          </a:p>
          <a:p>
            <a:pPr>
              <a:lnSpc>
                <a:spcPct val="100000"/>
              </a:lnSpc>
            </a:pPr>
            <a:endParaRPr sz="835">
              <a:latin typeface="Microsoft Sans Serif"/>
              <a:cs typeface="Microsoft Sans Serif"/>
            </a:endParaRPr>
          </a:p>
          <a:p>
            <a:pPr marL="655635" marR="272366" indent="-60345">
              <a:spcBef>
                <a:spcPts val="613"/>
              </a:spcBef>
            </a:pPr>
            <a:r>
              <a:rPr sz="642" spc="6" dirty="0">
                <a:latin typeface="Microsoft Sans Serif"/>
                <a:cs typeface="Microsoft Sans Serif"/>
              </a:rPr>
              <a:t>Complications:</a:t>
            </a:r>
            <a:r>
              <a:rPr sz="642" spc="-13" dirty="0">
                <a:latin typeface="Microsoft Sans Serif"/>
                <a:cs typeface="Microsoft Sans Serif"/>
              </a:rPr>
              <a:t> </a:t>
            </a:r>
            <a:r>
              <a:rPr sz="642" spc="-6" dirty="0">
                <a:latin typeface="Microsoft Sans Serif"/>
                <a:cs typeface="Microsoft Sans Serif"/>
              </a:rPr>
              <a:t>Such</a:t>
            </a:r>
            <a:r>
              <a:rPr sz="642" spc="-13" dirty="0">
                <a:latin typeface="Microsoft Sans Serif"/>
                <a:cs typeface="Microsoft Sans Serif"/>
              </a:rPr>
              <a:t> </a:t>
            </a:r>
            <a:r>
              <a:rPr sz="642" spc="22" dirty="0">
                <a:latin typeface="Microsoft Sans Serif"/>
                <a:cs typeface="Microsoft Sans Serif"/>
              </a:rPr>
              <a:t>pleural </a:t>
            </a:r>
            <a:r>
              <a:rPr sz="642" spc="-163" dirty="0">
                <a:latin typeface="Microsoft Sans Serif"/>
                <a:cs typeface="Microsoft Sans Serif"/>
              </a:rPr>
              <a:t> </a:t>
            </a:r>
            <a:r>
              <a:rPr sz="642" spc="16" dirty="0">
                <a:latin typeface="Microsoft Sans Serif"/>
                <a:cs typeface="Microsoft Sans Serif"/>
              </a:rPr>
              <a:t>metastases</a:t>
            </a:r>
            <a:r>
              <a:rPr sz="642" spc="-10" dirty="0">
                <a:latin typeface="Microsoft Sans Serif"/>
                <a:cs typeface="Microsoft Sans Serif"/>
              </a:rPr>
              <a:t> </a:t>
            </a:r>
            <a:r>
              <a:rPr sz="642" spc="29" dirty="0">
                <a:latin typeface="Microsoft Sans Serif"/>
                <a:cs typeface="Microsoft Sans Serif"/>
              </a:rPr>
              <a:t>may</a:t>
            </a:r>
            <a:r>
              <a:rPr sz="642" spc="-6" dirty="0">
                <a:latin typeface="Microsoft Sans Serif"/>
                <a:cs typeface="Microsoft Sans Serif"/>
              </a:rPr>
              <a:t> </a:t>
            </a:r>
            <a:r>
              <a:rPr sz="642" spc="10" dirty="0">
                <a:latin typeface="Microsoft Sans Serif"/>
                <a:cs typeface="Microsoft Sans Serif"/>
              </a:rPr>
              <a:t>lead</a:t>
            </a:r>
            <a:r>
              <a:rPr sz="642" spc="-10" dirty="0">
                <a:latin typeface="Microsoft Sans Serif"/>
                <a:cs typeface="Microsoft Sans Serif"/>
              </a:rPr>
              <a:t> </a:t>
            </a:r>
            <a:r>
              <a:rPr sz="642" spc="10" dirty="0">
                <a:latin typeface="Microsoft Sans Serif"/>
                <a:cs typeface="Microsoft Sans Serif"/>
              </a:rPr>
              <a:t>to:</a:t>
            </a:r>
            <a:endParaRPr sz="642">
              <a:latin typeface="Microsoft Sans Serif"/>
              <a:cs typeface="Microsoft Sans Serif"/>
            </a:endParaRPr>
          </a:p>
          <a:p>
            <a:pPr marL="751861" marR="276443" lvl="1" indent="-196120">
              <a:buFont typeface="Arial MT"/>
              <a:buChar char="●"/>
              <a:tabLst>
                <a:tab pos="751453" algn="l"/>
                <a:tab pos="751861" algn="l"/>
              </a:tabLst>
            </a:pPr>
            <a:r>
              <a:rPr sz="642" spc="22" dirty="0">
                <a:latin typeface="Microsoft Sans Serif"/>
                <a:cs typeface="Microsoft Sans Serif"/>
              </a:rPr>
              <a:t>pleural </a:t>
            </a:r>
            <a:r>
              <a:rPr sz="642" spc="19" dirty="0">
                <a:latin typeface="Microsoft Sans Serif"/>
                <a:cs typeface="Microsoft Sans Serif"/>
              </a:rPr>
              <a:t>effusions </a:t>
            </a:r>
            <a:r>
              <a:rPr sz="642" spc="-19" dirty="0">
                <a:latin typeface="Microsoft Sans Serif"/>
                <a:cs typeface="Microsoft Sans Serif"/>
              </a:rPr>
              <a:t>(Ex: </a:t>
            </a:r>
            <a:r>
              <a:rPr sz="642" spc="-16" dirty="0">
                <a:latin typeface="Microsoft Sans Serif"/>
                <a:cs typeface="Microsoft Sans Serif"/>
              </a:rPr>
              <a:t> </a:t>
            </a:r>
            <a:r>
              <a:rPr sz="642" spc="19" dirty="0">
                <a:latin typeface="Microsoft Sans Serif"/>
                <a:cs typeface="Microsoft Sans Serif"/>
              </a:rPr>
              <a:t>hemorrhagic</a:t>
            </a:r>
            <a:r>
              <a:rPr sz="642" spc="-39" dirty="0">
                <a:latin typeface="Microsoft Sans Serif"/>
                <a:cs typeface="Microsoft Sans Serif"/>
              </a:rPr>
              <a:t> </a:t>
            </a:r>
            <a:r>
              <a:rPr sz="642" spc="19" dirty="0">
                <a:latin typeface="Microsoft Sans Serif"/>
                <a:cs typeface="Microsoft Sans Serif"/>
              </a:rPr>
              <a:t>effusions)</a:t>
            </a:r>
            <a:endParaRPr sz="642">
              <a:latin typeface="Microsoft Sans Serif"/>
              <a:cs typeface="Microsoft Sans Serif"/>
            </a:endParaRPr>
          </a:p>
        </p:txBody>
      </p:sp>
    </p:spTree>
    <p:extLst>
      <p:ext uri="{BB962C8B-B14F-4D97-AF65-F5344CB8AC3E}">
        <p14:creationId xmlns:p14="http://schemas.microsoft.com/office/powerpoint/2010/main" val="1450058734"/>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body" idx="1"/>
          </p:nvPr>
        </p:nvSpPr>
        <p:spPr>
          <a:xfrm>
            <a:off x="457200" y="1412875"/>
            <a:ext cx="8229600" cy="4718050"/>
          </a:xfrm>
        </p:spPr>
        <p:txBody>
          <a:bodyPr/>
          <a:lstStyle/>
          <a:p>
            <a:pPr marL="303213" indent="-303213" defTabSz="809625" eaLnBrk="1" hangingPunct="1"/>
            <a:r>
              <a:rPr lang="tr-TR" sz="2400" smtClean="0"/>
              <a:t>A pneumothorax associated with pulmonary metastases usually indicates that an osteosarcoma is the primary site. </a:t>
            </a:r>
          </a:p>
          <a:p>
            <a:pPr marL="303213" indent="-303213" defTabSz="809625" eaLnBrk="1" hangingPunct="1"/>
            <a:r>
              <a:rPr lang="tr-TR" sz="2400" smtClean="0">
                <a:solidFill>
                  <a:srgbClr val="FF3300"/>
                </a:solidFill>
              </a:rPr>
              <a:t>Calcification is seen in metastases from osteogenic sarcoma, synovial sarcoma, or chondrosarcoma</a:t>
            </a:r>
            <a:r>
              <a:rPr lang="tr-TR" sz="2400" smtClean="0"/>
              <a:t>. </a:t>
            </a:r>
          </a:p>
          <a:p>
            <a:pPr marL="303213" indent="-303213" defTabSz="809625" eaLnBrk="1" hangingPunct="1"/>
            <a:r>
              <a:rPr lang="tr-TR" sz="2400" smtClean="0">
                <a:solidFill>
                  <a:srgbClr val="FF3300"/>
                </a:solidFill>
              </a:rPr>
              <a:t>Hemorrhagic metastases, </a:t>
            </a:r>
            <a:r>
              <a:rPr lang="tr-TR" sz="2400" smtClean="0"/>
              <a:t>with a halo of hazy opacity, are most often seen in</a:t>
            </a:r>
            <a:r>
              <a:rPr lang="tr-TR" sz="2400" smtClean="0">
                <a:solidFill>
                  <a:srgbClr val="FF3300"/>
                </a:solidFill>
              </a:rPr>
              <a:t> choriocarcinoma</a:t>
            </a:r>
            <a:r>
              <a:rPr lang="tr-TR" sz="2400" smtClean="0"/>
              <a:t>, but also occasionally appear with other </a:t>
            </a:r>
            <a:r>
              <a:rPr lang="tr-TR" sz="2400" smtClean="0">
                <a:solidFill>
                  <a:srgbClr val="FF3300"/>
                </a:solidFill>
              </a:rPr>
              <a:t>vascular tumors such as angiosarcoma or renal cell carcinoma. </a:t>
            </a:r>
          </a:p>
          <a:p>
            <a:pPr marL="303213" indent="-303213" defTabSz="809625" eaLnBrk="1" hangingPunct="1"/>
            <a:r>
              <a:rPr lang="tr-TR" sz="2400" smtClean="0"/>
              <a:t>Metastases from teratoma of the testis may show complete fibrosis or necrosis after chemotherapy. </a:t>
            </a:r>
          </a:p>
          <a:p>
            <a:pPr marL="303213" indent="-303213" defTabSz="809625" eaLnBrk="1" hangingPunct="1"/>
            <a:endParaRPr lang="tr-TR" sz="2400" smtClean="0"/>
          </a:p>
        </p:txBody>
      </p:sp>
    </p:spTree>
    <p:extLst>
      <p:ext uri="{BB962C8B-B14F-4D97-AF65-F5344CB8AC3E}">
        <p14:creationId xmlns:p14="http://schemas.microsoft.com/office/powerpoint/2010/main" val="2861068541"/>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0546" y="116632"/>
            <a:ext cx="9043454" cy="5943600"/>
          </a:xfrm>
        </p:spPr>
      </p:pic>
    </p:spTree>
    <p:extLst>
      <p:ext uri="{BB962C8B-B14F-4D97-AF65-F5344CB8AC3E}">
        <p14:creationId xmlns:p14="http://schemas.microsoft.com/office/powerpoint/2010/main" val="1444595427"/>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8641" y="91440"/>
            <a:ext cx="8146717" cy="6766560"/>
          </a:xfrm>
        </p:spPr>
      </p:pic>
    </p:spTree>
    <p:extLst>
      <p:ext uri="{BB962C8B-B14F-4D97-AF65-F5344CB8AC3E}">
        <p14:creationId xmlns:p14="http://schemas.microsoft.com/office/powerpoint/2010/main" val="205505830"/>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12616"/>
            <a:ext cx="9103360" cy="5120640"/>
          </a:xfrm>
        </p:spPr>
      </p:pic>
    </p:spTree>
    <p:extLst>
      <p:ext uri="{BB962C8B-B14F-4D97-AF65-F5344CB8AC3E}">
        <p14:creationId xmlns:p14="http://schemas.microsoft.com/office/powerpoint/2010/main" val="1006882808"/>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2349" y="116632"/>
            <a:ext cx="8243096" cy="6675120"/>
          </a:xfrm>
        </p:spPr>
      </p:pic>
    </p:spTree>
    <p:extLst>
      <p:ext uri="{BB962C8B-B14F-4D97-AF65-F5344CB8AC3E}">
        <p14:creationId xmlns:p14="http://schemas.microsoft.com/office/powerpoint/2010/main" val="3491065780"/>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the Innovative Methods of Lung Cancer Treatment?</a:t>
            </a:r>
          </a:p>
        </p:txBody>
      </p:sp>
      <p:sp>
        <p:nvSpPr>
          <p:cNvPr id="3" name="Content Placeholder 2"/>
          <p:cNvSpPr>
            <a:spLocks noGrp="1"/>
          </p:cNvSpPr>
          <p:nvPr>
            <p:ph idx="1"/>
          </p:nvPr>
        </p:nvSpPr>
        <p:spPr/>
        <p:txBody>
          <a:bodyPr>
            <a:normAutofit fontScale="77500" lnSpcReduction="20000"/>
          </a:bodyPr>
          <a:lstStyle/>
          <a:p>
            <a:r>
              <a:rPr lang="en-US" dirty="0" smtClean="0"/>
              <a:t>These </a:t>
            </a:r>
            <a:r>
              <a:rPr lang="en-US" dirty="0"/>
              <a:t>include:</a:t>
            </a:r>
          </a:p>
          <a:p>
            <a:r>
              <a:rPr lang="en-US" b="1" dirty="0"/>
              <a:t>Dendritic Cell Vaccination</a:t>
            </a:r>
            <a:endParaRPr lang="en-US" dirty="0"/>
          </a:p>
          <a:p>
            <a:r>
              <a:rPr lang="en-US" dirty="0"/>
              <a:t>A Lung Cancer vaccine is a modern opportunity to achieve cancer remission at any stage and reduce the risk of disease recurrence. Clinics in Germany carry out dendritic cell vaccination in parallel with surgical treatment, radiation therapy, and chemotherapy. Dendritic Cell Vaccination is effective in all stages of Lung Cancer and for </a:t>
            </a:r>
            <a:r>
              <a:rPr lang="en-US" dirty="0">
                <a:hlinkClick r:id="rId2"/>
              </a:rPr>
              <a:t>stage 4 cancers</a:t>
            </a:r>
            <a:r>
              <a:rPr lang="en-US" dirty="0"/>
              <a:t> with multiple metastases and contraindications to radical surgery. </a:t>
            </a:r>
          </a:p>
          <a:p>
            <a:r>
              <a:rPr lang="en-US" dirty="0"/>
              <a:t>The main advantages of the treatment of Lung Cancer with the help of dendritic cells are:</a:t>
            </a:r>
          </a:p>
          <a:p>
            <a:r>
              <a:rPr lang="en-US" dirty="0"/>
              <a:t>Higher efficiency in comparison to radiation and chemotherapy</a:t>
            </a:r>
          </a:p>
          <a:p>
            <a:r>
              <a:rPr lang="en-US" dirty="0"/>
              <a:t>Better tolerability</a:t>
            </a:r>
          </a:p>
          <a:p>
            <a:r>
              <a:rPr lang="en-US" dirty="0"/>
              <a:t>Outpatient treatment</a:t>
            </a:r>
          </a:p>
          <a:p>
            <a:r>
              <a:rPr lang="en-US" dirty="0"/>
              <a:t>Recent clinical studies have shown a 25% increase in 5-year survival in patients with an entire course of dendritic cell treatment. The treatment provides excellent success rates, even if chemotherapy and other immunotherapy fail.</a:t>
            </a:r>
          </a:p>
          <a:p>
            <a:r>
              <a:rPr lang="en-US" b="1" dirty="0"/>
              <a:t>Targeted Therapy</a:t>
            </a:r>
            <a:endParaRPr lang="en-US" dirty="0"/>
          </a:p>
          <a:p>
            <a:r>
              <a:rPr lang="en-US" dirty="0"/>
              <a:t>In </a:t>
            </a:r>
            <a:r>
              <a:rPr lang="en-US" dirty="0">
                <a:hlinkClick r:id="rId3"/>
              </a:rPr>
              <a:t>Targeted Therapy</a:t>
            </a:r>
            <a:r>
              <a:rPr lang="en-US" dirty="0"/>
              <a:t>, specific drugs block the growth and spread of cancer cells. Target therapy is much more effective than chemotherapy and is better tolerated.</a:t>
            </a:r>
          </a:p>
        </p:txBody>
      </p:sp>
    </p:spTree>
    <p:extLst>
      <p:ext uri="{BB962C8B-B14F-4D97-AF65-F5344CB8AC3E}">
        <p14:creationId xmlns:p14="http://schemas.microsoft.com/office/powerpoint/2010/main" val="969644576"/>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65126"/>
            <a:ext cx="8263830" cy="1325563"/>
          </a:xfrm>
        </p:spPr>
        <p:txBody>
          <a:bodyPr>
            <a:normAutofit/>
          </a:bodyPr>
          <a:lstStyle/>
          <a:p>
            <a:pPr algn="ctr"/>
            <a:r>
              <a:rPr lang="en-US" sz="3200" b="1" dirty="0" smtClean="0"/>
              <a:t>PATHOLOGY OF THE LOWER RESPIRATORY SYSTEM</a:t>
            </a:r>
            <a:endParaRPr lang="en-US" sz="3200" b="1" dirty="0"/>
          </a:p>
        </p:txBody>
      </p:sp>
      <p:sp>
        <p:nvSpPr>
          <p:cNvPr id="3" name="Content Placeholder 2"/>
          <p:cNvSpPr>
            <a:spLocks noGrp="1"/>
          </p:cNvSpPr>
          <p:nvPr>
            <p:ph idx="1"/>
          </p:nvPr>
        </p:nvSpPr>
        <p:spPr/>
        <p:txBody>
          <a:bodyPr/>
          <a:lstStyle/>
          <a:p>
            <a:r>
              <a:rPr lang="en-US" b="1" dirty="0" smtClean="0"/>
              <a:t>Pathology of the pleura: </a:t>
            </a:r>
            <a:r>
              <a:rPr lang="en-US" dirty="0" smtClean="0"/>
              <a:t>Inflammation, foreign content in the pleural cavity (pneumothorax, hydrothorax, </a:t>
            </a:r>
            <a:r>
              <a:rPr lang="en-US" dirty="0" err="1" smtClean="0"/>
              <a:t>haematothorax</a:t>
            </a:r>
            <a:r>
              <a:rPr lang="en-US" dirty="0" smtClean="0"/>
              <a:t>).                   Benign and malignant tumors of the pleura.                                 Secondary tumors of the pleura.                                                          Diseases caused by the environment.</a:t>
            </a:r>
          </a:p>
        </p:txBody>
      </p:sp>
    </p:spTree>
    <p:extLst>
      <p:ext uri="{BB962C8B-B14F-4D97-AF65-F5344CB8AC3E}">
        <p14:creationId xmlns:p14="http://schemas.microsoft.com/office/powerpoint/2010/main" val="2019926478"/>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827088" y="1447800"/>
            <a:ext cx="7632700" cy="3060700"/>
          </a:xfrm>
        </p:spPr>
        <p:txBody>
          <a:bodyPr/>
          <a:lstStyle/>
          <a:p>
            <a:pPr algn="ctr" eaLnBrk="1" hangingPunct="1"/>
            <a:r>
              <a:rPr lang="en-US" sz="5400" dirty="0" smtClean="0">
                <a:solidFill>
                  <a:schemeClr val="folHlink"/>
                </a:solidFill>
              </a:rPr>
              <a:t>Pathology of </a:t>
            </a:r>
            <a:r>
              <a:rPr lang="tr-TR" sz="5400" dirty="0" smtClean="0">
                <a:solidFill>
                  <a:schemeClr val="folHlink"/>
                </a:solidFill>
              </a:rPr>
              <a:t>Pleura</a:t>
            </a:r>
            <a:br>
              <a:rPr lang="tr-TR" sz="5400" dirty="0" smtClean="0">
                <a:solidFill>
                  <a:schemeClr val="folHlink"/>
                </a:solidFill>
              </a:rPr>
            </a:br>
            <a:endParaRPr lang="en-US" sz="5400" dirty="0" smtClean="0">
              <a:solidFill>
                <a:schemeClr val="folHlink"/>
              </a:solidFill>
            </a:endParaRPr>
          </a:p>
        </p:txBody>
      </p:sp>
    </p:spTree>
    <p:extLst>
      <p:ext uri="{BB962C8B-B14F-4D97-AF65-F5344CB8AC3E}">
        <p14:creationId xmlns:p14="http://schemas.microsoft.com/office/powerpoint/2010/main" val="36908699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1223963" y="1196752"/>
            <a:ext cx="6858000" cy="1584325"/>
          </a:xfrm>
        </p:spPr>
        <p:txBody>
          <a:bodyPr>
            <a:normAutofit fontScale="90000"/>
          </a:bodyPr>
          <a:lstStyle/>
          <a:p>
            <a:pPr>
              <a:lnSpc>
                <a:spcPct val="80000"/>
              </a:lnSpc>
            </a:pPr>
            <a:r>
              <a:rPr lang="en-GB" sz="5400" dirty="0">
                <a:solidFill>
                  <a:srgbClr val="FF0000"/>
                </a:solidFill>
                <a:latin typeface="Arial" panose="020B0604020202020204" pitchFamily="34" charset="0"/>
              </a:rPr>
              <a:t>PATHOLOGY OF </a:t>
            </a:r>
            <a:r>
              <a:rPr lang="en-GB" sz="5400" dirty="0" smtClean="0">
                <a:solidFill>
                  <a:srgbClr val="FF0000"/>
                </a:solidFill>
                <a:latin typeface="Arial" panose="020B0604020202020204" pitchFamily="34" charset="0"/>
              </a:rPr>
              <a:t>RESPIRATORY SYSTEM</a:t>
            </a:r>
            <a:endParaRPr lang="sr-Cyrl-CS" sz="5400" dirty="0">
              <a:solidFill>
                <a:srgbClr val="FF0000"/>
              </a:solidFill>
              <a:latin typeface="Arial" panose="020B0604020202020204" pitchFamily="34" charset="0"/>
            </a:endParaRPr>
          </a:p>
        </p:txBody>
      </p:sp>
      <p:sp>
        <p:nvSpPr>
          <p:cNvPr id="4101" name="Subtitle 2"/>
          <p:cNvSpPr txBox="1">
            <a:spLocks/>
          </p:cNvSpPr>
          <p:nvPr/>
        </p:nvSpPr>
        <p:spPr bwMode="auto">
          <a:xfrm>
            <a:off x="5076056" y="5955462"/>
            <a:ext cx="3851920" cy="713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lnSpc>
                <a:spcPct val="120000"/>
              </a:lnSpc>
              <a:spcBef>
                <a:spcPts val="1000"/>
              </a:spcBef>
              <a:buFont typeface="Arial" panose="020B0604020202020204" pitchFamily="34" charset="0"/>
              <a:buChar char="•"/>
              <a:defRPr sz="2000">
                <a:solidFill>
                  <a:schemeClr val="tx1"/>
                </a:solidFill>
                <a:latin typeface="Rockwell" panose="02060603020205020403" pitchFamily="18" charset="0"/>
              </a:defRPr>
            </a:lvl1pPr>
            <a:lvl2pPr>
              <a:lnSpc>
                <a:spcPct val="120000"/>
              </a:lnSpc>
              <a:spcBef>
                <a:spcPts val="500"/>
              </a:spcBef>
              <a:buFont typeface="Arial" panose="020B0604020202020204" pitchFamily="34" charset="0"/>
              <a:buChar char="•"/>
              <a:defRPr>
                <a:solidFill>
                  <a:schemeClr val="tx1"/>
                </a:solidFill>
                <a:latin typeface="Rockwell" panose="02060603020205020403" pitchFamily="18" charset="0"/>
              </a:defRPr>
            </a:lvl2pPr>
            <a:lvl3pPr>
              <a:lnSpc>
                <a:spcPct val="120000"/>
              </a:lnSpc>
              <a:spcBef>
                <a:spcPts val="500"/>
              </a:spcBef>
              <a:buFont typeface="Arial" panose="020B0604020202020204" pitchFamily="34" charset="0"/>
              <a:buChar char="•"/>
              <a:defRPr sz="1600">
                <a:solidFill>
                  <a:schemeClr val="tx1"/>
                </a:solidFill>
                <a:latin typeface="Rockwell" panose="02060603020205020403" pitchFamily="18" charset="0"/>
              </a:defRPr>
            </a:lvl3pPr>
            <a:lvl4pPr>
              <a:lnSpc>
                <a:spcPct val="120000"/>
              </a:lnSpc>
              <a:spcBef>
                <a:spcPts val="500"/>
              </a:spcBef>
              <a:buFont typeface="Arial" panose="020B0604020202020204" pitchFamily="34" charset="0"/>
              <a:buChar char="•"/>
              <a:defRPr sz="1400">
                <a:solidFill>
                  <a:schemeClr val="tx1"/>
                </a:solidFill>
                <a:latin typeface="Rockwell" panose="02060603020205020403" pitchFamily="18" charset="0"/>
              </a:defRPr>
            </a:lvl4pPr>
            <a:lvl5pPr>
              <a:lnSpc>
                <a:spcPct val="120000"/>
              </a:lnSpc>
              <a:spcBef>
                <a:spcPts val="500"/>
              </a:spcBef>
              <a:buFont typeface="Arial" panose="020B0604020202020204" pitchFamily="34" charset="0"/>
              <a:buChar char="•"/>
              <a:defRPr sz="1200">
                <a:solidFill>
                  <a:schemeClr val="tx1"/>
                </a:solidFill>
                <a:latin typeface="Rockwell" panose="02060603020205020403" pitchFamily="18" charset="0"/>
              </a:defRPr>
            </a:lvl5pPr>
            <a:lvl6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6pPr>
            <a:lvl7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7pPr>
            <a:lvl8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8pPr>
            <a:lvl9pPr eaLnBrk="0" fontAlgn="base" hangingPunct="0">
              <a:lnSpc>
                <a:spcPct val="120000"/>
              </a:lnSpc>
              <a:spcBef>
                <a:spcPts val="500"/>
              </a:spcBef>
              <a:spcAft>
                <a:spcPct val="0"/>
              </a:spcAft>
              <a:buFont typeface="Arial" panose="020B0604020202020204" pitchFamily="34" charset="0"/>
              <a:buChar char="•"/>
              <a:defRPr sz="1200">
                <a:solidFill>
                  <a:schemeClr val="tx1"/>
                </a:solidFill>
                <a:latin typeface="Rockwell" panose="02060603020205020403" pitchFamily="18" charset="0"/>
              </a:defRPr>
            </a:lvl9pPr>
          </a:lstStyle>
          <a:p>
            <a:pPr algn="ctr" defTabSz="914400" eaLnBrk="1" hangingPunct="1">
              <a:lnSpc>
                <a:spcPct val="90000"/>
              </a:lnSpc>
              <a:buFont typeface="Arial" panose="020B0604020202020204" pitchFamily="34" charset="0"/>
              <a:buNone/>
            </a:pPr>
            <a:r>
              <a:rPr lang="en-US" sz="2400" b="1" dirty="0">
                <a:solidFill>
                  <a:srgbClr val="002060"/>
                </a:solidFill>
                <a:latin typeface="Times New Roman" panose="02020603050405020304" pitchFamily="18" charset="0"/>
                <a:cs typeface="Times New Roman" panose="02020603050405020304" pitchFamily="18" charset="0"/>
              </a:rPr>
              <a:t>Full Prof. </a:t>
            </a:r>
            <a:r>
              <a:rPr lang="en-US" sz="2400" b="1" dirty="0" err="1">
                <a:solidFill>
                  <a:srgbClr val="002060"/>
                </a:solidFill>
                <a:latin typeface="Times New Roman" panose="02020603050405020304" pitchFamily="18" charset="0"/>
                <a:cs typeface="Times New Roman" panose="02020603050405020304" pitchFamily="18" charset="0"/>
              </a:rPr>
              <a:t>Milica</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Mijović</a:t>
            </a:r>
            <a:endParaRPr lang="en-US" sz="2400" b="1" dirty="0">
              <a:solidFill>
                <a:srgbClr val="002060"/>
              </a:solidFill>
              <a:latin typeface="Times New Roman" panose="02020603050405020304" pitchFamily="18" charset="0"/>
              <a:cs typeface="Times New Roman" panose="02020603050405020304" pitchFamily="18" charset="0"/>
            </a:endParaRPr>
          </a:p>
        </p:txBody>
      </p:sp>
      <p:pic>
        <p:nvPicPr>
          <p:cNvPr id="7" name="Picture 2" descr="C:\Users\Korisnik\Patologija-slike\Patologija pluća-slike\scan0093.jpg"/>
          <p:cNvPicPr>
            <a:picLocks noChangeAspect="1" noChangeArrowheads="1"/>
          </p:cNvPicPr>
          <p:nvPr/>
        </p:nvPicPr>
        <p:blipFill>
          <a:blip r:embed="rId2" cstate="print"/>
          <a:srcRect/>
          <a:stretch>
            <a:fillRect/>
          </a:stretch>
        </p:blipFill>
        <p:spPr bwMode="auto">
          <a:xfrm>
            <a:off x="2538107" y="3213099"/>
            <a:ext cx="4067786" cy="23774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90783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39552" y="365126"/>
            <a:ext cx="7975798" cy="1325563"/>
          </a:xfrm>
        </p:spPr>
        <p:txBody>
          <a:bodyPr/>
          <a:lstStyle/>
          <a:p>
            <a:pPr eaLnBrk="1" hangingPunct="1"/>
            <a:r>
              <a:rPr lang="en-US" sz="3200" b="1" dirty="0" smtClean="0"/>
              <a:t>Factors that interfere with defense mechanisms:</a:t>
            </a:r>
          </a:p>
        </p:txBody>
      </p:sp>
      <p:sp>
        <p:nvSpPr>
          <p:cNvPr id="10243" name="Rectangle 3"/>
          <p:cNvSpPr>
            <a:spLocks noGrp="1" noChangeArrowheads="1"/>
          </p:cNvSpPr>
          <p:nvPr>
            <p:ph type="body" idx="1"/>
          </p:nvPr>
        </p:nvSpPr>
        <p:spPr/>
        <p:txBody>
          <a:bodyPr/>
          <a:lstStyle/>
          <a:p>
            <a:pPr marL="609600" indent="-609600" eaLnBrk="1" hangingPunct="1">
              <a:lnSpc>
                <a:spcPct val="90000"/>
              </a:lnSpc>
              <a:buFont typeface="Wingdings" panose="05000000000000000000" pitchFamily="2" charset="2"/>
              <a:buAutoNum type="arabicPeriod"/>
            </a:pPr>
            <a:r>
              <a:rPr lang="en-US" sz="2800" b="1" i="1" smtClean="0"/>
              <a:t>Loss or suppression of cough reflex</a:t>
            </a:r>
            <a:r>
              <a:rPr lang="en-US" sz="2800" smtClean="0"/>
              <a:t>: Coma, general anaesthesia, neuromuscular disorders, drugs &amp; chest pain.</a:t>
            </a:r>
          </a:p>
          <a:p>
            <a:pPr marL="609600" indent="-609600" eaLnBrk="1" hangingPunct="1">
              <a:lnSpc>
                <a:spcPct val="90000"/>
              </a:lnSpc>
              <a:buFont typeface="Wingdings" panose="05000000000000000000" pitchFamily="2" charset="2"/>
              <a:buAutoNum type="arabicPeriod"/>
            </a:pPr>
            <a:r>
              <a:rPr lang="en-US" sz="2800" b="1" i="1" smtClean="0"/>
              <a:t>Injury to mucociliary apparatus</a:t>
            </a:r>
            <a:r>
              <a:rPr lang="en-US" sz="2800" smtClean="0"/>
              <a:t>: Smoking, corrosive gases, viral diseases, genetic (immotile cilia syndrome). </a:t>
            </a:r>
          </a:p>
          <a:p>
            <a:pPr marL="609600" indent="-609600" eaLnBrk="1" hangingPunct="1">
              <a:lnSpc>
                <a:spcPct val="90000"/>
              </a:lnSpc>
              <a:buFont typeface="Wingdings" panose="05000000000000000000" pitchFamily="2" charset="2"/>
              <a:buAutoNum type="arabicPeriod"/>
            </a:pPr>
            <a:r>
              <a:rPr lang="en-US" sz="2800" b="1" i="1" smtClean="0"/>
              <a:t>Impaired phagocytic clearance</a:t>
            </a:r>
            <a:r>
              <a:rPr lang="en-US" sz="2800" smtClean="0"/>
              <a:t>: Alcoholism, cigarette smoke, anoxia, oxygen intoxication.</a:t>
            </a:r>
          </a:p>
          <a:p>
            <a:pPr marL="609600" indent="-609600" eaLnBrk="1" hangingPunct="1">
              <a:lnSpc>
                <a:spcPct val="90000"/>
              </a:lnSpc>
              <a:buFont typeface="Wingdings" panose="05000000000000000000" pitchFamily="2" charset="2"/>
              <a:buAutoNum type="arabicPeriod"/>
            </a:pPr>
            <a:r>
              <a:rPr lang="en-US" sz="2800" b="1" i="1" smtClean="0"/>
              <a:t>Pulmonary congestion &amp; oedema.</a:t>
            </a:r>
          </a:p>
          <a:p>
            <a:pPr marL="609600" indent="-609600" eaLnBrk="1" hangingPunct="1">
              <a:lnSpc>
                <a:spcPct val="90000"/>
              </a:lnSpc>
              <a:buFont typeface="Wingdings" panose="05000000000000000000" pitchFamily="2" charset="2"/>
              <a:buAutoNum type="arabicPeriod"/>
            </a:pPr>
            <a:r>
              <a:rPr lang="en-US" sz="2800" b="1" i="1" smtClean="0"/>
              <a:t>Accumulation of secretions</a:t>
            </a:r>
            <a:r>
              <a:rPr lang="en-US" sz="2800" smtClean="0"/>
              <a:t>: Cystic fibrosis</a:t>
            </a:r>
          </a:p>
        </p:txBody>
      </p:sp>
    </p:spTree>
    <p:extLst>
      <p:ext uri="{BB962C8B-B14F-4D97-AF65-F5344CB8AC3E}">
        <p14:creationId xmlns:p14="http://schemas.microsoft.com/office/powerpoint/2010/main" val="351044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body" idx="1"/>
          </p:nvPr>
        </p:nvSpPr>
        <p:spPr/>
        <p:txBody>
          <a:bodyPr/>
          <a:lstStyle/>
          <a:p>
            <a:pPr eaLnBrk="1" hangingPunct="1"/>
            <a:endParaRPr lang="tr-TR" smtClean="0"/>
          </a:p>
          <a:p>
            <a:pPr eaLnBrk="1" hangingPunct="1"/>
            <a:r>
              <a:rPr lang="tr-TR" smtClean="0"/>
              <a:t>Pleuritis and Pleural effusion</a:t>
            </a:r>
          </a:p>
          <a:p>
            <a:pPr eaLnBrk="1" hangingPunct="1"/>
            <a:r>
              <a:rPr lang="tr-TR" smtClean="0"/>
              <a:t>Pneumothorax</a:t>
            </a:r>
          </a:p>
          <a:p>
            <a:pPr eaLnBrk="1" hangingPunct="1"/>
            <a:r>
              <a:rPr lang="tr-TR" smtClean="0"/>
              <a:t>Hemothorax and Chylothorax</a:t>
            </a:r>
          </a:p>
          <a:p>
            <a:pPr eaLnBrk="1" hangingPunct="1"/>
            <a:r>
              <a:rPr lang="tr-TR" smtClean="0"/>
              <a:t>Neoplastic lesions</a:t>
            </a:r>
            <a:endParaRPr lang="en-US" smtClean="0"/>
          </a:p>
        </p:txBody>
      </p:sp>
    </p:spTree>
    <p:extLst>
      <p:ext uri="{BB962C8B-B14F-4D97-AF65-F5344CB8AC3E}">
        <p14:creationId xmlns:p14="http://schemas.microsoft.com/office/powerpoint/2010/main" val="394044652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defRPr/>
            </a:pPr>
            <a:r>
              <a:rPr lang="cs-CZ" dirty="0" smtClean="0"/>
              <a:t>Pleural effusion</a:t>
            </a:r>
          </a:p>
        </p:txBody>
      </p:sp>
      <p:sp>
        <p:nvSpPr>
          <p:cNvPr id="52227" name="Rectangle 3"/>
          <p:cNvSpPr>
            <a:spLocks noGrp="1" noChangeArrowheads="1"/>
          </p:cNvSpPr>
          <p:nvPr>
            <p:ph type="body" idx="1"/>
          </p:nvPr>
        </p:nvSpPr>
        <p:spPr/>
        <p:txBody>
          <a:bodyPr/>
          <a:lstStyle/>
          <a:p>
            <a:pPr eaLnBrk="1" hangingPunct="1">
              <a:lnSpc>
                <a:spcPct val="90000"/>
              </a:lnSpc>
              <a:buClr>
                <a:schemeClr val="folHlink"/>
              </a:buClr>
              <a:buSzTx/>
            </a:pPr>
            <a:r>
              <a:rPr lang="cs-CZ" altLang="cs-CZ" sz="2800" smtClean="0">
                <a:solidFill>
                  <a:schemeClr val="folHlink"/>
                </a:solidFill>
              </a:rPr>
              <a:t>1. hydrothorax</a:t>
            </a:r>
            <a:r>
              <a:rPr lang="cs-CZ" altLang="cs-CZ" sz="2800" smtClean="0"/>
              <a:t> </a:t>
            </a:r>
            <a:r>
              <a:rPr lang="cs-CZ" altLang="cs-CZ" sz="2800" smtClean="0">
                <a:solidFill>
                  <a:schemeClr val="folHlink"/>
                </a:solidFill>
              </a:rPr>
              <a:t>– transudate</a:t>
            </a:r>
          </a:p>
          <a:p>
            <a:pPr lvl="1" eaLnBrk="1" hangingPunct="1">
              <a:lnSpc>
                <a:spcPct val="90000"/>
              </a:lnSpc>
              <a:buClr>
                <a:schemeClr val="folHlink"/>
              </a:buClr>
              <a:buSzTx/>
            </a:pPr>
            <a:r>
              <a:rPr lang="cs-CZ" altLang="cs-CZ" sz="2400" smtClean="0"/>
              <a:t>congestive heart failure</a:t>
            </a:r>
          </a:p>
          <a:p>
            <a:pPr eaLnBrk="1" hangingPunct="1">
              <a:lnSpc>
                <a:spcPct val="90000"/>
              </a:lnSpc>
              <a:buClr>
                <a:schemeClr val="folHlink"/>
              </a:buClr>
              <a:buSzTx/>
            </a:pPr>
            <a:r>
              <a:rPr lang="cs-CZ" altLang="cs-CZ" sz="2800" smtClean="0">
                <a:solidFill>
                  <a:schemeClr val="folHlink"/>
                </a:solidFill>
              </a:rPr>
              <a:t>2. pleuritis + exudate</a:t>
            </a:r>
          </a:p>
          <a:p>
            <a:pPr lvl="1" eaLnBrk="1" hangingPunct="1">
              <a:lnSpc>
                <a:spcPct val="90000"/>
              </a:lnSpc>
              <a:buClr>
                <a:schemeClr val="folHlink"/>
              </a:buClr>
              <a:buSzTx/>
            </a:pPr>
            <a:r>
              <a:rPr lang="cs-CZ" altLang="cs-CZ" sz="2400" smtClean="0"/>
              <a:t>pulmonary infections + TBC</a:t>
            </a:r>
          </a:p>
          <a:p>
            <a:pPr lvl="1" eaLnBrk="1" hangingPunct="1">
              <a:lnSpc>
                <a:spcPct val="90000"/>
              </a:lnSpc>
              <a:buClr>
                <a:schemeClr val="folHlink"/>
              </a:buClr>
              <a:buSzTx/>
            </a:pPr>
            <a:r>
              <a:rPr lang="cs-CZ" altLang="cs-CZ" sz="2400" smtClean="0"/>
              <a:t>neoplasms (lung, mesothelioma)</a:t>
            </a:r>
          </a:p>
          <a:p>
            <a:pPr lvl="1" eaLnBrk="1" hangingPunct="1">
              <a:lnSpc>
                <a:spcPct val="90000"/>
              </a:lnSpc>
              <a:buClr>
                <a:schemeClr val="folHlink"/>
              </a:buClr>
              <a:buSzTx/>
            </a:pPr>
            <a:r>
              <a:rPr lang="cs-CZ" altLang="cs-CZ" sz="2400" smtClean="0"/>
              <a:t>pulmonary infarction</a:t>
            </a:r>
          </a:p>
          <a:p>
            <a:pPr lvl="1" eaLnBrk="1" hangingPunct="1">
              <a:lnSpc>
                <a:spcPct val="90000"/>
              </a:lnSpc>
              <a:buClr>
                <a:schemeClr val="folHlink"/>
              </a:buClr>
              <a:buSzTx/>
            </a:pPr>
            <a:r>
              <a:rPr lang="cs-CZ" altLang="cs-CZ" sz="2400" smtClean="0"/>
              <a:t>viral pleuritis</a:t>
            </a:r>
          </a:p>
          <a:p>
            <a:pPr eaLnBrk="1" hangingPunct="1">
              <a:lnSpc>
                <a:spcPct val="90000"/>
              </a:lnSpc>
              <a:buClr>
                <a:schemeClr val="folHlink"/>
              </a:buClr>
              <a:buSzTx/>
            </a:pPr>
            <a:r>
              <a:rPr lang="cs-CZ" altLang="cs-CZ" sz="2800" smtClean="0"/>
              <a:t>complications</a:t>
            </a:r>
          </a:p>
          <a:p>
            <a:pPr lvl="1" eaLnBrk="1" hangingPunct="1">
              <a:lnSpc>
                <a:spcPct val="90000"/>
              </a:lnSpc>
              <a:buClr>
                <a:schemeClr val="folHlink"/>
              </a:buClr>
              <a:buSzTx/>
            </a:pPr>
            <a:r>
              <a:rPr lang="cs-CZ" altLang="cs-CZ" sz="2400" smtClean="0"/>
              <a:t>suppurative, fibrinous pleuritis </a:t>
            </a:r>
            <a:r>
              <a:rPr lang="cs-CZ" altLang="cs-CZ" sz="2400" smtClean="0">
                <a:sym typeface="Symbol" panose="05050102010706020507" pitchFamily="18" charset="2"/>
              </a:rPr>
              <a:t> </a:t>
            </a:r>
            <a:r>
              <a:rPr lang="cs-CZ" altLang="cs-CZ" sz="2400" smtClean="0"/>
              <a:t>organization </a:t>
            </a:r>
            <a:r>
              <a:rPr lang="cs-CZ" altLang="cs-CZ" sz="2400" smtClean="0">
                <a:sym typeface="Symbol" panose="05050102010706020507" pitchFamily="18" charset="2"/>
              </a:rPr>
              <a:t> </a:t>
            </a:r>
            <a:r>
              <a:rPr lang="cs-CZ" altLang="cs-CZ" sz="2400" smtClean="0"/>
              <a:t>adhesions + calcification</a:t>
            </a:r>
          </a:p>
        </p:txBody>
      </p:sp>
    </p:spTree>
    <p:extLst>
      <p:ext uri="{BB962C8B-B14F-4D97-AF65-F5344CB8AC3E}">
        <p14:creationId xmlns:p14="http://schemas.microsoft.com/office/powerpoint/2010/main" val="2924588455"/>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defRPr/>
            </a:pPr>
            <a:r>
              <a:rPr lang="cs-CZ" dirty="0" smtClean="0"/>
              <a:t>Other pleural conditions</a:t>
            </a:r>
          </a:p>
        </p:txBody>
      </p:sp>
      <p:sp>
        <p:nvSpPr>
          <p:cNvPr id="53251" name="Rectangle 3"/>
          <p:cNvSpPr>
            <a:spLocks noGrp="1" noChangeArrowheads="1"/>
          </p:cNvSpPr>
          <p:nvPr>
            <p:ph type="body" idx="1"/>
          </p:nvPr>
        </p:nvSpPr>
        <p:spPr/>
        <p:txBody>
          <a:bodyPr/>
          <a:lstStyle/>
          <a:p>
            <a:pPr eaLnBrk="1" hangingPunct="1">
              <a:buClr>
                <a:schemeClr val="folHlink"/>
              </a:buClr>
              <a:buSzTx/>
            </a:pPr>
            <a:r>
              <a:rPr lang="cs-CZ" altLang="cs-CZ" sz="2800" smtClean="0">
                <a:solidFill>
                  <a:schemeClr val="folHlink"/>
                </a:solidFill>
              </a:rPr>
              <a:t>3. pneumothorax</a:t>
            </a:r>
            <a:r>
              <a:rPr lang="cs-CZ" altLang="cs-CZ" sz="2800" smtClean="0"/>
              <a:t> – air in pleural sac</a:t>
            </a:r>
          </a:p>
          <a:p>
            <a:pPr lvl="1" eaLnBrk="1" hangingPunct="1">
              <a:buClr>
                <a:schemeClr val="folHlink"/>
              </a:buClr>
              <a:buSzTx/>
            </a:pPr>
            <a:r>
              <a:rPr lang="cs-CZ" altLang="cs-CZ" sz="2400" smtClean="0"/>
              <a:t>lung disease (emphysema, abscess, carcinoma)</a:t>
            </a:r>
          </a:p>
          <a:p>
            <a:pPr lvl="1" eaLnBrk="1" hangingPunct="1">
              <a:buClr>
                <a:schemeClr val="folHlink"/>
              </a:buClr>
              <a:buSzTx/>
            </a:pPr>
            <a:r>
              <a:rPr lang="cs-CZ" altLang="cs-CZ" sz="2400" smtClean="0"/>
              <a:t>thoracic wall injury (rib fracture)</a:t>
            </a:r>
          </a:p>
          <a:p>
            <a:pPr lvl="1" eaLnBrk="1" hangingPunct="1">
              <a:buClr>
                <a:schemeClr val="folHlink"/>
              </a:buClr>
              <a:buSzTx/>
            </a:pPr>
            <a:r>
              <a:rPr lang="cs-CZ" altLang="cs-CZ" sz="2400" smtClean="0"/>
              <a:t>complications</a:t>
            </a:r>
          </a:p>
          <a:p>
            <a:pPr lvl="2" eaLnBrk="1" hangingPunct="1">
              <a:buClr>
                <a:schemeClr val="folHlink"/>
              </a:buClr>
              <a:buSzTx/>
            </a:pPr>
            <a:r>
              <a:rPr lang="cs-CZ" altLang="cs-CZ" sz="2000" smtClean="0"/>
              <a:t>mediastinum shift + lung compression</a:t>
            </a:r>
          </a:p>
          <a:p>
            <a:pPr eaLnBrk="1" hangingPunct="1">
              <a:buClr>
                <a:schemeClr val="folHlink"/>
              </a:buClr>
              <a:buSzTx/>
            </a:pPr>
            <a:r>
              <a:rPr lang="cs-CZ" altLang="cs-CZ" sz="2800" smtClean="0">
                <a:solidFill>
                  <a:schemeClr val="folHlink"/>
                </a:solidFill>
              </a:rPr>
              <a:t>4. hemothorax</a:t>
            </a:r>
            <a:r>
              <a:rPr lang="cs-CZ" altLang="cs-CZ" sz="2800" smtClean="0"/>
              <a:t> – blood in pleural sac</a:t>
            </a:r>
          </a:p>
          <a:p>
            <a:pPr lvl="1" eaLnBrk="1" hangingPunct="1">
              <a:buClr>
                <a:schemeClr val="folHlink"/>
              </a:buClr>
              <a:buSzTx/>
            </a:pPr>
            <a:r>
              <a:rPr lang="cs-CZ" altLang="cs-CZ" sz="2400" smtClean="0"/>
              <a:t>thoracic aorta aneurysm rupture</a:t>
            </a:r>
          </a:p>
          <a:p>
            <a:pPr eaLnBrk="1" hangingPunct="1">
              <a:buClr>
                <a:schemeClr val="folHlink"/>
              </a:buClr>
              <a:buSzTx/>
            </a:pPr>
            <a:r>
              <a:rPr lang="cs-CZ" altLang="cs-CZ" sz="2800" smtClean="0">
                <a:solidFill>
                  <a:schemeClr val="folHlink"/>
                </a:solidFill>
              </a:rPr>
              <a:t>5. chylothorax</a:t>
            </a:r>
            <a:r>
              <a:rPr lang="cs-CZ" altLang="cs-CZ" sz="2800" smtClean="0"/>
              <a:t> – lymph in pleural sac</a:t>
            </a:r>
          </a:p>
          <a:p>
            <a:pPr lvl="1" eaLnBrk="1" hangingPunct="1">
              <a:buClr>
                <a:schemeClr val="folHlink"/>
              </a:buClr>
              <a:buSzTx/>
            </a:pPr>
            <a:r>
              <a:rPr lang="cs-CZ" altLang="cs-CZ" sz="2400" smtClean="0"/>
              <a:t>obstruction of lymphatic ducts (mediastinal neoplasms)</a:t>
            </a:r>
          </a:p>
          <a:p>
            <a:pPr lvl="1" eaLnBrk="1" hangingPunct="1"/>
            <a:endParaRPr lang="cs-CZ" altLang="cs-CZ" sz="2400" smtClean="0"/>
          </a:p>
          <a:p>
            <a:pPr lvl="1" eaLnBrk="1" hangingPunct="1"/>
            <a:endParaRPr lang="cs-CZ" altLang="cs-CZ" sz="2400" smtClean="0"/>
          </a:p>
        </p:txBody>
      </p:sp>
    </p:spTree>
    <p:extLst>
      <p:ext uri="{BB962C8B-B14F-4D97-AF65-F5344CB8AC3E}">
        <p14:creationId xmlns:p14="http://schemas.microsoft.com/office/powerpoint/2010/main" val="4261495389"/>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idx="1"/>
          </p:nvPr>
        </p:nvSpPr>
        <p:spPr/>
        <p:txBody>
          <a:bodyPr/>
          <a:lstStyle/>
          <a:p>
            <a:pPr eaLnBrk="1" hangingPunct="1"/>
            <a:r>
              <a:rPr lang="tr-TR" smtClean="0"/>
              <a:t>Fluid in the pleural space= Effusion</a:t>
            </a:r>
          </a:p>
          <a:p>
            <a:pPr eaLnBrk="1" hangingPunct="1"/>
            <a:r>
              <a:rPr lang="tr-TR" smtClean="0"/>
              <a:t>Effusions may be “Transudate” or “exudate”</a:t>
            </a:r>
          </a:p>
          <a:p>
            <a:pPr algn="ctr" eaLnBrk="1" hangingPunct="1">
              <a:buFont typeface="Wingdings" panose="05000000000000000000" pitchFamily="2" charset="2"/>
              <a:buNone/>
            </a:pPr>
            <a:r>
              <a:rPr lang="tr-TR" sz="3600" b="1" smtClean="0">
                <a:solidFill>
                  <a:schemeClr val="folHlink"/>
                </a:solidFill>
              </a:rPr>
              <a:t>TRANSUDATE</a:t>
            </a:r>
          </a:p>
          <a:p>
            <a:pPr eaLnBrk="1" hangingPunct="1"/>
            <a:r>
              <a:rPr lang="tr-TR" smtClean="0"/>
              <a:t>Hydrothrax </a:t>
            </a:r>
          </a:p>
          <a:p>
            <a:pPr lvl="1" eaLnBrk="1" hangingPunct="1"/>
            <a:r>
              <a:rPr lang="tr-TR" smtClean="0"/>
              <a:t>Seroangious transudate </a:t>
            </a:r>
          </a:p>
          <a:p>
            <a:pPr lvl="1" eaLnBrk="1" hangingPunct="1"/>
            <a:r>
              <a:rPr lang="tr-TR" smtClean="0"/>
              <a:t>Cause:</a:t>
            </a:r>
          </a:p>
          <a:p>
            <a:pPr lvl="2" eaLnBrk="1" hangingPunct="1"/>
            <a:r>
              <a:rPr lang="tr-TR" smtClean="0"/>
              <a:t>Congestive heart failure</a:t>
            </a:r>
            <a:endParaRPr lang="en-US" smtClean="0"/>
          </a:p>
        </p:txBody>
      </p:sp>
      <p:sp>
        <p:nvSpPr>
          <p:cNvPr id="99331" name="Rectangle 3"/>
          <p:cNvSpPr>
            <a:spLocks noGrp="1" noChangeArrowheads="1"/>
          </p:cNvSpPr>
          <p:nvPr>
            <p:ph type="title"/>
          </p:nvPr>
        </p:nvSpPr>
        <p:spPr>
          <a:xfrm>
            <a:off x="228600" y="228600"/>
            <a:ext cx="8915400" cy="1112838"/>
          </a:xfrm>
          <a:noFill/>
        </p:spPr>
        <p:txBody>
          <a:bodyPr lIns="92075" tIns="46038" rIns="92075" bIns="46038"/>
          <a:lstStyle/>
          <a:p>
            <a:pPr eaLnBrk="1" hangingPunct="1"/>
            <a:r>
              <a:rPr lang="tr-TR" sz="4200" smtClean="0">
                <a:solidFill>
                  <a:srgbClr val="FF3300"/>
                </a:solidFill>
              </a:rPr>
              <a:t>Pleural effusion and Pleuritis</a:t>
            </a:r>
            <a:endParaRPr lang="en-US" sz="4200" smtClean="0">
              <a:solidFill>
                <a:srgbClr val="FF3300"/>
              </a:solidFill>
            </a:endParaRPr>
          </a:p>
        </p:txBody>
      </p:sp>
    </p:spTree>
    <p:extLst>
      <p:ext uri="{BB962C8B-B14F-4D97-AF65-F5344CB8AC3E}">
        <p14:creationId xmlns:p14="http://schemas.microsoft.com/office/powerpoint/2010/main" val="236512081"/>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gross pleural effus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20650"/>
            <a:ext cx="8785225"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783779"/>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304800" y="304800"/>
            <a:ext cx="8153400" cy="685800"/>
          </a:xfrm>
        </p:spPr>
        <p:txBody>
          <a:bodyPr/>
          <a:lstStyle/>
          <a:p>
            <a:pPr algn="ctr" eaLnBrk="1" hangingPunct="1"/>
            <a:r>
              <a:rPr lang="tr-TR" sz="3600" b="1" smtClean="0">
                <a:solidFill>
                  <a:schemeClr val="folHlink"/>
                </a:solidFill>
              </a:rPr>
              <a:t>EXUDATE</a:t>
            </a:r>
            <a:endParaRPr lang="en-US" sz="3600" b="1" smtClean="0">
              <a:solidFill>
                <a:schemeClr val="folHlink"/>
              </a:solidFill>
            </a:endParaRPr>
          </a:p>
        </p:txBody>
      </p:sp>
      <p:sp>
        <p:nvSpPr>
          <p:cNvPr id="101379" name="Rectangle 3"/>
          <p:cNvSpPr>
            <a:spLocks noGrp="1" noChangeArrowheads="1"/>
          </p:cNvSpPr>
          <p:nvPr>
            <p:ph type="body" idx="1"/>
          </p:nvPr>
        </p:nvSpPr>
        <p:spPr/>
        <p:txBody>
          <a:bodyPr/>
          <a:lstStyle/>
          <a:p>
            <a:pPr eaLnBrk="1" hangingPunct="1">
              <a:lnSpc>
                <a:spcPct val="90000"/>
              </a:lnSpc>
            </a:pPr>
            <a:r>
              <a:rPr lang="tr-TR" smtClean="0"/>
              <a:t>Seroangious-fibrinous-suppurative</a:t>
            </a:r>
          </a:p>
          <a:p>
            <a:pPr eaLnBrk="1" hangingPunct="1">
              <a:lnSpc>
                <a:spcPct val="90000"/>
              </a:lnSpc>
            </a:pPr>
            <a:r>
              <a:rPr lang="tr-TR" smtClean="0"/>
              <a:t>Causes:</a:t>
            </a:r>
          </a:p>
          <a:p>
            <a:pPr lvl="1" eaLnBrk="1" hangingPunct="1">
              <a:lnSpc>
                <a:spcPct val="90000"/>
              </a:lnSpc>
            </a:pPr>
            <a:r>
              <a:rPr lang="tr-TR" smtClean="0"/>
              <a:t>Microbial invasion</a:t>
            </a:r>
          </a:p>
          <a:p>
            <a:pPr lvl="1" eaLnBrk="1" hangingPunct="1">
              <a:lnSpc>
                <a:spcPct val="90000"/>
              </a:lnSpc>
            </a:pPr>
            <a:r>
              <a:rPr lang="tr-TR" smtClean="0"/>
              <a:t>Blood-borne infections</a:t>
            </a:r>
          </a:p>
          <a:p>
            <a:pPr lvl="1" eaLnBrk="1" hangingPunct="1">
              <a:lnSpc>
                <a:spcPct val="90000"/>
              </a:lnSpc>
            </a:pPr>
            <a:r>
              <a:rPr lang="tr-TR" smtClean="0"/>
              <a:t>Lung cancer invasion</a:t>
            </a:r>
          </a:p>
          <a:p>
            <a:pPr lvl="1" eaLnBrk="1" hangingPunct="1">
              <a:lnSpc>
                <a:spcPct val="90000"/>
              </a:lnSpc>
            </a:pPr>
            <a:r>
              <a:rPr lang="tr-TR" smtClean="0"/>
              <a:t>Pulmonary infarction</a:t>
            </a:r>
          </a:p>
          <a:p>
            <a:pPr lvl="1" eaLnBrk="1" hangingPunct="1">
              <a:lnSpc>
                <a:spcPct val="90000"/>
              </a:lnSpc>
            </a:pPr>
            <a:r>
              <a:rPr lang="tr-TR" smtClean="0"/>
              <a:t>Viral pleuritis</a:t>
            </a:r>
          </a:p>
          <a:p>
            <a:pPr lvl="1" eaLnBrk="1" hangingPunct="1">
              <a:lnSpc>
                <a:spcPct val="90000"/>
              </a:lnSpc>
            </a:pPr>
            <a:r>
              <a:rPr lang="tr-TR" smtClean="0"/>
              <a:t>Systemic connective tissue diseases (SLE, RA)</a:t>
            </a:r>
          </a:p>
          <a:p>
            <a:pPr lvl="1" eaLnBrk="1" hangingPunct="1">
              <a:lnSpc>
                <a:spcPct val="90000"/>
              </a:lnSpc>
            </a:pPr>
            <a:r>
              <a:rPr lang="tr-TR" smtClean="0"/>
              <a:t>Uremia</a:t>
            </a:r>
          </a:p>
          <a:p>
            <a:pPr lvl="1" eaLnBrk="1" hangingPunct="1">
              <a:lnSpc>
                <a:spcPct val="90000"/>
              </a:lnSpc>
            </a:pPr>
            <a:r>
              <a:rPr lang="tr-TR" smtClean="0"/>
              <a:t>Thoracic surgery</a:t>
            </a:r>
            <a:endParaRPr lang="en-US" smtClean="0"/>
          </a:p>
        </p:txBody>
      </p:sp>
    </p:spTree>
    <p:extLst>
      <p:ext uri="{BB962C8B-B14F-4D97-AF65-F5344CB8AC3E}">
        <p14:creationId xmlns:p14="http://schemas.microsoft.com/office/powerpoint/2010/main" val="2896008245"/>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684213" y="403225"/>
            <a:ext cx="7775575" cy="865188"/>
          </a:xfrm>
        </p:spPr>
        <p:txBody>
          <a:bodyPr/>
          <a:lstStyle/>
          <a:p>
            <a:pPr algn="ctr" eaLnBrk="1" hangingPunct="1"/>
            <a:r>
              <a:rPr lang="tr-TR" sz="4200" b="1" smtClean="0">
                <a:solidFill>
                  <a:schemeClr val="folHlink"/>
                </a:solidFill>
              </a:rPr>
              <a:t>Pneumothorax</a:t>
            </a:r>
            <a:endParaRPr lang="en-US" sz="4200" b="1" smtClean="0">
              <a:solidFill>
                <a:schemeClr val="folHlink"/>
              </a:solidFill>
            </a:endParaRPr>
          </a:p>
        </p:txBody>
      </p:sp>
      <p:sp>
        <p:nvSpPr>
          <p:cNvPr id="102403" name="Rectangle 3"/>
          <p:cNvSpPr>
            <a:spLocks noGrp="1" noChangeArrowheads="1"/>
          </p:cNvSpPr>
          <p:nvPr>
            <p:ph type="body" idx="1"/>
          </p:nvPr>
        </p:nvSpPr>
        <p:spPr>
          <a:xfrm>
            <a:off x="685800" y="685800"/>
            <a:ext cx="8153400" cy="5410200"/>
          </a:xfrm>
        </p:spPr>
        <p:txBody>
          <a:bodyPr/>
          <a:lstStyle/>
          <a:p>
            <a:pPr algn="ctr" eaLnBrk="1" hangingPunct="1">
              <a:buFont typeface="Wingdings" panose="05000000000000000000" pitchFamily="2" charset="2"/>
              <a:buNone/>
            </a:pPr>
            <a:endParaRPr lang="tr-TR" b="1" smtClean="0"/>
          </a:p>
          <a:p>
            <a:pPr algn="ctr" eaLnBrk="1" hangingPunct="1">
              <a:buFont typeface="Wingdings" panose="05000000000000000000" pitchFamily="2" charset="2"/>
              <a:buNone/>
            </a:pPr>
            <a:r>
              <a:rPr lang="tr-TR" smtClean="0">
                <a:solidFill>
                  <a:srgbClr val="FF33CC"/>
                </a:solidFill>
              </a:rPr>
              <a:t>Air/gas in the pleural sac</a:t>
            </a:r>
          </a:p>
          <a:p>
            <a:pPr eaLnBrk="1" hangingPunct="1"/>
            <a:r>
              <a:rPr lang="tr-TR" smtClean="0"/>
              <a:t>Simple (spontaneous) Pneumothorax:</a:t>
            </a:r>
          </a:p>
          <a:p>
            <a:pPr lvl="1" eaLnBrk="1" hangingPunct="1"/>
            <a:r>
              <a:rPr lang="tr-TR" sz="2100" smtClean="0"/>
              <a:t>No causative pathology</a:t>
            </a:r>
          </a:p>
          <a:p>
            <a:pPr eaLnBrk="1" hangingPunct="1"/>
            <a:r>
              <a:rPr lang="tr-TR" smtClean="0"/>
              <a:t>Secondary  Pneumothorax:</a:t>
            </a:r>
          </a:p>
          <a:p>
            <a:pPr lvl="1" eaLnBrk="1" hangingPunct="1"/>
            <a:r>
              <a:rPr lang="tr-TR" sz="2100" smtClean="0"/>
              <a:t>Emphyseme (pyopneumothorax)</a:t>
            </a:r>
          </a:p>
          <a:p>
            <a:pPr lvl="1" eaLnBrk="1" hangingPunct="1"/>
            <a:r>
              <a:rPr lang="tr-TR" sz="2100" smtClean="0"/>
              <a:t>Rib fracture</a:t>
            </a:r>
          </a:p>
          <a:p>
            <a:pPr lvl="1" eaLnBrk="1" hangingPunct="1"/>
            <a:r>
              <a:rPr lang="tr-TR" sz="2100" smtClean="0"/>
              <a:t>Infections (Tb; abscess)</a:t>
            </a:r>
          </a:p>
          <a:p>
            <a:pPr lvl="1" eaLnBrk="1" hangingPunct="1"/>
            <a:r>
              <a:rPr lang="tr-TR" sz="2100" smtClean="0"/>
              <a:t>Cancer</a:t>
            </a:r>
          </a:p>
          <a:p>
            <a:pPr eaLnBrk="1" hangingPunct="1"/>
            <a:endParaRPr lang="tr-TR" sz="2000" smtClean="0"/>
          </a:p>
          <a:p>
            <a:pPr eaLnBrk="1" hangingPunct="1"/>
            <a:endParaRPr lang="en-US" sz="2000" smtClean="0"/>
          </a:p>
        </p:txBody>
      </p:sp>
    </p:spTree>
    <p:extLst>
      <p:ext uri="{BB962C8B-B14F-4D97-AF65-F5344CB8AC3E}">
        <p14:creationId xmlns:p14="http://schemas.microsoft.com/office/powerpoint/2010/main" val="3337974417"/>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lstStyle/>
          <a:p>
            <a:pPr eaLnBrk="1" hangingPunct="1">
              <a:lnSpc>
                <a:spcPct val="90000"/>
              </a:lnSpc>
            </a:pPr>
            <a:r>
              <a:rPr lang="tr-TR" b="1" smtClean="0"/>
              <a:t>Hemothorax</a:t>
            </a:r>
          </a:p>
          <a:p>
            <a:pPr lvl="1" eaLnBrk="1" hangingPunct="1">
              <a:lnSpc>
                <a:spcPct val="90000"/>
              </a:lnSpc>
            </a:pPr>
            <a:r>
              <a:rPr lang="tr-TR" smtClean="0"/>
              <a:t>Collection of blood</a:t>
            </a:r>
          </a:p>
          <a:p>
            <a:pPr lvl="1" eaLnBrk="1" hangingPunct="1">
              <a:lnSpc>
                <a:spcPct val="90000"/>
              </a:lnSpc>
            </a:pPr>
            <a:r>
              <a:rPr lang="tr-TR" smtClean="0"/>
              <a:t>Cause:</a:t>
            </a:r>
          </a:p>
          <a:p>
            <a:pPr lvl="2" eaLnBrk="1" hangingPunct="1">
              <a:lnSpc>
                <a:spcPct val="90000"/>
              </a:lnSpc>
            </a:pPr>
            <a:r>
              <a:rPr lang="tr-TR" smtClean="0"/>
              <a:t>rupture of intrathoracic aortic aneurysm</a:t>
            </a:r>
          </a:p>
          <a:p>
            <a:pPr eaLnBrk="1" hangingPunct="1">
              <a:lnSpc>
                <a:spcPct val="90000"/>
              </a:lnSpc>
            </a:pPr>
            <a:r>
              <a:rPr lang="tr-TR" b="1" smtClean="0"/>
              <a:t>Chylothorax</a:t>
            </a:r>
          </a:p>
          <a:p>
            <a:pPr lvl="1" eaLnBrk="1" hangingPunct="1">
              <a:lnSpc>
                <a:spcPct val="90000"/>
              </a:lnSpc>
            </a:pPr>
            <a:r>
              <a:rPr lang="tr-TR" smtClean="0"/>
              <a:t>Collection of lymphatic fluid</a:t>
            </a:r>
          </a:p>
          <a:p>
            <a:pPr lvl="1" eaLnBrk="1" hangingPunct="1">
              <a:lnSpc>
                <a:spcPct val="90000"/>
              </a:lnSpc>
            </a:pPr>
            <a:r>
              <a:rPr lang="tr-TR" smtClean="0"/>
              <a:t>Milky (microglobules of lipid)</a:t>
            </a:r>
          </a:p>
          <a:p>
            <a:pPr lvl="1" eaLnBrk="1" hangingPunct="1">
              <a:lnSpc>
                <a:spcPct val="90000"/>
              </a:lnSpc>
            </a:pPr>
            <a:r>
              <a:rPr lang="tr-TR" smtClean="0"/>
              <a:t>Cause:</a:t>
            </a:r>
          </a:p>
          <a:p>
            <a:pPr lvl="2" eaLnBrk="1" hangingPunct="1">
              <a:lnSpc>
                <a:spcPct val="90000"/>
              </a:lnSpc>
            </a:pPr>
            <a:r>
              <a:rPr lang="tr-TR" smtClean="0"/>
              <a:t>obstruction of major lymph ducts (due to cancer invasion)</a:t>
            </a:r>
            <a:endParaRPr lang="en-US" smtClean="0"/>
          </a:p>
        </p:txBody>
      </p:sp>
      <p:sp>
        <p:nvSpPr>
          <p:cNvPr id="103427" name="Rectangle 3"/>
          <p:cNvSpPr>
            <a:spLocks noGrp="1" noChangeArrowheads="1"/>
          </p:cNvSpPr>
          <p:nvPr>
            <p:ph type="title"/>
          </p:nvPr>
        </p:nvSpPr>
        <p:spPr>
          <a:xfrm>
            <a:off x="685800" y="304800"/>
            <a:ext cx="8305800" cy="685800"/>
          </a:xfrm>
          <a:noFill/>
        </p:spPr>
        <p:txBody>
          <a:bodyPr lIns="92075" tIns="46038" rIns="92075" bIns="46038"/>
          <a:lstStyle/>
          <a:p>
            <a:pPr algn="ctr" eaLnBrk="1" hangingPunct="1"/>
            <a:r>
              <a:rPr lang="tr-TR" sz="4200" b="1" smtClean="0">
                <a:solidFill>
                  <a:schemeClr val="folHlink"/>
                </a:solidFill>
              </a:rPr>
              <a:t>Hemothorax &amp; Chylothorax</a:t>
            </a:r>
            <a:endParaRPr lang="en-US" sz="4200" b="1" smtClean="0">
              <a:solidFill>
                <a:schemeClr val="folHlink"/>
              </a:solidFill>
            </a:endParaRPr>
          </a:p>
        </p:txBody>
      </p:sp>
    </p:spTree>
    <p:extLst>
      <p:ext uri="{BB962C8B-B14F-4D97-AF65-F5344CB8AC3E}">
        <p14:creationId xmlns:p14="http://schemas.microsoft.com/office/powerpoint/2010/main" val="4245520960"/>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descr="AcHemotora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327150"/>
            <a:ext cx="6400800" cy="420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1" name="Rectangle 3"/>
          <p:cNvSpPr>
            <a:spLocks noChangeArrowheads="1"/>
          </p:cNvSpPr>
          <p:nvPr/>
        </p:nvSpPr>
        <p:spPr bwMode="auto">
          <a:xfrm>
            <a:off x="1524000" y="606425"/>
            <a:ext cx="25527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tr-TR" sz="3200" b="1">
                <a:solidFill>
                  <a:schemeClr val="hlink"/>
                </a:solidFill>
              </a:rPr>
              <a:t>Hemothorax</a:t>
            </a:r>
            <a:endParaRPr lang="en-US" sz="3200" b="1">
              <a:solidFill>
                <a:schemeClr val="hlink"/>
              </a:solidFill>
            </a:endParaRPr>
          </a:p>
        </p:txBody>
      </p:sp>
    </p:spTree>
    <p:extLst>
      <p:ext uri="{BB962C8B-B14F-4D97-AF65-F5344CB8AC3E}">
        <p14:creationId xmlns:p14="http://schemas.microsoft.com/office/powerpoint/2010/main" val="3193148073"/>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AcChylotora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327150"/>
            <a:ext cx="6400800" cy="420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5" name="Rectangle 3"/>
          <p:cNvSpPr>
            <a:spLocks noChangeArrowheads="1"/>
          </p:cNvSpPr>
          <p:nvPr/>
        </p:nvSpPr>
        <p:spPr bwMode="auto">
          <a:xfrm>
            <a:off x="1371600" y="682625"/>
            <a:ext cx="25511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tr-TR" sz="3200" b="1">
                <a:solidFill>
                  <a:srgbClr val="FC7F6A"/>
                </a:solidFill>
              </a:rPr>
              <a:t>Chylothorax</a:t>
            </a:r>
            <a:endParaRPr lang="en-US" sz="3200" b="1">
              <a:solidFill>
                <a:srgbClr val="FC7F6A"/>
              </a:solidFill>
            </a:endParaRPr>
          </a:p>
        </p:txBody>
      </p:sp>
    </p:spTree>
    <p:extLst>
      <p:ext uri="{BB962C8B-B14F-4D97-AF65-F5344CB8AC3E}">
        <p14:creationId xmlns:p14="http://schemas.microsoft.com/office/powerpoint/2010/main" val="6387355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a:bodyPr>
          <a:lstStyle/>
          <a:p>
            <a:pPr eaLnBrk="1" hangingPunct="1"/>
            <a:r>
              <a:rPr lang="en-US" sz="3600" b="1" dirty="0" smtClean="0"/>
              <a:t>Etiology:</a:t>
            </a:r>
          </a:p>
        </p:txBody>
      </p:sp>
      <p:sp>
        <p:nvSpPr>
          <p:cNvPr id="32774" name="Rectangle 6"/>
          <p:cNvSpPr>
            <a:spLocks noGrp="1" noChangeArrowheads="1"/>
          </p:cNvSpPr>
          <p:nvPr>
            <p:ph type="body" sz="half" idx="2"/>
          </p:nvPr>
        </p:nvSpPr>
        <p:spPr>
          <a:xfrm>
            <a:off x="533400" y="1496144"/>
            <a:ext cx="8077200" cy="5029200"/>
          </a:xfrm>
          <a:noFill/>
        </p:spPr>
        <p:txBody>
          <a:bodyPr>
            <a:normAutofit/>
          </a:bodyPr>
          <a:lstStyle/>
          <a:p>
            <a:pPr eaLnBrk="1" hangingPunct="1">
              <a:lnSpc>
                <a:spcPct val="110000"/>
              </a:lnSpc>
            </a:pPr>
            <a:r>
              <a:rPr lang="en-US" sz="3200" dirty="0" smtClean="0"/>
              <a:t>Decreased resistance - General/immune</a:t>
            </a:r>
          </a:p>
          <a:p>
            <a:pPr eaLnBrk="1" hangingPunct="1">
              <a:lnSpc>
                <a:spcPct val="110000"/>
              </a:lnSpc>
            </a:pPr>
            <a:r>
              <a:rPr lang="en-US" sz="3200" dirty="0" smtClean="0"/>
              <a:t>Virulent infection - Lobar pneumonia</a:t>
            </a:r>
          </a:p>
          <a:p>
            <a:pPr eaLnBrk="1" hangingPunct="1">
              <a:lnSpc>
                <a:spcPct val="110000"/>
              </a:lnSpc>
            </a:pPr>
            <a:r>
              <a:rPr lang="en-US" sz="3200" dirty="0" smtClean="0"/>
              <a:t>Defective Clearing mechanism</a:t>
            </a:r>
          </a:p>
          <a:p>
            <a:pPr lvl="1" eaLnBrk="1" hangingPunct="1">
              <a:lnSpc>
                <a:spcPct val="110000"/>
              </a:lnSpc>
            </a:pPr>
            <a:r>
              <a:rPr lang="en-US" sz="2800" dirty="0" smtClean="0"/>
              <a:t>Cough/gag Reflex – Coma, paralysis, sick.</a:t>
            </a:r>
          </a:p>
          <a:p>
            <a:pPr lvl="1" eaLnBrk="1" hangingPunct="1">
              <a:lnSpc>
                <a:spcPct val="110000"/>
              </a:lnSpc>
            </a:pPr>
            <a:r>
              <a:rPr lang="en-US" sz="2800" dirty="0" smtClean="0"/>
              <a:t>Mucosal Injury – smoking, toxin aspiration</a:t>
            </a:r>
          </a:p>
          <a:p>
            <a:pPr lvl="1" eaLnBrk="1" hangingPunct="1">
              <a:lnSpc>
                <a:spcPct val="110000"/>
              </a:lnSpc>
            </a:pPr>
            <a:r>
              <a:rPr lang="en-US" sz="2800" dirty="0" smtClean="0"/>
              <a:t>Low Alveolar defense - Immunodeficiency</a:t>
            </a:r>
          </a:p>
          <a:p>
            <a:pPr lvl="1" eaLnBrk="1" hangingPunct="1">
              <a:lnSpc>
                <a:spcPct val="110000"/>
              </a:lnSpc>
            </a:pPr>
            <a:r>
              <a:rPr lang="en-US" sz="2800" dirty="0" smtClean="0"/>
              <a:t>Pulmonary edema – Cardiac failure, </a:t>
            </a:r>
            <a:r>
              <a:rPr lang="en-US" sz="2800" dirty="0" err="1" smtClean="0"/>
              <a:t>embol</a:t>
            </a:r>
            <a:r>
              <a:rPr lang="en-US" sz="2800" dirty="0" smtClean="0"/>
              <a:t>.</a:t>
            </a:r>
          </a:p>
          <a:p>
            <a:pPr lvl="1" eaLnBrk="1" hangingPunct="1">
              <a:lnSpc>
                <a:spcPct val="110000"/>
              </a:lnSpc>
            </a:pPr>
            <a:r>
              <a:rPr lang="en-US" sz="2800" dirty="0" smtClean="0"/>
              <a:t>Obstructions – foreign body, tumors</a:t>
            </a:r>
          </a:p>
        </p:txBody>
      </p:sp>
    </p:spTree>
    <p:extLst>
      <p:ext uri="{BB962C8B-B14F-4D97-AF65-F5344CB8AC3E}">
        <p14:creationId xmlns:p14="http://schemas.microsoft.com/office/powerpoint/2010/main" val="3300375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4">
                                            <p:txEl>
                                              <p:pRg st="0" end="0"/>
                                            </p:txEl>
                                          </p:spTgt>
                                        </p:tgtEl>
                                        <p:attrNameLst>
                                          <p:attrName>style.visibility</p:attrName>
                                        </p:attrNameLst>
                                      </p:cBhvr>
                                      <p:to>
                                        <p:strVal val="visible"/>
                                      </p:to>
                                    </p:set>
                                    <p:animEffect transition="in" filter="blinds(horizontal)">
                                      <p:cBhvr>
                                        <p:cTn id="7" dur="500"/>
                                        <p:tgtEl>
                                          <p:spTgt spid="3277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4">
                                            <p:txEl>
                                              <p:pRg st="1" end="1"/>
                                            </p:txEl>
                                          </p:spTgt>
                                        </p:tgtEl>
                                        <p:attrNameLst>
                                          <p:attrName>style.visibility</p:attrName>
                                        </p:attrNameLst>
                                      </p:cBhvr>
                                      <p:to>
                                        <p:strVal val="visible"/>
                                      </p:to>
                                    </p:set>
                                    <p:animEffect transition="in" filter="blinds(horizontal)">
                                      <p:cBhvr>
                                        <p:cTn id="12" dur="500"/>
                                        <p:tgtEl>
                                          <p:spTgt spid="3277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4">
                                            <p:txEl>
                                              <p:pRg st="2" end="2"/>
                                            </p:txEl>
                                          </p:spTgt>
                                        </p:tgtEl>
                                        <p:attrNameLst>
                                          <p:attrName>style.visibility</p:attrName>
                                        </p:attrNameLst>
                                      </p:cBhvr>
                                      <p:to>
                                        <p:strVal val="visible"/>
                                      </p:to>
                                    </p:set>
                                    <p:animEffect transition="in" filter="blinds(horizontal)">
                                      <p:cBhvr>
                                        <p:cTn id="17" dur="500"/>
                                        <p:tgtEl>
                                          <p:spTgt spid="32774">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2774">
                                            <p:txEl>
                                              <p:pRg st="3" end="3"/>
                                            </p:txEl>
                                          </p:spTgt>
                                        </p:tgtEl>
                                        <p:attrNameLst>
                                          <p:attrName>style.visibility</p:attrName>
                                        </p:attrNameLst>
                                      </p:cBhvr>
                                      <p:to>
                                        <p:strVal val="visible"/>
                                      </p:to>
                                    </p:set>
                                    <p:animEffect transition="in" filter="blinds(horizontal)">
                                      <p:cBhvr>
                                        <p:cTn id="20" dur="500"/>
                                        <p:tgtEl>
                                          <p:spTgt spid="32774">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2774">
                                            <p:txEl>
                                              <p:pRg st="4" end="4"/>
                                            </p:txEl>
                                          </p:spTgt>
                                        </p:tgtEl>
                                        <p:attrNameLst>
                                          <p:attrName>style.visibility</p:attrName>
                                        </p:attrNameLst>
                                      </p:cBhvr>
                                      <p:to>
                                        <p:strVal val="visible"/>
                                      </p:to>
                                    </p:set>
                                    <p:animEffect transition="in" filter="blinds(horizontal)">
                                      <p:cBhvr>
                                        <p:cTn id="23" dur="500"/>
                                        <p:tgtEl>
                                          <p:spTgt spid="32774">
                                            <p:txEl>
                                              <p:pRg st="4" end="4"/>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2774">
                                            <p:txEl>
                                              <p:pRg st="5" end="5"/>
                                            </p:txEl>
                                          </p:spTgt>
                                        </p:tgtEl>
                                        <p:attrNameLst>
                                          <p:attrName>style.visibility</p:attrName>
                                        </p:attrNameLst>
                                      </p:cBhvr>
                                      <p:to>
                                        <p:strVal val="visible"/>
                                      </p:to>
                                    </p:set>
                                    <p:animEffect transition="in" filter="blinds(horizontal)">
                                      <p:cBhvr>
                                        <p:cTn id="26" dur="500"/>
                                        <p:tgtEl>
                                          <p:spTgt spid="32774">
                                            <p:txEl>
                                              <p:pRg st="5" end="5"/>
                                            </p:txEl>
                                          </p:spTgt>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2774">
                                            <p:txEl>
                                              <p:pRg st="6" end="6"/>
                                            </p:txEl>
                                          </p:spTgt>
                                        </p:tgtEl>
                                        <p:attrNameLst>
                                          <p:attrName>style.visibility</p:attrName>
                                        </p:attrNameLst>
                                      </p:cBhvr>
                                      <p:to>
                                        <p:strVal val="visible"/>
                                      </p:to>
                                    </p:set>
                                    <p:animEffect transition="in" filter="blinds(horizontal)">
                                      <p:cBhvr>
                                        <p:cTn id="29" dur="500"/>
                                        <p:tgtEl>
                                          <p:spTgt spid="32774">
                                            <p:txEl>
                                              <p:pRg st="6" end="6"/>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32774">
                                            <p:txEl>
                                              <p:pRg st="7" end="7"/>
                                            </p:txEl>
                                          </p:spTgt>
                                        </p:tgtEl>
                                        <p:attrNameLst>
                                          <p:attrName>style.visibility</p:attrName>
                                        </p:attrNameLst>
                                      </p:cBhvr>
                                      <p:to>
                                        <p:strVal val="visible"/>
                                      </p:to>
                                    </p:set>
                                    <p:animEffect transition="in" filter="blinds(horizontal)">
                                      <p:cBhvr>
                                        <p:cTn id="32" dur="500"/>
                                        <p:tgtEl>
                                          <p:spTgt spid="3277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uild="p"/>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tr-TR" sz="4200" b="1" smtClean="0">
                <a:solidFill>
                  <a:srgbClr val="FF3300"/>
                </a:solidFill>
              </a:rPr>
              <a:t>Neoplastic lesions of pleura:</a:t>
            </a:r>
            <a:endParaRPr lang="en-US" sz="4200" b="1" smtClean="0">
              <a:solidFill>
                <a:srgbClr val="FF3300"/>
              </a:solidFill>
            </a:endParaRPr>
          </a:p>
        </p:txBody>
      </p:sp>
      <p:sp>
        <p:nvSpPr>
          <p:cNvPr id="106499" name="Rectangle 3"/>
          <p:cNvSpPr>
            <a:spLocks noGrp="1" noChangeArrowheads="1"/>
          </p:cNvSpPr>
          <p:nvPr>
            <p:ph type="body" idx="1"/>
          </p:nvPr>
        </p:nvSpPr>
        <p:spPr>
          <a:xfrm>
            <a:off x="304800" y="1219200"/>
            <a:ext cx="8534400" cy="4876800"/>
          </a:xfrm>
        </p:spPr>
        <p:txBody>
          <a:bodyPr/>
          <a:lstStyle/>
          <a:p>
            <a:pPr algn="ctr" eaLnBrk="1" hangingPunct="1">
              <a:buFont typeface="Wingdings" panose="05000000000000000000" pitchFamily="2" charset="2"/>
              <a:buNone/>
            </a:pPr>
            <a:r>
              <a:rPr lang="tr-TR" b="1" smtClean="0">
                <a:solidFill>
                  <a:schemeClr val="folHlink"/>
                </a:solidFill>
              </a:rPr>
              <a:t> Malignant mesothelioma</a:t>
            </a:r>
          </a:p>
          <a:p>
            <a:pPr eaLnBrk="1" hangingPunct="1"/>
            <a:r>
              <a:rPr lang="tr-TR" sz="2800" smtClean="0"/>
              <a:t>Rare.</a:t>
            </a:r>
          </a:p>
          <a:p>
            <a:pPr eaLnBrk="1" hangingPunct="1"/>
            <a:r>
              <a:rPr lang="tr-TR" sz="2800" smtClean="0"/>
              <a:t>Epitheliod, biphasic and spindle cell variants are present.</a:t>
            </a:r>
          </a:p>
          <a:p>
            <a:pPr eaLnBrk="1" hangingPunct="1"/>
            <a:r>
              <a:rPr lang="tr-TR" sz="2800" smtClean="0"/>
              <a:t>Pleura (less commonly peritoneum and pericardium)</a:t>
            </a:r>
          </a:p>
          <a:p>
            <a:pPr eaLnBrk="1" hangingPunct="1"/>
            <a:r>
              <a:rPr lang="tr-TR" sz="2800" smtClean="0"/>
              <a:t>Asbestosis (50% of total cases)</a:t>
            </a:r>
          </a:p>
          <a:p>
            <a:pPr eaLnBrk="1" hangingPunct="1"/>
            <a:r>
              <a:rPr lang="tr-TR" sz="2800" smtClean="0"/>
              <a:t>Yellow-firm mass obliterating the pleural cavity</a:t>
            </a:r>
          </a:p>
          <a:p>
            <a:pPr eaLnBrk="1" hangingPunct="1"/>
            <a:r>
              <a:rPr lang="tr-TR" sz="2800" smtClean="0"/>
              <a:t>Distant metastases are rare.</a:t>
            </a:r>
            <a:endParaRPr lang="en-US" sz="2800" smtClean="0"/>
          </a:p>
        </p:txBody>
      </p:sp>
    </p:spTree>
    <p:extLst>
      <p:ext uri="{BB962C8B-B14F-4D97-AF65-F5344CB8AC3E}">
        <p14:creationId xmlns:p14="http://schemas.microsoft.com/office/powerpoint/2010/main" val="235121272"/>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AcMesoteliom1"/>
          <p:cNvPicPr>
            <a:picLocks noChangeAspect="1" noChangeArrowheads="1"/>
          </p:cNvPicPr>
          <p:nvPr/>
        </p:nvPicPr>
        <p:blipFill>
          <a:blip r:embed="rId2">
            <a:lum bright="8000" contrast="4000"/>
            <a:extLst>
              <a:ext uri="{28A0092B-C50C-407E-A947-70E740481C1C}">
                <a14:useLocalDpi xmlns:a14="http://schemas.microsoft.com/office/drawing/2010/main" val="0"/>
              </a:ext>
            </a:extLst>
          </a:blip>
          <a:srcRect/>
          <a:stretch>
            <a:fillRect/>
          </a:stretch>
        </p:blipFill>
        <p:spPr bwMode="auto">
          <a:xfrm>
            <a:off x="2484438" y="0"/>
            <a:ext cx="4413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4249669"/>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AcMesoteliom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52413"/>
            <a:ext cx="8713788" cy="634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70931"/>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mesotheliomaMicr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582613"/>
            <a:ext cx="8713788" cy="574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584009"/>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539750" y="404813"/>
            <a:ext cx="8229600" cy="1574800"/>
          </a:xfrm>
        </p:spPr>
        <p:txBody>
          <a:bodyPr/>
          <a:lstStyle/>
          <a:p>
            <a:pPr eaLnBrk="1" hangingPunct="1"/>
            <a:r>
              <a:rPr lang="tr-TR" sz="2400" b="1" smtClean="0"/>
              <a:t>Differential diagnosis: Malignant mesothelioma must be distinguished from adenocarcinoma.</a:t>
            </a:r>
            <a:br>
              <a:rPr lang="tr-TR" sz="2400" b="1" smtClean="0"/>
            </a:br>
            <a:r>
              <a:rPr lang="tr-TR" sz="2400" b="1" smtClean="0"/>
              <a:t>Immunhistochemistry and electron microscopy is helpful in the differential diagnosis:</a:t>
            </a:r>
            <a:endParaRPr lang="tr-TR" sz="3400" smtClean="0"/>
          </a:p>
        </p:txBody>
      </p:sp>
      <p:graphicFrame>
        <p:nvGraphicFramePr>
          <p:cNvPr id="150553" name="Group 25"/>
          <p:cNvGraphicFramePr>
            <a:graphicFrameLocks noGrp="1"/>
          </p:cNvGraphicFramePr>
          <p:nvPr>
            <p:ph idx="1"/>
          </p:nvPr>
        </p:nvGraphicFramePr>
        <p:xfrm>
          <a:off x="457200" y="2349500"/>
          <a:ext cx="8229600" cy="3865562"/>
        </p:xfrm>
        <a:graphic>
          <a:graphicData uri="http://schemas.openxmlformats.org/drawingml/2006/table">
            <a:tbl>
              <a:tblPr/>
              <a:tblGrid>
                <a:gridCol w="4114800"/>
                <a:gridCol w="4114800"/>
              </a:tblGrid>
              <a:tr h="1030241">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hlink"/>
                          </a:solidFill>
                          <a:effectLst/>
                          <a:latin typeface="Arial" panose="020B0604020202020204" pitchFamily="34" charset="0"/>
                        </a:rPr>
                        <a:t>Mesothelioma</a:t>
                      </a:r>
                    </a:p>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hlink"/>
                          </a:solidFill>
                          <a:effectLst/>
                          <a:latin typeface="Arial" panose="020B0604020202020204" pitchFamily="34" charset="0"/>
                        </a:rPr>
                        <a:t>Markers</a:t>
                      </a:r>
                    </a:p>
                  </a:txBody>
                  <a:tcPr marT="45721" marB="45721"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rgbClr val="CC3399"/>
                          </a:solidFill>
                          <a:effectLst/>
                          <a:latin typeface="Arial" panose="020B0604020202020204" pitchFamily="34" charset="0"/>
                        </a:rPr>
                        <a:t>Adenocarcinoma</a:t>
                      </a:r>
                    </a:p>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rgbClr val="CC3399"/>
                          </a:solidFill>
                          <a:effectLst/>
                          <a:latin typeface="Arial" panose="020B0604020202020204" pitchFamily="34" charset="0"/>
                        </a:rPr>
                        <a:t>Markers</a:t>
                      </a:r>
                    </a:p>
                  </a:txBody>
                  <a:tcPr marT="45721" marB="4572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944578">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tx1"/>
                          </a:solidFill>
                          <a:effectLst/>
                          <a:latin typeface="Arial" panose="020B0604020202020204" pitchFamily="34" charset="0"/>
                        </a:rPr>
                        <a:t>Calretinin</a:t>
                      </a:r>
                    </a:p>
                  </a:txBody>
                  <a:tcPr marT="45721" marB="45721"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tx1"/>
                          </a:solidFill>
                          <a:effectLst/>
                          <a:latin typeface="Arial" panose="020B0604020202020204" pitchFamily="34" charset="0"/>
                        </a:rPr>
                        <a:t>TTF-1</a:t>
                      </a:r>
                    </a:p>
                  </a:txBody>
                  <a:tcPr marT="45721" marB="4572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946165">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tx1"/>
                          </a:solidFill>
                          <a:effectLst/>
                          <a:latin typeface="Arial" panose="020B0604020202020204" pitchFamily="34" charset="0"/>
                        </a:rPr>
                        <a:t>WT-1</a:t>
                      </a:r>
                    </a:p>
                  </a:txBody>
                  <a:tcPr marT="45721" marB="45721"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tx1"/>
                          </a:solidFill>
                          <a:effectLst/>
                          <a:latin typeface="Arial" panose="020B0604020202020204" pitchFamily="34" charset="0"/>
                        </a:rPr>
                        <a:t>Carcinoembryonic Antigen </a:t>
                      </a:r>
                    </a:p>
                  </a:txBody>
                  <a:tcPr marT="45721" marB="4572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944578">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tx1"/>
                          </a:solidFill>
                          <a:effectLst/>
                          <a:latin typeface="Arial" panose="020B0604020202020204" pitchFamily="34" charset="0"/>
                        </a:rPr>
                        <a:t>Cytokeratin 5/6</a:t>
                      </a:r>
                    </a:p>
                  </a:txBody>
                  <a:tcPr marT="45721" marB="45721"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1"/>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accent1"/>
                        </a:buClr>
                        <a:buFont typeface="Wingdings" panose="05000000000000000000" pitchFamily="2" charset="2"/>
                        <a:defRPr sz="2300">
                          <a:solidFill>
                            <a:schemeClr val="tx1"/>
                          </a:solidFill>
                          <a:latin typeface="Arial" panose="020B0604020202020204" pitchFamily="34" charset="0"/>
                        </a:defRPr>
                      </a:lvl2pPr>
                      <a:lvl3pPr>
                        <a:spcBef>
                          <a:spcPct val="20000"/>
                        </a:spcBef>
                        <a:buClr>
                          <a:schemeClr val="accent1"/>
                        </a:buClr>
                        <a:buFont typeface="Wingdings" panose="05000000000000000000" pitchFamily="2" charset="2"/>
                        <a:defRPr sz="2100">
                          <a:solidFill>
                            <a:schemeClr val="tx1"/>
                          </a:solidFill>
                          <a:latin typeface="Arial" panose="020B0604020202020204" pitchFamily="34" charset="0"/>
                        </a:defRPr>
                      </a:lvl3pPr>
                      <a:lvl4pPr>
                        <a:spcBef>
                          <a:spcPct val="20000"/>
                        </a:spcBef>
                        <a:buClr>
                          <a:schemeClr val="accent1"/>
                        </a:buClr>
                        <a:defRPr>
                          <a:solidFill>
                            <a:schemeClr val="tx1"/>
                          </a:solidFill>
                          <a:latin typeface="Arial" panose="020B0604020202020204" pitchFamily="34" charset="0"/>
                        </a:defRPr>
                      </a:lvl4pPr>
                      <a:lvl5pPr>
                        <a:spcBef>
                          <a:spcPct val="20000"/>
                        </a:spcBef>
                        <a:buClr>
                          <a:schemeClr val="accent1"/>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accent1"/>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None/>
                        <a:tabLst/>
                      </a:pPr>
                      <a:r>
                        <a:rPr kumimoji="0" lang="tr-TR" sz="2800" b="1" i="0" u="none" strike="noStrike" cap="none" normalizeH="0" baseline="0" smtClean="0">
                          <a:ln>
                            <a:noFill/>
                          </a:ln>
                          <a:solidFill>
                            <a:schemeClr val="tx1"/>
                          </a:solidFill>
                          <a:effectLst/>
                          <a:latin typeface="Arial" panose="020B0604020202020204" pitchFamily="34" charset="0"/>
                        </a:rPr>
                        <a:t>BerEp-4</a:t>
                      </a:r>
                    </a:p>
                  </a:txBody>
                  <a:tcPr marT="45721" marB="45721"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extLst>
      <p:ext uri="{BB962C8B-B14F-4D97-AF65-F5344CB8AC3E}">
        <p14:creationId xmlns:p14="http://schemas.microsoft.com/office/powerpoint/2010/main" val="145996335"/>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MediastenLes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6025" y="0"/>
            <a:ext cx="6348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8617479"/>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defRPr/>
            </a:pPr>
            <a:r>
              <a:rPr lang="cs-CZ" dirty="0" smtClean="0"/>
              <a:t>Mesothelioma</a:t>
            </a:r>
          </a:p>
        </p:txBody>
      </p:sp>
      <p:sp>
        <p:nvSpPr>
          <p:cNvPr id="54275" name="Rectangle 3"/>
          <p:cNvSpPr>
            <a:spLocks noGrp="1" noChangeArrowheads="1"/>
          </p:cNvSpPr>
          <p:nvPr>
            <p:ph type="body" idx="1"/>
          </p:nvPr>
        </p:nvSpPr>
        <p:spPr/>
        <p:txBody>
          <a:bodyPr/>
          <a:lstStyle/>
          <a:p>
            <a:pPr eaLnBrk="1" hangingPunct="1">
              <a:lnSpc>
                <a:spcPct val="90000"/>
              </a:lnSpc>
              <a:buClr>
                <a:schemeClr val="folHlink"/>
              </a:buClr>
              <a:buSzTx/>
            </a:pPr>
            <a:r>
              <a:rPr lang="cs-CZ" altLang="cs-CZ" sz="2800" smtClean="0"/>
              <a:t>rare malignant tumor of mesothelial cells</a:t>
            </a:r>
          </a:p>
          <a:p>
            <a:pPr eaLnBrk="1" hangingPunct="1">
              <a:lnSpc>
                <a:spcPct val="90000"/>
              </a:lnSpc>
              <a:buClr>
                <a:schemeClr val="folHlink"/>
              </a:buClr>
              <a:buSzTx/>
            </a:pPr>
            <a:r>
              <a:rPr lang="cs-CZ" altLang="cs-CZ" sz="2800" smtClean="0"/>
              <a:t>asbestos exposure + long latent period </a:t>
            </a:r>
          </a:p>
          <a:p>
            <a:pPr eaLnBrk="1" hangingPunct="1">
              <a:lnSpc>
                <a:spcPct val="90000"/>
              </a:lnSpc>
              <a:buClr>
                <a:schemeClr val="folHlink"/>
              </a:buClr>
              <a:buSzTx/>
            </a:pPr>
            <a:r>
              <a:rPr lang="cs-CZ" altLang="cs-CZ" sz="2800" smtClean="0"/>
              <a:t>grossly</a:t>
            </a:r>
          </a:p>
          <a:p>
            <a:pPr lvl="1" eaLnBrk="1" hangingPunct="1">
              <a:lnSpc>
                <a:spcPct val="90000"/>
              </a:lnSpc>
              <a:buClr>
                <a:schemeClr val="folHlink"/>
              </a:buClr>
              <a:buSzTx/>
            </a:pPr>
            <a:r>
              <a:rPr lang="cs-CZ" altLang="cs-CZ" sz="2400" smtClean="0"/>
              <a:t>lung ensheathed by yellow-white firm / gelatinous mass + pleural obliteration</a:t>
            </a:r>
          </a:p>
          <a:p>
            <a:pPr lvl="1" eaLnBrk="1" hangingPunct="1">
              <a:lnSpc>
                <a:spcPct val="90000"/>
              </a:lnSpc>
              <a:buClr>
                <a:schemeClr val="folHlink"/>
              </a:buClr>
              <a:buSzTx/>
            </a:pPr>
            <a:r>
              <a:rPr lang="cs-CZ" altLang="cs-CZ" sz="2400" smtClean="0"/>
              <a:t>invasion into lung + thoracic wall</a:t>
            </a:r>
          </a:p>
          <a:p>
            <a:pPr eaLnBrk="1" hangingPunct="1">
              <a:lnSpc>
                <a:spcPct val="90000"/>
              </a:lnSpc>
              <a:buClr>
                <a:schemeClr val="folHlink"/>
              </a:buClr>
              <a:buSzTx/>
            </a:pPr>
            <a:r>
              <a:rPr lang="cs-CZ" altLang="cs-CZ" sz="2800" smtClean="0"/>
              <a:t>microscopically</a:t>
            </a:r>
          </a:p>
          <a:p>
            <a:pPr lvl="1" eaLnBrk="1" hangingPunct="1">
              <a:lnSpc>
                <a:spcPct val="90000"/>
              </a:lnSpc>
              <a:buClr>
                <a:schemeClr val="folHlink"/>
              </a:buClr>
              <a:buSzTx/>
            </a:pPr>
            <a:r>
              <a:rPr lang="cs-CZ" altLang="cs-CZ" sz="2400" smtClean="0"/>
              <a:t>epithelial + sarcomatoid + biphasic</a:t>
            </a:r>
          </a:p>
          <a:p>
            <a:pPr eaLnBrk="1" hangingPunct="1">
              <a:lnSpc>
                <a:spcPct val="90000"/>
              </a:lnSpc>
              <a:buClr>
                <a:schemeClr val="folHlink"/>
              </a:buClr>
              <a:buSzTx/>
            </a:pPr>
            <a:r>
              <a:rPr lang="cs-CZ" altLang="cs-CZ" sz="2800" smtClean="0"/>
              <a:t>poor prognosis</a:t>
            </a:r>
          </a:p>
          <a:p>
            <a:pPr lvl="1" eaLnBrk="1" hangingPunct="1">
              <a:lnSpc>
                <a:spcPct val="90000"/>
              </a:lnSpc>
            </a:pPr>
            <a:endParaRPr lang="cs-CZ" altLang="cs-CZ" sz="2400" smtClean="0"/>
          </a:p>
        </p:txBody>
      </p:sp>
    </p:spTree>
    <p:extLst>
      <p:ext uri="{BB962C8B-B14F-4D97-AF65-F5344CB8AC3E}">
        <p14:creationId xmlns:p14="http://schemas.microsoft.com/office/powerpoint/2010/main" val="434658494"/>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65126"/>
            <a:ext cx="8263830" cy="1325563"/>
          </a:xfrm>
        </p:spPr>
        <p:txBody>
          <a:bodyPr>
            <a:normAutofit/>
          </a:bodyPr>
          <a:lstStyle/>
          <a:p>
            <a:pPr algn="ctr"/>
            <a:r>
              <a:rPr lang="en-US" sz="3200" b="1" dirty="0" smtClean="0"/>
              <a:t>PATHOLOGY OF THE LOWER RESPIRATORY SYSTEM</a:t>
            </a:r>
            <a:endParaRPr lang="en-US" sz="3200" b="1" dirty="0"/>
          </a:p>
        </p:txBody>
      </p:sp>
      <p:sp>
        <p:nvSpPr>
          <p:cNvPr id="3" name="Content Placeholder 2"/>
          <p:cNvSpPr>
            <a:spLocks noGrp="1"/>
          </p:cNvSpPr>
          <p:nvPr>
            <p:ph idx="1"/>
          </p:nvPr>
        </p:nvSpPr>
        <p:spPr/>
        <p:txBody>
          <a:bodyPr/>
          <a:lstStyle/>
          <a:p>
            <a:r>
              <a:rPr lang="en-US" b="1" dirty="0" smtClean="0"/>
              <a:t>Pneumoconiosis:</a:t>
            </a:r>
            <a:r>
              <a:rPr lang="en-US" dirty="0" smtClean="0"/>
              <a:t> </a:t>
            </a:r>
            <a:r>
              <a:rPr lang="en-US" dirty="0" err="1" smtClean="0"/>
              <a:t>anthracosis</a:t>
            </a:r>
            <a:r>
              <a:rPr lang="en-US" dirty="0" smtClean="0"/>
              <a:t>, miner‘s pneumoconiosis, Kaplan syndrome, silicosis, asbestosis, </a:t>
            </a:r>
            <a:r>
              <a:rPr lang="en-US" dirty="0" err="1" smtClean="0"/>
              <a:t>beryliosis</a:t>
            </a:r>
            <a:r>
              <a:rPr lang="en-US" smtClean="0"/>
              <a:t>.                                           Damage </a:t>
            </a:r>
            <a:r>
              <a:rPr lang="en-US" dirty="0" smtClean="0"/>
              <a:t>caused by ionizing radiation.</a:t>
            </a:r>
            <a:endParaRPr lang="en-US" dirty="0"/>
          </a:p>
        </p:txBody>
      </p:sp>
    </p:spTree>
    <p:extLst>
      <p:ext uri="{BB962C8B-B14F-4D97-AF65-F5344CB8AC3E}">
        <p14:creationId xmlns:p14="http://schemas.microsoft.com/office/powerpoint/2010/main" val="3751738374"/>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ctrTitle"/>
          </p:nvPr>
        </p:nvSpPr>
        <p:spPr>
          <a:xfrm>
            <a:off x="250825" y="1700213"/>
            <a:ext cx="8893175" cy="4103687"/>
          </a:xfrm>
        </p:spPr>
        <p:txBody>
          <a:bodyPr/>
          <a:lstStyle/>
          <a:p>
            <a:pPr algn="l" eaLnBrk="1" hangingPunct="1">
              <a:defRPr/>
            </a:pPr>
            <a:r>
              <a:rPr lang="en-US" sz="2000" b="1" smtClean="0">
                <a:cs typeface="Times New Roman" panose="02020603050405020304" pitchFamily="18" charset="0"/>
              </a:rPr>
              <a:t>	</a:t>
            </a:r>
            <a:r>
              <a:rPr lang="en-US" sz="2800" smtClean="0">
                <a:cs typeface="Times New Roman" panose="02020603050405020304" pitchFamily="18" charset="0"/>
              </a:rPr>
              <a:t>Diffuse interstitial fibrosis occurs as a result of different pulmonary diseases </a:t>
            </a:r>
            <a:r>
              <a:rPr lang="en-US" sz="2800" smtClean="0"/>
              <a:t>such as pneumoconiosis, hypersensitivity pneumonitis (“</a:t>
            </a:r>
            <a:r>
              <a:rPr lang="ru-RU" sz="2800" smtClean="0"/>
              <a:t>farmer's lung</a:t>
            </a:r>
            <a:r>
              <a:rPr lang="en-US" sz="2800" smtClean="0"/>
              <a:t>”, “</a:t>
            </a:r>
            <a:r>
              <a:rPr lang="ru-RU" sz="2800" smtClean="0"/>
              <a:t>bird fancier's disease</a:t>
            </a:r>
            <a:r>
              <a:rPr lang="en-US" sz="2800" smtClean="0"/>
              <a:t>”, “</a:t>
            </a:r>
            <a:r>
              <a:rPr lang="ru-RU" sz="2800" smtClean="0"/>
              <a:t>silo filler's disease</a:t>
            </a:r>
            <a:r>
              <a:rPr lang="en-US" sz="2800" smtClean="0"/>
              <a:t>”)</a:t>
            </a:r>
            <a:r>
              <a:rPr lang="ru-RU" sz="2800" smtClean="0"/>
              <a:t> </a:t>
            </a:r>
            <a:r>
              <a:rPr lang="en-US" sz="2800" smtClean="0"/>
              <a:t>and collagen-vascular disease.</a:t>
            </a:r>
            <a:r>
              <a:rPr lang="en-US" sz="2800" smtClean="0">
                <a:cs typeface="Times New Roman" panose="02020603050405020304" pitchFamily="18" charset="0"/>
              </a:rPr>
              <a:t> It is so called “idiopathic pulmonary fibrosis” or “cryptogenic fibrosing alveolitis” or “chronic interstitial pneumonitis”</a:t>
            </a:r>
            <a:r>
              <a:rPr lang="ru-RU" sz="2800" smtClean="0">
                <a:cs typeface="Times New Roman" panose="02020603050405020304" pitchFamily="18" charset="0"/>
              </a:rPr>
              <a:t/>
            </a:r>
            <a:br>
              <a:rPr lang="ru-RU" sz="2800" smtClean="0">
                <a:cs typeface="Times New Roman" panose="02020603050405020304" pitchFamily="18" charset="0"/>
              </a:rPr>
            </a:br>
            <a:r>
              <a:rPr lang="en-US" sz="2000" smtClean="0">
                <a:cs typeface="Times New Roman" panose="02020603050405020304" pitchFamily="18" charset="0"/>
              </a:rPr>
              <a:t>			</a:t>
            </a:r>
            <a:br>
              <a:rPr lang="en-US" sz="2000" smtClean="0">
                <a:cs typeface="Times New Roman" panose="02020603050405020304" pitchFamily="18" charset="0"/>
              </a:rPr>
            </a:br>
            <a:endParaRPr lang="ru-RU" sz="2400" smtClean="0"/>
          </a:p>
        </p:txBody>
      </p:sp>
      <p:sp>
        <p:nvSpPr>
          <p:cNvPr id="54275" name="Text Box 3"/>
          <p:cNvSpPr txBox="1">
            <a:spLocks noChangeArrowheads="1"/>
          </p:cNvSpPr>
          <p:nvPr/>
        </p:nvSpPr>
        <p:spPr bwMode="auto">
          <a:xfrm>
            <a:off x="1403350" y="549275"/>
            <a:ext cx="6624638"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eaLnBrk="1" hangingPunct="1"/>
            <a:r>
              <a:rPr lang="en-US" sz="3600" b="1">
                <a:solidFill>
                  <a:schemeClr val="hlink"/>
                </a:solidFill>
                <a:latin typeface="Stencil" panose="040409050D0802020404" pitchFamily="82" charset="0"/>
              </a:rPr>
              <a:t>Idiopathic pulmonary fibrosis</a:t>
            </a:r>
            <a:r>
              <a:rPr lang="ru-RU" sz="3600">
                <a:solidFill>
                  <a:schemeClr val="hlink"/>
                </a:solidFill>
                <a:latin typeface="Stencil" panose="040409050D0802020404" pitchFamily="82" charset="0"/>
              </a:rPr>
              <a:t/>
            </a:r>
            <a:br>
              <a:rPr lang="ru-RU" sz="3600">
                <a:solidFill>
                  <a:schemeClr val="hlink"/>
                </a:solidFill>
                <a:latin typeface="Stencil" panose="040409050D0802020404" pitchFamily="82" charset="0"/>
              </a:rPr>
            </a:br>
            <a:r>
              <a:rPr lang="en-US" sz="2800">
                <a:solidFill>
                  <a:schemeClr val="tx2"/>
                </a:solidFill>
                <a:latin typeface="Stencil" panose="040409050D0802020404" pitchFamily="82" charset="0"/>
              </a:rPr>
              <a:t/>
            </a:r>
            <a:br>
              <a:rPr lang="en-US" sz="2800">
                <a:solidFill>
                  <a:schemeClr val="tx2"/>
                </a:solidFill>
                <a:latin typeface="Stencil" panose="040409050D0802020404" pitchFamily="82" charset="0"/>
              </a:rPr>
            </a:br>
            <a:endParaRPr lang="ru-RU" sz="2800">
              <a:solidFill>
                <a:schemeClr val="tx2"/>
              </a:solidFill>
              <a:latin typeface="Stencil" panose="040409050D0802020404" pitchFamily="82" charset="0"/>
            </a:endParaRPr>
          </a:p>
        </p:txBody>
      </p:sp>
    </p:spTree>
    <p:extLst>
      <p:ext uri="{BB962C8B-B14F-4D97-AF65-F5344CB8AC3E}">
        <p14:creationId xmlns:p14="http://schemas.microsoft.com/office/powerpoint/2010/main" val="2737718864"/>
      </p:ext>
    </p:extLst>
  </p:cSld>
  <p:clrMapOvr>
    <a:masterClrMapping/>
  </p:clrMapOvr>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3200400" y="292100"/>
            <a:ext cx="5486400" cy="1384300"/>
          </a:xfrm>
        </p:spPr>
        <p:txBody>
          <a:bodyPr/>
          <a:lstStyle/>
          <a:p>
            <a:pPr eaLnBrk="1" hangingPunct="1">
              <a:defRPr/>
            </a:pPr>
            <a:r>
              <a:rPr lang="en-US" sz="2800" b="1" smtClean="0"/>
              <a:t>PATHOGENESIS</a:t>
            </a:r>
            <a:br>
              <a:rPr lang="en-US" sz="2800" b="1" smtClean="0"/>
            </a:br>
            <a:endParaRPr lang="ru-RU" sz="2800" b="1" smtClean="0"/>
          </a:p>
        </p:txBody>
      </p:sp>
      <p:sp>
        <p:nvSpPr>
          <p:cNvPr id="140291" name="Rectangle 3"/>
          <p:cNvSpPr>
            <a:spLocks noGrp="1" noChangeArrowheads="1"/>
          </p:cNvSpPr>
          <p:nvPr>
            <p:ph type="body" idx="1"/>
          </p:nvPr>
        </p:nvSpPr>
        <p:spPr>
          <a:xfrm>
            <a:off x="685800" y="1295400"/>
            <a:ext cx="8001000" cy="5257800"/>
          </a:xfrm>
        </p:spPr>
        <p:txBody>
          <a:bodyPr/>
          <a:lstStyle/>
          <a:p>
            <a:pPr eaLnBrk="1" hangingPunct="1">
              <a:buFontTx/>
              <a:buNone/>
              <a:defRPr/>
            </a:pPr>
            <a:r>
              <a:rPr lang="en-US" sz="1800" smtClean="0"/>
              <a:t>	</a:t>
            </a:r>
          </a:p>
          <a:p>
            <a:pPr eaLnBrk="1" hangingPunct="1">
              <a:buFontTx/>
              <a:buNone/>
              <a:defRPr/>
            </a:pPr>
            <a:r>
              <a:rPr lang="en-US" sz="2800" smtClean="0"/>
              <a:t>		The pathogenesis of idiopathic pulmonary fibrosis is unknown and the condition is diagnosed by excluding all known causes of interstitial fibrosis:</a:t>
            </a:r>
            <a:br>
              <a:rPr lang="en-US" sz="2800" smtClean="0"/>
            </a:br>
            <a:r>
              <a:rPr lang="en-US" sz="2800" smtClean="0"/>
              <a:t>- High levels of autoantibodies such as rheumatoid factor and antinuclear antibodies.</a:t>
            </a:r>
            <a:br>
              <a:rPr lang="en-US" sz="2800" smtClean="0"/>
            </a:br>
            <a:r>
              <a:rPr lang="en-US" sz="2800" smtClean="0"/>
              <a:t>- Elevated titres of circulating immune complexes.</a:t>
            </a:r>
            <a:br>
              <a:rPr lang="en-US" sz="2800" smtClean="0"/>
            </a:br>
            <a:r>
              <a:rPr lang="en-US" sz="2800" smtClean="0"/>
              <a:t>- Immunofluorescent demonstration of the deposits of immunoglobulins and complement on the alveolar walls in biopsy specimens.</a:t>
            </a:r>
            <a:br>
              <a:rPr lang="en-US" sz="2800" smtClean="0"/>
            </a:br>
            <a:endParaRPr lang="ru-RU" sz="2800" smtClean="0"/>
          </a:p>
        </p:txBody>
      </p:sp>
    </p:spTree>
    <p:extLst>
      <p:ext uri="{BB962C8B-B14F-4D97-AF65-F5344CB8AC3E}">
        <p14:creationId xmlns:p14="http://schemas.microsoft.com/office/powerpoint/2010/main" val="155945246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371600" y="685800"/>
            <a:ext cx="7239000" cy="381000"/>
          </a:xfrm>
        </p:spPr>
        <p:txBody>
          <a:bodyPr>
            <a:noAutofit/>
          </a:bodyPr>
          <a:lstStyle/>
          <a:p>
            <a:pPr eaLnBrk="1" hangingPunct="1"/>
            <a:r>
              <a:rPr lang="en-US" altLang="en-US" sz="3600" b="1" dirty="0" smtClean="0"/>
              <a:t>Pathogenesis of Pulmonary Infections</a:t>
            </a:r>
          </a:p>
        </p:txBody>
      </p:sp>
      <p:sp>
        <p:nvSpPr>
          <p:cNvPr id="79875" name="Rectangle 3"/>
          <p:cNvSpPr>
            <a:spLocks noGrp="1" noChangeArrowheads="1"/>
          </p:cNvSpPr>
          <p:nvPr>
            <p:ph type="body" idx="1"/>
          </p:nvPr>
        </p:nvSpPr>
        <p:spPr>
          <a:xfrm>
            <a:off x="179512" y="1556792"/>
            <a:ext cx="8686800" cy="4724400"/>
          </a:xfrm>
        </p:spPr>
        <p:txBody>
          <a:bodyPr/>
          <a:lstStyle/>
          <a:p>
            <a:pPr eaLnBrk="1" hangingPunct="1">
              <a:lnSpc>
                <a:spcPct val="90000"/>
              </a:lnSpc>
              <a:buFont typeface="Wingdings" panose="05000000000000000000" pitchFamily="2" charset="2"/>
              <a:buNone/>
            </a:pPr>
            <a:r>
              <a:rPr lang="en-US" altLang="en-US" sz="3600" dirty="0" smtClean="0">
                <a:solidFill>
                  <a:srgbClr val="FF0000"/>
                </a:solidFill>
              </a:rPr>
              <a:t>Step 1:  Entry</a:t>
            </a:r>
          </a:p>
          <a:p>
            <a:pPr eaLnBrk="1" hangingPunct="1">
              <a:lnSpc>
                <a:spcPct val="90000"/>
              </a:lnSpc>
            </a:pPr>
            <a:r>
              <a:rPr lang="en-US" altLang="en-US" sz="3600" dirty="0" smtClean="0">
                <a:solidFill>
                  <a:srgbClr val="993300"/>
                </a:solidFill>
              </a:rPr>
              <a:t>Aspiration</a:t>
            </a:r>
            <a:r>
              <a:rPr lang="en-US" altLang="en-US" sz="3600" dirty="0" smtClean="0"/>
              <a:t> </a:t>
            </a:r>
            <a:r>
              <a:rPr lang="en-US" altLang="en-US" dirty="0" smtClean="0"/>
              <a:t>(</a:t>
            </a:r>
            <a:r>
              <a:rPr lang="en-US" altLang="en-US" dirty="0" err="1" smtClean="0"/>
              <a:t>ie</a:t>
            </a:r>
            <a:r>
              <a:rPr lang="en-US" altLang="en-US" dirty="0" smtClean="0"/>
              <a:t>  Pneumococcus)</a:t>
            </a:r>
            <a:endParaRPr lang="en-US" altLang="en-US" sz="3600" dirty="0" smtClean="0"/>
          </a:p>
          <a:p>
            <a:pPr eaLnBrk="1" hangingPunct="1">
              <a:lnSpc>
                <a:spcPct val="90000"/>
              </a:lnSpc>
            </a:pPr>
            <a:r>
              <a:rPr lang="en-US" altLang="en-US" sz="3600" dirty="0" smtClean="0">
                <a:solidFill>
                  <a:srgbClr val="993300"/>
                </a:solidFill>
              </a:rPr>
              <a:t>Inhalation</a:t>
            </a:r>
            <a:r>
              <a:rPr lang="en-US" altLang="en-US" sz="3600" dirty="0" smtClean="0"/>
              <a:t> </a:t>
            </a:r>
            <a:r>
              <a:rPr lang="en-US" altLang="en-US" dirty="0" smtClean="0"/>
              <a:t>(</a:t>
            </a:r>
            <a:r>
              <a:rPr lang="en-US" altLang="en-US" dirty="0" err="1" smtClean="0"/>
              <a:t>ie</a:t>
            </a:r>
            <a:r>
              <a:rPr lang="en-US" altLang="en-US" dirty="0" smtClean="0"/>
              <a:t> M.TB and viral pathogens)</a:t>
            </a:r>
            <a:endParaRPr lang="en-US" altLang="en-US" sz="3600" dirty="0" smtClean="0"/>
          </a:p>
          <a:p>
            <a:pPr eaLnBrk="1" hangingPunct="1">
              <a:lnSpc>
                <a:spcPct val="90000"/>
              </a:lnSpc>
            </a:pPr>
            <a:r>
              <a:rPr lang="en-US" altLang="en-US" sz="3600" dirty="0" smtClean="0">
                <a:solidFill>
                  <a:srgbClr val="993300"/>
                </a:solidFill>
              </a:rPr>
              <a:t>Inoculation</a:t>
            </a:r>
            <a:r>
              <a:rPr lang="en-US" altLang="en-US" sz="3600" dirty="0" smtClean="0"/>
              <a:t> </a:t>
            </a:r>
            <a:r>
              <a:rPr lang="en-US" altLang="en-US" dirty="0" smtClean="0"/>
              <a:t>(contaminated equipment)</a:t>
            </a:r>
            <a:endParaRPr lang="en-US" altLang="en-US" sz="3600" dirty="0" smtClean="0"/>
          </a:p>
          <a:p>
            <a:pPr eaLnBrk="1" hangingPunct="1">
              <a:lnSpc>
                <a:spcPct val="90000"/>
              </a:lnSpc>
            </a:pPr>
            <a:r>
              <a:rPr lang="en-US" altLang="en-US" sz="3600" dirty="0" smtClean="0">
                <a:solidFill>
                  <a:srgbClr val="993300"/>
                </a:solidFill>
              </a:rPr>
              <a:t>Colonization</a:t>
            </a:r>
            <a:r>
              <a:rPr lang="en-US" altLang="en-US" sz="3600" dirty="0" smtClean="0"/>
              <a:t> </a:t>
            </a:r>
            <a:r>
              <a:rPr lang="en-US" altLang="en-US" dirty="0" smtClean="0"/>
              <a:t>(in patients with COPD)</a:t>
            </a:r>
            <a:endParaRPr lang="en-US" altLang="en-US" sz="3600" dirty="0" smtClean="0"/>
          </a:p>
          <a:p>
            <a:pPr eaLnBrk="1" hangingPunct="1">
              <a:lnSpc>
                <a:spcPct val="90000"/>
              </a:lnSpc>
            </a:pPr>
            <a:r>
              <a:rPr lang="en-US" altLang="en-US" sz="3600" dirty="0" err="1" smtClean="0">
                <a:solidFill>
                  <a:srgbClr val="993300"/>
                </a:solidFill>
              </a:rPr>
              <a:t>Hematogenous</a:t>
            </a:r>
            <a:r>
              <a:rPr lang="en-US" altLang="en-US" sz="3600" dirty="0" smtClean="0"/>
              <a:t> spread </a:t>
            </a:r>
            <a:r>
              <a:rPr lang="en-US" altLang="en-US" dirty="0" smtClean="0"/>
              <a:t>(patients with sepsis)</a:t>
            </a:r>
            <a:endParaRPr lang="en-US" altLang="en-US" sz="3600" dirty="0" smtClean="0"/>
          </a:p>
          <a:p>
            <a:pPr eaLnBrk="1" hangingPunct="1">
              <a:lnSpc>
                <a:spcPct val="90000"/>
              </a:lnSpc>
            </a:pPr>
            <a:r>
              <a:rPr lang="en-US" altLang="en-US" sz="3600" dirty="0" smtClean="0">
                <a:solidFill>
                  <a:srgbClr val="993300"/>
                </a:solidFill>
              </a:rPr>
              <a:t>Direct spread</a:t>
            </a:r>
            <a:r>
              <a:rPr lang="en-US" altLang="en-US" sz="3600" dirty="0" smtClean="0"/>
              <a:t> </a:t>
            </a:r>
            <a:r>
              <a:rPr lang="en-US" altLang="en-US" dirty="0" smtClean="0"/>
              <a:t>(adjacent abscess)</a:t>
            </a:r>
            <a:endParaRPr lang="en-US" altLang="en-US" sz="3600" dirty="0" smtClean="0"/>
          </a:p>
        </p:txBody>
      </p:sp>
    </p:spTree>
    <p:extLst>
      <p:ext uri="{BB962C8B-B14F-4D97-AF65-F5344CB8AC3E}">
        <p14:creationId xmlns:p14="http://schemas.microsoft.com/office/powerpoint/2010/main" val="1319318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Effect transition="in" filter="blinds(horizontal)">
                                      <p:cBhvr>
                                        <p:cTn id="7" dur="500"/>
                                        <p:tgtEl>
                                          <p:spTgt spid="798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9875">
                                            <p:txEl>
                                              <p:pRg st="1" end="1"/>
                                            </p:txEl>
                                          </p:spTgt>
                                        </p:tgtEl>
                                        <p:attrNameLst>
                                          <p:attrName>style.visibility</p:attrName>
                                        </p:attrNameLst>
                                      </p:cBhvr>
                                      <p:to>
                                        <p:strVal val="visible"/>
                                      </p:to>
                                    </p:set>
                                    <p:animEffect transition="in" filter="blinds(horizontal)">
                                      <p:cBhvr>
                                        <p:cTn id="12" dur="500"/>
                                        <p:tgtEl>
                                          <p:spTgt spid="798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9875">
                                            <p:txEl>
                                              <p:pRg st="2" end="2"/>
                                            </p:txEl>
                                          </p:spTgt>
                                        </p:tgtEl>
                                        <p:attrNameLst>
                                          <p:attrName>style.visibility</p:attrName>
                                        </p:attrNameLst>
                                      </p:cBhvr>
                                      <p:to>
                                        <p:strVal val="visible"/>
                                      </p:to>
                                    </p:set>
                                    <p:animEffect transition="in" filter="blinds(horizontal)">
                                      <p:cBhvr>
                                        <p:cTn id="17" dur="500"/>
                                        <p:tgtEl>
                                          <p:spTgt spid="798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9875">
                                            <p:txEl>
                                              <p:pRg st="3" end="3"/>
                                            </p:txEl>
                                          </p:spTgt>
                                        </p:tgtEl>
                                        <p:attrNameLst>
                                          <p:attrName>style.visibility</p:attrName>
                                        </p:attrNameLst>
                                      </p:cBhvr>
                                      <p:to>
                                        <p:strVal val="visible"/>
                                      </p:to>
                                    </p:set>
                                    <p:animEffect transition="in" filter="blinds(horizontal)">
                                      <p:cBhvr>
                                        <p:cTn id="22" dur="500"/>
                                        <p:tgtEl>
                                          <p:spTgt spid="7987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9875">
                                            <p:txEl>
                                              <p:pRg st="4" end="4"/>
                                            </p:txEl>
                                          </p:spTgt>
                                        </p:tgtEl>
                                        <p:attrNameLst>
                                          <p:attrName>style.visibility</p:attrName>
                                        </p:attrNameLst>
                                      </p:cBhvr>
                                      <p:to>
                                        <p:strVal val="visible"/>
                                      </p:to>
                                    </p:set>
                                    <p:animEffect transition="in" filter="blinds(horizontal)">
                                      <p:cBhvr>
                                        <p:cTn id="27" dur="500"/>
                                        <p:tgtEl>
                                          <p:spTgt spid="7987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9875">
                                            <p:txEl>
                                              <p:pRg st="5" end="5"/>
                                            </p:txEl>
                                          </p:spTgt>
                                        </p:tgtEl>
                                        <p:attrNameLst>
                                          <p:attrName>style.visibility</p:attrName>
                                        </p:attrNameLst>
                                      </p:cBhvr>
                                      <p:to>
                                        <p:strVal val="visible"/>
                                      </p:to>
                                    </p:set>
                                    <p:animEffect transition="in" filter="blinds(horizontal)">
                                      <p:cBhvr>
                                        <p:cTn id="32" dur="500"/>
                                        <p:tgtEl>
                                          <p:spTgt spid="7987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9875">
                                            <p:txEl>
                                              <p:pRg st="6" end="6"/>
                                            </p:txEl>
                                          </p:spTgt>
                                        </p:tgtEl>
                                        <p:attrNameLst>
                                          <p:attrName>style.visibility</p:attrName>
                                        </p:attrNameLst>
                                      </p:cBhvr>
                                      <p:to>
                                        <p:strVal val="visible"/>
                                      </p:to>
                                    </p:set>
                                    <p:animEffect transition="in" filter="blinds(horizontal)">
                                      <p:cBhvr>
                                        <p:cTn id="37" dur="500"/>
                                        <p:tgtEl>
                                          <p:spTgt spid="798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build="p"/>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ctrTitle"/>
          </p:nvPr>
        </p:nvSpPr>
        <p:spPr>
          <a:xfrm>
            <a:off x="304800" y="1022350"/>
            <a:ext cx="8512175" cy="5835650"/>
          </a:xfrm>
        </p:spPr>
        <p:txBody>
          <a:bodyPr/>
          <a:lstStyle/>
          <a:p>
            <a:pPr algn="l" eaLnBrk="1" hangingPunct="1">
              <a:defRPr/>
            </a:pPr>
            <a:r>
              <a:rPr lang="en-US" sz="2000" smtClean="0">
                <a:cs typeface="Times New Roman" panose="02020603050405020304" pitchFamily="18" charset="0"/>
              </a:rPr>
              <a:t/>
            </a:r>
            <a:br>
              <a:rPr lang="en-US" sz="2000" smtClean="0">
                <a:cs typeface="Times New Roman" panose="02020603050405020304" pitchFamily="18" charset="0"/>
              </a:rPr>
            </a:br>
            <a:r>
              <a:rPr lang="en-US" sz="2800" smtClean="0">
                <a:cs typeface="Times New Roman" panose="02020603050405020304" pitchFamily="18" charset="0"/>
              </a:rPr>
              <a:t>Pathological changes are bilateral and widespread.</a:t>
            </a:r>
            <a:r>
              <a:rPr lang="ru-RU" sz="2800" smtClean="0">
                <a:cs typeface="Times New Roman" panose="02020603050405020304" pitchFamily="18" charset="0"/>
              </a:rPr>
              <a:t/>
            </a:r>
            <a:br>
              <a:rPr lang="ru-RU" sz="2800" smtClean="0">
                <a:cs typeface="Times New Roman" panose="02020603050405020304" pitchFamily="18" charset="0"/>
              </a:rPr>
            </a:br>
            <a:r>
              <a:rPr lang="en-US" sz="2800" smtClean="0">
                <a:latin typeface="Symbol" panose="05050102010706020507" pitchFamily="18" charset="2"/>
                <a:cs typeface="Times New Roman" panose="02020603050405020304" pitchFamily="18" charset="0"/>
              </a:rPr>
              <a:t>·</a:t>
            </a:r>
            <a:r>
              <a:rPr lang="en-US" sz="2800" smtClean="0">
                <a:cs typeface="Times New Roman" panose="02020603050405020304" pitchFamily="18" charset="0"/>
              </a:rPr>
              <a:t>      Macroscopically the lungs are dense, reduced volume.</a:t>
            </a:r>
            <a:r>
              <a:rPr lang="ru-RU" sz="2800" smtClean="0">
                <a:cs typeface="Times New Roman" panose="02020603050405020304" pitchFamily="18" charset="0"/>
              </a:rPr>
              <a:t/>
            </a:r>
            <a:br>
              <a:rPr lang="ru-RU" sz="2800" smtClean="0">
                <a:cs typeface="Times New Roman" panose="02020603050405020304" pitchFamily="18" charset="0"/>
              </a:rPr>
            </a:br>
            <a:r>
              <a:rPr lang="en-US" sz="2800" smtClean="0">
                <a:latin typeface="Symbol" panose="05050102010706020507" pitchFamily="18" charset="2"/>
                <a:cs typeface="Times New Roman" panose="02020603050405020304" pitchFamily="18" charset="0"/>
              </a:rPr>
              <a:t>·</a:t>
            </a:r>
            <a:r>
              <a:rPr lang="en-US" sz="2800" smtClean="0">
                <a:cs typeface="Times New Roman" panose="02020603050405020304" pitchFamily="18" charset="0"/>
              </a:rPr>
              <a:t>      Honey-combing (i.e. enlarged, thick-walled air spaces) develops in parts of lung. Microscopically, changes vary according to the stage of the disease with formation of hyaline membranes.</a:t>
            </a:r>
            <a:r>
              <a:rPr lang="ru-RU" sz="2800" smtClean="0">
                <a:cs typeface="Times New Roman" panose="02020603050405020304" pitchFamily="18" charset="0"/>
              </a:rPr>
              <a:t/>
            </a:r>
            <a:br>
              <a:rPr lang="ru-RU" sz="2800" smtClean="0">
                <a:cs typeface="Times New Roman" panose="02020603050405020304" pitchFamily="18" charset="0"/>
              </a:rPr>
            </a:br>
            <a:r>
              <a:rPr lang="en-US" sz="2800" smtClean="0">
                <a:latin typeface="Symbol" panose="05050102010706020507" pitchFamily="18" charset="2"/>
                <a:cs typeface="Times New Roman" panose="02020603050405020304" pitchFamily="18" charset="0"/>
              </a:rPr>
              <a:t>·</a:t>
            </a:r>
            <a:r>
              <a:rPr lang="en-US" sz="2800" smtClean="0">
                <a:cs typeface="Times New Roman" panose="02020603050405020304" pitchFamily="18" charset="0"/>
              </a:rPr>
              <a:t>      There is edema and cellular infiltrate in the alveolar septa in early stage.</a:t>
            </a:r>
            <a:r>
              <a:rPr lang="ru-RU" sz="2800" smtClean="0">
                <a:cs typeface="Times New Roman" panose="02020603050405020304" pitchFamily="18" charset="0"/>
              </a:rPr>
              <a:t/>
            </a:r>
            <a:br>
              <a:rPr lang="ru-RU" sz="2800" smtClean="0">
                <a:cs typeface="Times New Roman" panose="02020603050405020304" pitchFamily="18" charset="0"/>
              </a:rPr>
            </a:br>
            <a:r>
              <a:rPr lang="en-US" sz="2800" smtClean="0">
                <a:latin typeface="Symbol" panose="05050102010706020507" pitchFamily="18" charset="2"/>
                <a:cs typeface="Times New Roman" panose="02020603050405020304" pitchFamily="18" charset="0"/>
              </a:rPr>
              <a:t>·</a:t>
            </a:r>
            <a:r>
              <a:rPr lang="en-US" sz="2800" smtClean="0">
                <a:cs typeface="Times New Roman" panose="02020603050405020304" pitchFamily="18" charset="0"/>
              </a:rPr>
              <a:t>      There is organization of the alveolar exudate and replacement fibrosis in the alveoli and in the interstitial septal wall with variable amount of inflammation in advanced stage.</a:t>
            </a:r>
            <a:r>
              <a:rPr lang="ru-RU" sz="2800" smtClean="0">
                <a:cs typeface="Times New Roman" panose="02020603050405020304" pitchFamily="18" charset="0"/>
              </a:rPr>
              <a:t/>
            </a:r>
            <a:br>
              <a:rPr lang="ru-RU" sz="2800" smtClean="0">
                <a:cs typeface="Times New Roman" panose="02020603050405020304" pitchFamily="18" charset="0"/>
              </a:rPr>
            </a:br>
            <a:endParaRPr lang="ru-RU" sz="2800" smtClean="0">
              <a:cs typeface="Times New Roman" panose="02020603050405020304" pitchFamily="18" charset="0"/>
            </a:endParaRPr>
          </a:p>
        </p:txBody>
      </p:sp>
      <p:sp>
        <p:nvSpPr>
          <p:cNvPr id="56323" name="Text Box 3"/>
          <p:cNvSpPr txBox="1">
            <a:spLocks noChangeArrowheads="1"/>
          </p:cNvSpPr>
          <p:nvPr/>
        </p:nvSpPr>
        <p:spPr bwMode="auto">
          <a:xfrm>
            <a:off x="2971800" y="228600"/>
            <a:ext cx="491648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sz="2800" b="1">
                <a:solidFill>
                  <a:schemeClr val="tx2"/>
                </a:solidFill>
                <a:latin typeface="Stencil" panose="040409050D0802020404" pitchFamily="82" charset="0"/>
              </a:rPr>
              <a:t>Morphology</a:t>
            </a:r>
            <a:r>
              <a:rPr lang="en-US" sz="2800">
                <a:solidFill>
                  <a:schemeClr val="tx2"/>
                </a:solidFill>
                <a:latin typeface="Stencil" panose="040409050D0802020404" pitchFamily="82" charset="0"/>
              </a:rPr>
              <a:t> </a:t>
            </a:r>
            <a:r>
              <a:rPr lang="ru-RU" sz="2800">
                <a:solidFill>
                  <a:schemeClr val="tx2"/>
                </a:solidFill>
                <a:latin typeface="Stencil" panose="040409050D0802020404" pitchFamily="82" charset="0"/>
              </a:rPr>
              <a:t/>
            </a:r>
            <a:br>
              <a:rPr lang="ru-RU" sz="2800">
                <a:solidFill>
                  <a:schemeClr val="tx2"/>
                </a:solidFill>
                <a:latin typeface="Stencil" panose="040409050D0802020404" pitchFamily="82" charset="0"/>
              </a:rPr>
            </a:br>
            <a:endParaRPr lang="ru-RU" sz="2800">
              <a:solidFill>
                <a:schemeClr val="tx2"/>
              </a:solidFill>
              <a:latin typeface="Stencil" panose="040409050D0802020404" pitchFamily="82" charset="0"/>
            </a:endParaRPr>
          </a:p>
        </p:txBody>
      </p:sp>
    </p:spTree>
    <p:extLst>
      <p:ext uri="{BB962C8B-B14F-4D97-AF65-F5344CB8AC3E}">
        <p14:creationId xmlns:p14="http://schemas.microsoft.com/office/powerpoint/2010/main" val="3128709202"/>
      </p:ext>
    </p:extLst>
  </p:cSld>
  <p:clrMapOvr>
    <a:masterClrMapping/>
  </p:clrMapOvr>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146013" y="3507396"/>
            <a:ext cx="4851974" cy="18755"/>
          </a:xfrm>
          <a:custGeom>
            <a:avLst/>
            <a:gdLst/>
            <a:ahLst/>
            <a:cxnLst/>
            <a:rect l="l" t="t" r="r" b="b"/>
            <a:pathLst>
              <a:path w="7556500" h="29210">
                <a:moveTo>
                  <a:pt x="0" y="28957"/>
                </a:moveTo>
                <a:lnTo>
                  <a:pt x="7556499" y="0"/>
                </a:lnTo>
              </a:path>
            </a:pathLst>
          </a:custGeom>
          <a:ln w="19049">
            <a:solidFill>
              <a:srgbClr val="999999"/>
            </a:solidFill>
          </a:ln>
        </p:spPr>
        <p:txBody>
          <a:bodyPr wrap="square" lIns="0" tIns="0" rIns="0" bIns="0" rtlCol="0"/>
          <a:lstStyle/>
          <a:p>
            <a:endParaRPr sz="1156"/>
          </a:p>
        </p:txBody>
      </p:sp>
      <p:sp>
        <p:nvSpPr>
          <p:cNvPr id="3" name="object 3"/>
          <p:cNvSpPr txBox="1">
            <a:spLocks noGrp="1"/>
          </p:cNvSpPr>
          <p:nvPr>
            <p:ph type="title"/>
          </p:nvPr>
        </p:nvSpPr>
        <p:spPr>
          <a:xfrm>
            <a:off x="3668844" y="93863"/>
            <a:ext cx="2752578" cy="479780"/>
          </a:xfrm>
          <a:prstGeom prst="rect">
            <a:avLst/>
          </a:prstGeom>
        </p:spPr>
        <p:txBody>
          <a:bodyPr vert="horz" wrap="square" lIns="0" tIns="17940" rIns="0" bIns="0" rtlCol="0" anchor="ctr">
            <a:spAutoFit/>
          </a:bodyPr>
          <a:lstStyle/>
          <a:p>
            <a:pPr marL="357990" marR="3262" indent="-350243">
              <a:lnSpc>
                <a:spcPts val="1830"/>
              </a:lnSpc>
              <a:spcBef>
                <a:spcPts val="141"/>
              </a:spcBef>
            </a:pPr>
            <a:r>
              <a:rPr sz="1541" spc="-64" dirty="0"/>
              <a:t>RESTRICTIVE</a:t>
            </a:r>
            <a:r>
              <a:rPr sz="1541" spc="-45" dirty="0"/>
              <a:t> </a:t>
            </a:r>
            <a:r>
              <a:rPr sz="1541" spc="-83" dirty="0"/>
              <a:t>LUNG</a:t>
            </a:r>
            <a:r>
              <a:rPr sz="1541" spc="-45" dirty="0"/>
              <a:t> </a:t>
            </a:r>
            <a:r>
              <a:rPr sz="1541" spc="-64" dirty="0"/>
              <a:t>DISEASES  </a:t>
            </a:r>
            <a:r>
              <a:rPr sz="1541" spc="-103" dirty="0">
                <a:solidFill>
                  <a:srgbClr val="D16F00"/>
                </a:solidFill>
              </a:rPr>
              <a:t>ALLERGIC</a:t>
            </a:r>
            <a:r>
              <a:rPr sz="1541" spc="-45" dirty="0">
                <a:solidFill>
                  <a:srgbClr val="D16F00"/>
                </a:solidFill>
              </a:rPr>
              <a:t> </a:t>
            </a:r>
            <a:r>
              <a:rPr sz="1541" spc="-51" dirty="0">
                <a:solidFill>
                  <a:srgbClr val="D16F00"/>
                </a:solidFill>
              </a:rPr>
              <a:t>ALVEOLITIS</a:t>
            </a:r>
            <a:endParaRPr sz="1541"/>
          </a:p>
        </p:txBody>
      </p:sp>
      <p:sp>
        <p:nvSpPr>
          <p:cNvPr id="4" name="object 4"/>
          <p:cNvSpPr txBox="1"/>
          <p:nvPr/>
        </p:nvSpPr>
        <p:spPr>
          <a:xfrm>
            <a:off x="2635575" y="3067907"/>
            <a:ext cx="2192358" cy="366328"/>
          </a:xfrm>
          <a:prstGeom prst="rect">
            <a:avLst/>
          </a:prstGeom>
        </p:spPr>
        <p:txBody>
          <a:bodyPr vert="horz" wrap="square" lIns="0" tIns="6931" rIns="0" bIns="0" rtlCol="0">
            <a:spAutoFit/>
          </a:bodyPr>
          <a:lstStyle/>
          <a:p>
            <a:pPr marL="8155" marR="3262" indent="257688">
              <a:lnSpc>
                <a:spcPct val="100699"/>
              </a:lnSpc>
              <a:spcBef>
                <a:spcPts val="55"/>
              </a:spcBef>
            </a:pPr>
            <a:r>
              <a:rPr sz="1156" b="1" spc="-22" dirty="0">
                <a:solidFill>
                  <a:srgbClr val="D16F00"/>
                </a:solidFill>
                <a:latin typeface="Arial"/>
                <a:cs typeface="Arial"/>
              </a:rPr>
              <a:t>Restrictive </a:t>
            </a:r>
            <a:r>
              <a:rPr sz="1156" b="1" spc="-42" dirty="0">
                <a:solidFill>
                  <a:srgbClr val="D16F00"/>
                </a:solidFill>
                <a:latin typeface="Arial"/>
                <a:cs typeface="Arial"/>
              </a:rPr>
              <a:t>Lung</a:t>
            </a:r>
            <a:r>
              <a:rPr sz="1156" b="1" spc="-22" dirty="0">
                <a:solidFill>
                  <a:srgbClr val="D16F00"/>
                </a:solidFill>
                <a:latin typeface="Arial"/>
                <a:cs typeface="Arial"/>
              </a:rPr>
              <a:t> </a:t>
            </a:r>
            <a:r>
              <a:rPr sz="1156" b="1" spc="-39" dirty="0">
                <a:solidFill>
                  <a:srgbClr val="D16F00"/>
                </a:solidFill>
                <a:latin typeface="Arial"/>
                <a:cs typeface="Arial"/>
              </a:rPr>
              <a:t>Disease </a:t>
            </a:r>
            <a:r>
              <a:rPr sz="1156" b="1" spc="-35" dirty="0">
                <a:solidFill>
                  <a:srgbClr val="D16F00"/>
                </a:solidFill>
                <a:latin typeface="Arial"/>
                <a:cs typeface="Arial"/>
              </a:rPr>
              <a:t> </a:t>
            </a:r>
            <a:r>
              <a:rPr sz="1156" b="1" spc="-16" dirty="0">
                <a:solidFill>
                  <a:srgbClr val="D16F00"/>
                </a:solidFill>
                <a:latin typeface="Arial"/>
                <a:cs typeface="Arial"/>
              </a:rPr>
              <a:t>(Honeycomb</a:t>
            </a:r>
            <a:r>
              <a:rPr sz="1156" b="1" spc="-32" dirty="0">
                <a:solidFill>
                  <a:srgbClr val="D16F00"/>
                </a:solidFill>
                <a:latin typeface="Arial"/>
                <a:cs typeface="Arial"/>
              </a:rPr>
              <a:t> </a:t>
            </a:r>
            <a:r>
              <a:rPr sz="1156" b="1" dirty="0">
                <a:solidFill>
                  <a:srgbClr val="D16F00"/>
                </a:solidFill>
                <a:latin typeface="Arial"/>
                <a:cs typeface="Arial"/>
              </a:rPr>
              <a:t>lung)</a:t>
            </a:r>
            <a:r>
              <a:rPr sz="1156" b="1" spc="-32" dirty="0">
                <a:solidFill>
                  <a:srgbClr val="D16F00"/>
                </a:solidFill>
                <a:latin typeface="Arial"/>
                <a:cs typeface="Arial"/>
              </a:rPr>
              <a:t> </a:t>
            </a:r>
            <a:r>
              <a:rPr sz="1156" b="1" spc="-45" dirty="0">
                <a:solidFill>
                  <a:srgbClr val="D16F00"/>
                </a:solidFill>
                <a:latin typeface="Arial"/>
                <a:cs typeface="Arial"/>
              </a:rPr>
              <a:t>–</a:t>
            </a:r>
            <a:r>
              <a:rPr sz="1156" b="1" spc="-29" dirty="0">
                <a:solidFill>
                  <a:srgbClr val="D16F00"/>
                </a:solidFill>
                <a:latin typeface="Arial"/>
                <a:cs typeface="Arial"/>
              </a:rPr>
              <a:t> </a:t>
            </a:r>
            <a:r>
              <a:rPr sz="1156" b="1" spc="-42" dirty="0">
                <a:solidFill>
                  <a:srgbClr val="D16F00"/>
                </a:solidFill>
                <a:latin typeface="Arial"/>
                <a:cs typeface="Arial"/>
              </a:rPr>
              <a:t>Cut</a:t>
            </a:r>
            <a:r>
              <a:rPr sz="1156" b="1" spc="-32" dirty="0">
                <a:solidFill>
                  <a:srgbClr val="D16F00"/>
                </a:solidFill>
                <a:latin typeface="Arial"/>
                <a:cs typeface="Arial"/>
              </a:rPr>
              <a:t> </a:t>
            </a:r>
            <a:r>
              <a:rPr sz="1156" b="1" spc="-29" dirty="0">
                <a:solidFill>
                  <a:srgbClr val="D16F00"/>
                </a:solidFill>
                <a:latin typeface="Arial"/>
                <a:cs typeface="Arial"/>
              </a:rPr>
              <a:t>section</a:t>
            </a:r>
            <a:endParaRPr sz="1156">
              <a:latin typeface="Arial"/>
              <a:cs typeface="Arial"/>
            </a:endParaRPr>
          </a:p>
        </p:txBody>
      </p:sp>
      <p:sp>
        <p:nvSpPr>
          <p:cNvPr id="5" name="object 5"/>
          <p:cNvSpPr txBox="1"/>
          <p:nvPr/>
        </p:nvSpPr>
        <p:spPr>
          <a:xfrm>
            <a:off x="5367886" y="2020354"/>
            <a:ext cx="1184860" cy="559668"/>
          </a:xfrm>
          <a:prstGeom prst="rect">
            <a:avLst/>
          </a:prstGeom>
        </p:spPr>
        <p:txBody>
          <a:bodyPr vert="horz" wrap="square" lIns="0" tIns="8155" rIns="0" bIns="0" rtlCol="0">
            <a:spAutoFit/>
          </a:bodyPr>
          <a:lstStyle/>
          <a:p>
            <a:pPr marL="223846" indent="-216099">
              <a:lnSpc>
                <a:spcPts val="1068"/>
              </a:lnSpc>
              <a:spcBef>
                <a:spcPts val="64"/>
              </a:spcBef>
              <a:buFont typeface="Arial MT"/>
              <a:buChar char="●"/>
              <a:tabLst>
                <a:tab pos="223438" algn="l"/>
                <a:tab pos="224253" algn="l"/>
              </a:tabLst>
            </a:pPr>
            <a:r>
              <a:rPr sz="899" spc="10" dirty="0">
                <a:latin typeface="Microsoft Sans Serif"/>
                <a:cs typeface="Microsoft Sans Serif"/>
              </a:rPr>
              <a:t>Extensive</a:t>
            </a:r>
            <a:r>
              <a:rPr sz="899" spc="-35" dirty="0">
                <a:latin typeface="Microsoft Sans Serif"/>
                <a:cs typeface="Microsoft Sans Serif"/>
              </a:rPr>
              <a:t> </a:t>
            </a:r>
            <a:r>
              <a:rPr sz="899" spc="16" dirty="0">
                <a:latin typeface="Microsoft Sans Serif"/>
                <a:cs typeface="Microsoft Sans Serif"/>
              </a:rPr>
              <a:t>fibrosis.</a:t>
            </a:r>
            <a:endParaRPr sz="899">
              <a:latin typeface="Microsoft Sans Serif"/>
              <a:cs typeface="Microsoft Sans Serif"/>
            </a:endParaRPr>
          </a:p>
          <a:p>
            <a:pPr marL="223846" marR="6116" indent="-216099">
              <a:lnSpc>
                <a:spcPts val="1059"/>
              </a:lnSpc>
              <a:spcBef>
                <a:spcPts val="42"/>
              </a:spcBef>
              <a:buFont typeface="Arial MT"/>
              <a:buChar char="●"/>
              <a:tabLst>
                <a:tab pos="223438" algn="l"/>
                <a:tab pos="224253" algn="l"/>
              </a:tabLst>
            </a:pPr>
            <a:r>
              <a:rPr sz="899" spc="19" dirty="0">
                <a:latin typeface="Microsoft Sans Serif"/>
                <a:cs typeface="Microsoft Sans Serif"/>
              </a:rPr>
              <a:t>organizing</a:t>
            </a:r>
            <a:r>
              <a:rPr sz="899" spc="-35" dirty="0">
                <a:latin typeface="Microsoft Sans Serif"/>
                <a:cs typeface="Microsoft Sans Serif"/>
              </a:rPr>
              <a:t> </a:t>
            </a:r>
            <a:r>
              <a:rPr sz="899" spc="29" dirty="0">
                <a:latin typeface="Microsoft Sans Serif"/>
                <a:cs typeface="Microsoft Sans Serif"/>
              </a:rPr>
              <a:t>diffuse </a:t>
            </a:r>
            <a:r>
              <a:rPr sz="899" spc="-228" dirty="0">
                <a:latin typeface="Microsoft Sans Serif"/>
                <a:cs typeface="Microsoft Sans Serif"/>
              </a:rPr>
              <a:t> </a:t>
            </a:r>
            <a:r>
              <a:rPr sz="899" spc="26" dirty="0">
                <a:latin typeface="Microsoft Sans Serif"/>
                <a:cs typeface="Microsoft Sans Serif"/>
              </a:rPr>
              <a:t>alveolar</a:t>
            </a:r>
            <a:r>
              <a:rPr sz="899" spc="-10" dirty="0">
                <a:latin typeface="Microsoft Sans Serif"/>
                <a:cs typeface="Microsoft Sans Serif"/>
              </a:rPr>
              <a:t> </a:t>
            </a:r>
            <a:r>
              <a:rPr sz="899" spc="3" dirty="0">
                <a:latin typeface="Microsoft Sans Serif"/>
                <a:cs typeface="Microsoft Sans Serif"/>
              </a:rPr>
              <a:t>damage.</a:t>
            </a:r>
            <a:endParaRPr sz="899">
              <a:latin typeface="Microsoft Sans Serif"/>
              <a:cs typeface="Microsoft Sans Serif"/>
            </a:endParaRPr>
          </a:p>
          <a:p>
            <a:pPr marL="223846" indent="-216099">
              <a:lnSpc>
                <a:spcPts val="1027"/>
              </a:lnSpc>
              <a:buFont typeface="Arial MT"/>
              <a:buChar char="●"/>
              <a:tabLst>
                <a:tab pos="223438" algn="l"/>
                <a:tab pos="224253" algn="l"/>
              </a:tabLst>
            </a:pPr>
            <a:r>
              <a:rPr sz="899" dirty="0">
                <a:solidFill>
                  <a:srgbClr val="999999"/>
                </a:solidFill>
                <a:latin typeface="Microsoft Sans Serif"/>
                <a:cs typeface="Microsoft Sans Serif"/>
              </a:rPr>
              <a:t>Cystic</a:t>
            </a:r>
            <a:r>
              <a:rPr sz="899" spc="-22" dirty="0">
                <a:solidFill>
                  <a:srgbClr val="999999"/>
                </a:solidFill>
                <a:latin typeface="Microsoft Sans Serif"/>
                <a:cs typeface="Microsoft Sans Serif"/>
              </a:rPr>
              <a:t> </a:t>
            </a:r>
            <a:r>
              <a:rPr sz="899" spc="-3" dirty="0">
                <a:solidFill>
                  <a:srgbClr val="999999"/>
                </a:solidFill>
                <a:latin typeface="Microsoft Sans Serif"/>
                <a:cs typeface="Microsoft Sans Serif"/>
              </a:rPr>
              <a:t>spaces</a:t>
            </a:r>
            <a:endParaRPr sz="899">
              <a:latin typeface="Microsoft Sans Serif"/>
              <a:cs typeface="Microsoft Sans Serif"/>
            </a:endParaRPr>
          </a:p>
        </p:txBody>
      </p:sp>
      <p:sp>
        <p:nvSpPr>
          <p:cNvPr id="6" name="object 6"/>
          <p:cNvSpPr txBox="1"/>
          <p:nvPr/>
        </p:nvSpPr>
        <p:spPr>
          <a:xfrm>
            <a:off x="2439548" y="5397636"/>
            <a:ext cx="2584593" cy="366328"/>
          </a:xfrm>
          <a:prstGeom prst="rect">
            <a:avLst/>
          </a:prstGeom>
        </p:spPr>
        <p:txBody>
          <a:bodyPr vert="horz" wrap="square" lIns="0" tIns="6931" rIns="0" bIns="0" rtlCol="0">
            <a:spAutoFit/>
          </a:bodyPr>
          <a:lstStyle/>
          <a:p>
            <a:pPr marL="909246" marR="3262" indent="-901499">
              <a:lnSpc>
                <a:spcPct val="100699"/>
              </a:lnSpc>
              <a:spcBef>
                <a:spcPts val="55"/>
              </a:spcBef>
            </a:pPr>
            <a:r>
              <a:rPr sz="1156" b="1" spc="-22" dirty="0">
                <a:solidFill>
                  <a:srgbClr val="D16F00"/>
                </a:solidFill>
                <a:latin typeface="Arial"/>
                <a:cs typeface="Arial"/>
              </a:rPr>
              <a:t>Restrictive</a:t>
            </a:r>
            <a:r>
              <a:rPr sz="1156" b="1" spc="-26" dirty="0">
                <a:solidFill>
                  <a:srgbClr val="D16F00"/>
                </a:solidFill>
                <a:latin typeface="Arial"/>
                <a:cs typeface="Arial"/>
              </a:rPr>
              <a:t> </a:t>
            </a:r>
            <a:r>
              <a:rPr sz="1156" b="1" spc="-42" dirty="0">
                <a:solidFill>
                  <a:srgbClr val="D16F00"/>
                </a:solidFill>
                <a:latin typeface="Arial"/>
                <a:cs typeface="Arial"/>
              </a:rPr>
              <a:t>Lung</a:t>
            </a:r>
            <a:r>
              <a:rPr sz="1156" b="1" spc="-22" dirty="0">
                <a:solidFill>
                  <a:srgbClr val="D16F00"/>
                </a:solidFill>
                <a:latin typeface="Arial"/>
                <a:cs typeface="Arial"/>
              </a:rPr>
              <a:t> </a:t>
            </a:r>
            <a:r>
              <a:rPr sz="1156" b="1" spc="-39" dirty="0">
                <a:solidFill>
                  <a:srgbClr val="D16F00"/>
                </a:solidFill>
                <a:latin typeface="Arial"/>
                <a:cs typeface="Arial"/>
              </a:rPr>
              <a:t>Disease</a:t>
            </a:r>
            <a:r>
              <a:rPr sz="1156" b="1" spc="-22" dirty="0">
                <a:solidFill>
                  <a:srgbClr val="D16F00"/>
                </a:solidFill>
                <a:latin typeface="Arial"/>
                <a:cs typeface="Arial"/>
              </a:rPr>
              <a:t> </a:t>
            </a:r>
            <a:r>
              <a:rPr sz="1156" b="1" spc="-16" dirty="0">
                <a:solidFill>
                  <a:srgbClr val="D16F00"/>
                </a:solidFill>
                <a:latin typeface="Arial"/>
                <a:cs typeface="Arial"/>
              </a:rPr>
              <a:t>(Honeycomb </a:t>
            </a:r>
            <a:r>
              <a:rPr sz="1156" b="1" spc="-311" dirty="0">
                <a:solidFill>
                  <a:srgbClr val="D16F00"/>
                </a:solidFill>
                <a:latin typeface="Arial"/>
                <a:cs typeface="Arial"/>
              </a:rPr>
              <a:t> </a:t>
            </a:r>
            <a:r>
              <a:rPr sz="1156" b="1" dirty="0">
                <a:solidFill>
                  <a:srgbClr val="D16F00"/>
                </a:solidFill>
                <a:latin typeface="Arial"/>
                <a:cs typeface="Arial"/>
              </a:rPr>
              <a:t>lung)</a:t>
            </a:r>
            <a:r>
              <a:rPr sz="1156" b="1" spc="-22" dirty="0">
                <a:solidFill>
                  <a:srgbClr val="D16F00"/>
                </a:solidFill>
                <a:latin typeface="Arial"/>
                <a:cs typeface="Arial"/>
              </a:rPr>
              <a:t> </a:t>
            </a:r>
            <a:r>
              <a:rPr sz="1156" b="1" spc="-45" dirty="0">
                <a:solidFill>
                  <a:srgbClr val="D16F00"/>
                </a:solidFill>
                <a:latin typeface="Arial"/>
                <a:cs typeface="Arial"/>
              </a:rPr>
              <a:t>–</a:t>
            </a:r>
            <a:r>
              <a:rPr sz="1156" b="1" spc="-22" dirty="0">
                <a:solidFill>
                  <a:srgbClr val="D16F00"/>
                </a:solidFill>
                <a:latin typeface="Arial"/>
                <a:cs typeface="Arial"/>
              </a:rPr>
              <a:t> </a:t>
            </a:r>
            <a:r>
              <a:rPr sz="1156" b="1" spc="-64" dirty="0">
                <a:solidFill>
                  <a:srgbClr val="D16F00"/>
                </a:solidFill>
                <a:latin typeface="Arial"/>
                <a:cs typeface="Arial"/>
              </a:rPr>
              <a:t>LPF</a:t>
            </a:r>
            <a:endParaRPr sz="1156">
              <a:latin typeface="Arial"/>
              <a:cs typeface="Arial"/>
            </a:endParaRPr>
          </a:p>
        </p:txBody>
      </p:sp>
      <p:sp>
        <p:nvSpPr>
          <p:cNvPr id="7" name="object 7"/>
          <p:cNvSpPr txBox="1"/>
          <p:nvPr/>
        </p:nvSpPr>
        <p:spPr>
          <a:xfrm>
            <a:off x="5275473" y="4019123"/>
            <a:ext cx="1597074" cy="841796"/>
          </a:xfrm>
          <a:prstGeom prst="rect">
            <a:avLst/>
          </a:prstGeom>
        </p:spPr>
        <p:txBody>
          <a:bodyPr vert="horz" wrap="square" lIns="0" tIns="8155" rIns="0" bIns="0" rtlCol="0">
            <a:spAutoFit/>
          </a:bodyPr>
          <a:lstStyle/>
          <a:p>
            <a:pPr marL="223846" indent="-216099">
              <a:lnSpc>
                <a:spcPts val="1068"/>
              </a:lnSpc>
              <a:spcBef>
                <a:spcPts val="64"/>
              </a:spcBef>
              <a:buFont typeface="Arial MT"/>
              <a:buChar char="●"/>
              <a:tabLst>
                <a:tab pos="223438" algn="l"/>
                <a:tab pos="224253" algn="l"/>
              </a:tabLst>
            </a:pPr>
            <a:r>
              <a:rPr sz="899" spc="32" dirty="0">
                <a:latin typeface="Microsoft Sans Serif"/>
                <a:cs typeface="Microsoft Sans Serif"/>
              </a:rPr>
              <a:t>Pulmonary</a:t>
            </a:r>
            <a:r>
              <a:rPr sz="899" spc="-16" dirty="0">
                <a:latin typeface="Microsoft Sans Serif"/>
                <a:cs typeface="Microsoft Sans Serif"/>
              </a:rPr>
              <a:t> </a:t>
            </a:r>
            <a:r>
              <a:rPr sz="899" spc="26" dirty="0">
                <a:latin typeface="Microsoft Sans Serif"/>
                <a:cs typeface="Microsoft Sans Serif"/>
              </a:rPr>
              <a:t>fibrosis</a:t>
            </a:r>
            <a:endParaRPr sz="899">
              <a:latin typeface="Microsoft Sans Serif"/>
              <a:cs typeface="Microsoft Sans Serif"/>
            </a:endParaRPr>
          </a:p>
          <a:p>
            <a:pPr marL="223846" marR="289898" indent="-216099">
              <a:lnSpc>
                <a:spcPts val="1059"/>
              </a:lnSpc>
              <a:spcBef>
                <a:spcPts val="42"/>
              </a:spcBef>
              <a:buFont typeface="Arial MT"/>
              <a:buChar char="●"/>
              <a:tabLst>
                <a:tab pos="223438" algn="l"/>
                <a:tab pos="224253" algn="l"/>
              </a:tabLst>
            </a:pPr>
            <a:r>
              <a:rPr sz="899" spc="10" dirty="0">
                <a:latin typeface="Microsoft Sans Serif"/>
                <a:cs typeface="Microsoft Sans Serif"/>
              </a:rPr>
              <a:t>Extensive</a:t>
            </a:r>
            <a:r>
              <a:rPr sz="899" spc="-48" dirty="0">
                <a:latin typeface="Microsoft Sans Serif"/>
                <a:cs typeface="Microsoft Sans Serif"/>
              </a:rPr>
              <a:t> </a:t>
            </a:r>
            <a:r>
              <a:rPr sz="899" spc="35" dirty="0">
                <a:latin typeface="Microsoft Sans Serif"/>
                <a:cs typeface="Microsoft Sans Serif"/>
              </a:rPr>
              <a:t>interstitial </a:t>
            </a:r>
            <a:r>
              <a:rPr sz="899" spc="-228" dirty="0">
                <a:latin typeface="Microsoft Sans Serif"/>
                <a:cs typeface="Microsoft Sans Serif"/>
              </a:rPr>
              <a:t> </a:t>
            </a:r>
            <a:r>
              <a:rPr sz="899" spc="19" dirty="0">
                <a:latin typeface="Microsoft Sans Serif"/>
                <a:cs typeface="Microsoft Sans Serif"/>
              </a:rPr>
              <a:t>collagen</a:t>
            </a:r>
            <a:r>
              <a:rPr sz="899" spc="-19" dirty="0">
                <a:latin typeface="Microsoft Sans Serif"/>
                <a:cs typeface="Microsoft Sans Serif"/>
              </a:rPr>
              <a:t> </a:t>
            </a:r>
            <a:r>
              <a:rPr sz="899" spc="19" dirty="0">
                <a:latin typeface="Microsoft Sans Serif"/>
                <a:cs typeface="Microsoft Sans Serif"/>
              </a:rPr>
              <a:t>deposition</a:t>
            </a:r>
            <a:endParaRPr sz="899">
              <a:latin typeface="Microsoft Sans Serif"/>
              <a:cs typeface="Microsoft Sans Serif"/>
            </a:endParaRPr>
          </a:p>
          <a:p>
            <a:pPr marL="223846" marR="126805" indent="-216099">
              <a:lnSpc>
                <a:spcPts val="1059"/>
              </a:lnSpc>
              <a:buFont typeface="Arial MT"/>
              <a:buChar char="●"/>
              <a:tabLst>
                <a:tab pos="223438" algn="l"/>
                <a:tab pos="224253" algn="l"/>
              </a:tabLst>
            </a:pPr>
            <a:r>
              <a:rPr sz="899" spc="29" dirty="0">
                <a:latin typeface="Microsoft Sans Serif"/>
                <a:cs typeface="Microsoft Sans Serif"/>
              </a:rPr>
              <a:t>Minimal </a:t>
            </a:r>
            <a:r>
              <a:rPr sz="899" spc="35" dirty="0">
                <a:latin typeface="Microsoft Sans Serif"/>
                <a:cs typeface="Microsoft Sans Serif"/>
              </a:rPr>
              <a:t>lymphocytic </a:t>
            </a:r>
            <a:r>
              <a:rPr sz="899" spc="39" dirty="0">
                <a:latin typeface="Microsoft Sans Serif"/>
                <a:cs typeface="Microsoft Sans Serif"/>
              </a:rPr>
              <a:t> </a:t>
            </a:r>
            <a:r>
              <a:rPr sz="899" spc="48" dirty="0">
                <a:latin typeface="Microsoft Sans Serif"/>
                <a:cs typeface="Microsoft Sans Serif"/>
              </a:rPr>
              <a:t>inflammatory</a:t>
            </a:r>
            <a:r>
              <a:rPr sz="899" spc="-32" dirty="0">
                <a:latin typeface="Microsoft Sans Serif"/>
                <a:cs typeface="Microsoft Sans Serif"/>
              </a:rPr>
              <a:t> </a:t>
            </a:r>
            <a:r>
              <a:rPr sz="899" spc="32" dirty="0">
                <a:latin typeface="Microsoft Sans Serif"/>
                <a:cs typeface="Microsoft Sans Serif"/>
              </a:rPr>
              <a:t>infiltrate.</a:t>
            </a:r>
            <a:endParaRPr sz="899">
              <a:latin typeface="Microsoft Sans Serif"/>
              <a:cs typeface="Microsoft Sans Serif"/>
            </a:endParaRPr>
          </a:p>
          <a:p>
            <a:pPr marL="223846" indent="-216099">
              <a:lnSpc>
                <a:spcPts val="1027"/>
              </a:lnSpc>
              <a:buFont typeface="Arial MT"/>
              <a:buChar char="●"/>
              <a:tabLst>
                <a:tab pos="223438" algn="l"/>
                <a:tab pos="224253" algn="l"/>
              </a:tabLst>
            </a:pPr>
            <a:r>
              <a:rPr sz="899" dirty="0">
                <a:latin typeface="Microsoft Sans Serif"/>
                <a:cs typeface="Microsoft Sans Serif"/>
              </a:rPr>
              <a:t>Residual</a:t>
            </a:r>
            <a:r>
              <a:rPr sz="899" spc="-10" dirty="0">
                <a:latin typeface="Microsoft Sans Serif"/>
                <a:cs typeface="Microsoft Sans Serif"/>
              </a:rPr>
              <a:t> </a:t>
            </a:r>
            <a:r>
              <a:rPr sz="899" spc="6" dirty="0">
                <a:latin typeface="Microsoft Sans Serif"/>
                <a:cs typeface="Microsoft Sans Serif"/>
              </a:rPr>
              <a:t>airspace</a:t>
            </a:r>
            <a:r>
              <a:rPr sz="899" spc="-10" dirty="0">
                <a:latin typeface="Microsoft Sans Serif"/>
                <a:cs typeface="Microsoft Sans Serif"/>
              </a:rPr>
              <a:t> </a:t>
            </a:r>
            <a:r>
              <a:rPr sz="899" spc="16" dirty="0">
                <a:latin typeface="Microsoft Sans Serif"/>
                <a:cs typeface="Microsoft Sans Serif"/>
              </a:rPr>
              <a:t>dilation.</a:t>
            </a:r>
            <a:endParaRPr sz="899">
              <a:latin typeface="Microsoft Sans Serif"/>
              <a:cs typeface="Microsoft Sans Serif"/>
            </a:endParaRPr>
          </a:p>
        </p:txBody>
      </p:sp>
      <p:pic>
        <p:nvPicPr>
          <p:cNvPr id="8" name="object 8"/>
          <p:cNvPicPr/>
          <p:nvPr/>
        </p:nvPicPr>
        <p:blipFill>
          <a:blip r:embed="rId2" cstate="print"/>
          <a:stretch>
            <a:fillRect/>
          </a:stretch>
        </p:blipFill>
        <p:spPr>
          <a:xfrm>
            <a:off x="2335720" y="1198639"/>
            <a:ext cx="2791932" cy="1881126"/>
          </a:xfrm>
          <a:prstGeom prst="rect">
            <a:avLst/>
          </a:prstGeom>
        </p:spPr>
      </p:pic>
      <p:pic>
        <p:nvPicPr>
          <p:cNvPr id="9" name="object 9"/>
          <p:cNvPicPr/>
          <p:nvPr/>
        </p:nvPicPr>
        <p:blipFill>
          <a:blip r:embed="rId3" cstate="print"/>
          <a:stretch>
            <a:fillRect/>
          </a:stretch>
        </p:blipFill>
        <p:spPr>
          <a:xfrm>
            <a:off x="2312644" y="3736378"/>
            <a:ext cx="2838071" cy="1637168"/>
          </a:xfrm>
          <a:prstGeom prst="rect">
            <a:avLst/>
          </a:prstGeom>
        </p:spPr>
      </p:pic>
    </p:spTree>
    <p:extLst>
      <p:ext uri="{BB962C8B-B14F-4D97-AF65-F5344CB8AC3E}">
        <p14:creationId xmlns:p14="http://schemas.microsoft.com/office/powerpoint/2010/main" val="3746586404"/>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276920" y="958973"/>
            <a:ext cx="4659860" cy="1606781"/>
          </a:xfrm>
          <a:prstGeom prst="rect">
            <a:avLst/>
          </a:prstGeom>
        </p:spPr>
      </p:pic>
      <p:sp>
        <p:nvSpPr>
          <p:cNvPr id="3" name="object 3"/>
          <p:cNvSpPr txBox="1">
            <a:spLocks noGrp="1"/>
          </p:cNvSpPr>
          <p:nvPr>
            <p:ph type="title"/>
          </p:nvPr>
        </p:nvSpPr>
        <p:spPr>
          <a:xfrm>
            <a:off x="3754211" y="169436"/>
            <a:ext cx="2752578" cy="479780"/>
          </a:xfrm>
          <a:prstGeom prst="rect">
            <a:avLst/>
          </a:prstGeom>
        </p:spPr>
        <p:txBody>
          <a:bodyPr vert="horz" wrap="square" lIns="0" tIns="17940" rIns="0" bIns="0" rtlCol="0" anchor="ctr">
            <a:spAutoFit/>
          </a:bodyPr>
          <a:lstStyle/>
          <a:p>
            <a:pPr marL="357990" marR="3262" indent="-350243">
              <a:lnSpc>
                <a:spcPts val="1830"/>
              </a:lnSpc>
              <a:spcBef>
                <a:spcPts val="141"/>
              </a:spcBef>
            </a:pPr>
            <a:r>
              <a:rPr sz="1541" spc="-64" dirty="0"/>
              <a:t>RESTRICTIVE</a:t>
            </a:r>
            <a:r>
              <a:rPr sz="1541" spc="-45" dirty="0"/>
              <a:t> </a:t>
            </a:r>
            <a:r>
              <a:rPr sz="1541" spc="-83" dirty="0"/>
              <a:t>LUNG</a:t>
            </a:r>
            <a:r>
              <a:rPr sz="1541" spc="-45" dirty="0"/>
              <a:t> </a:t>
            </a:r>
            <a:r>
              <a:rPr sz="1541" spc="-64" dirty="0"/>
              <a:t>DISEASES  </a:t>
            </a:r>
            <a:r>
              <a:rPr sz="1541" spc="-103" dirty="0">
                <a:solidFill>
                  <a:srgbClr val="D16F00"/>
                </a:solidFill>
              </a:rPr>
              <a:t>ALLERGIC</a:t>
            </a:r>
            <a:r>
              <a:rPr sz="1541" spc="-45" dirty="0">
                <a:solidFill>
                  <a:srgbClr val="D16F00"/>
                </a:solidFill>
              </a:rPr>
              <a:t> </a:t>
            </a:r>
            <a:r>
              <a:rPr sz="1541" spc="-51" dirty="0">
                <a:solidFill>
                  <a:srgbClr val="D16F00"/>
                </a:solidFill>
              </a:rPr>
              <a:t>ALVEOLITIS</a:t>
            </a:r>
            <a:endParaRPr sz="1541"/>
          </a:p>
        </p:txBody>
      </p:sp>
      <p:sp>
        <p:nvSpPr>
          <p:cNvPr id="4" name="object 4"/>
          <p:cNvSpPr txBox="1"/>
          <p:nvPr/>
        </p:nvSpPr>
        <p:spPr>
          <a:xfrm>
            <a:off x="2306070" y="2568728"/>
            <a:ext cx="4474825" cy="585316"/>
          </a:xfrm>
          <a:prstGeom prst="rect">
            <a:avLst/>
          </a:prstGeom>
        </p:spPr>
        <p:txBody>
          <a:bodyPr vert="horz" wrap="square" lIns="0" tIns="8155" rIns="0" bIns="0" rtlCol="0">
            <a:spAutoFit/>
          </a:bodyPr>
          <a:lstStyle/>
          <a:p>
            <a:pPr marL="258911">
              <a:lnSpc>
                <a:spcPts val="1336"/>
              </a:lnSpc>
              <a:spcBef>
                <a:spcPts val="64"/>
              </a:spcBef>
            </a:pPr>
            <a:r>
              <a:rPr sz="1156" b="1" spc="-13" dirty="0">
                <a:solidFill>
                  <a:srgbClr val="D16F00"/>
                </a:solidFill>
                <a:latin typeface="Arial"/>
                <a:cs typeface="Arial"/>
              </a:rPr>
              <a:t>Hypersensitivity</a:t>
            </a:r>
            <a:r>
              <a:rPr sz="1156" b="1" spc="-16" dirty="0">
                <a:solidFill>
                  <a:srgbClr val="D16F00"/>
                </a:solidFill>
                <a:latin typeface="Arial"/>
                <a:cs typeface="Arial"/>
              </a:rPr>
              <a:t> </a:t>
            </a:r>
            <a:r>
              <a:rPr sz="1156" b="1" spc="-22" dirty="0">
                <a:solidFill>
                  <a:srgbClr val="D16F00"/>
                </a:solidFill>
                <a:latin typeface="Arial"/>
                <a:cs typeface="Arial"/>
              </a:rPr>
              <a:t>Pneumonitis–</a:t>
            </a:r>
            <a:r>
              <a:rPr sz="1156" b="1" spc="-13" dirty="0">
                <a:solidFill>
                  <a:srgbClr val="D16F00"/>
                </a:solidFill>
                <a:latin typeface="Arial"/>
                <a:cs typeface="Arial"/>
              </a:rPr>
              <a:t> </a:t>
            </a:r>
            <a:r>
              <a:rPr sz="1156" b="1" spc="-16" dirty="0">
                <a:solidFill>
                  <a:srgbClr val="D16F00"/>
                </a:solidFill>
                <a:latin typeface="Arial"/>
                <a:cs typeface="Arial"/>
              </a:rPr>
              <a:t>Histopathology </a:t>
            </a:r>
            <a:r>
              <a:rPr sz="1156" b="1" spc="-39" dirty="0">
                <a:solidFill>
                  <a:srgbClr val="D16F00"/>
                </a:solidFill>
                <a:latin typeface="Arial"/>
                <a:cs typeface="Arial"/>
              </a:rPr>
              <a:t>&amp;</a:t>
            </a:r>
            <a:r>
              <a:rPr sz="1156" b="1" spc="-13" dirty="0">
                <a:solidFill>
                  <a:srgbClr val="D16F00"/>
                </a:solidFill>
                <a:latin typeface="Arial"/>
                <a:cs typeface="Arial"/>
              </a:rPr>
              <a:t> </a:t>
            </a:r>
            <a:r>
              <a:rPr sz="1156" b="1" spc="-22" dirty="0">
                <a:solidFill>
                  <a:srgbClr val="D16F00"/>
                </a:solidFill>
                <a:latin typeface="Arial"/>
                <a:cs typeface="Arial"/>
              </a:rPr>
              <a:t>Radiogram</a:t>
            </a:r>
            <a:endParaRPr sz="1156">
              <a:latin typeface="Arial"/>
              <a:cs typeface="Arial"/>
            </a:endParaRPr>
          </a:p>
          <a:p>
            <a:pPr marL="8155">
              <a:lnSpc>
                <a:spcPts val="1018"/>
              </a:lnSpc>
            </a:pPr>
            <a:r>
              <a:rPr sz="899" dirty="0">
                <a:latin typeface="Microsoft Sans Serif"/>
                <a:cs typeface="Microsoft Sans Serif"/>
              </a:rPr>
              <a:t>This </a:t>
            </a:r>
            <a:r>
              <a:rPr sz="899" spc="-10" dirty="0">
                <a:latin typeface="Microsoft Sans Serif"/>
                <a:cs typeface="Microsoft Sans Serif"/>
              </a:rPr>
              <a:t>case</a:t>
            </a:r>
            <a:r>
              <a:rPr sz="899" dirty="0">
                <a:latin typeface="Microsoft Sans Serif"/>
                <a:cs typeface="Microsoft Sans Serif"/>
              </a:rPr>
              <a:t> </a:t>
            </a:r>
            <a:r>
              <a:rPr sz="899" spc="51" dirty="0">
                <a:latin typeface="Microsoft Sans Serif"/>
                <a:cs typeface="Microsoft Sans Serif"/>
              </a:rPr>
              <a:t>of</a:t>
            </a:r>
            <a:r>
              <a:rPr sz="899" spc="3" dirty="0">
                <a:latin typeface="Microsoft Sans Serif"/>
                <a:cs typeface="Microsoft Sans Serif"/>
              </a:rPr>
              <a:t> </a:t>
            </a:r>
            <a:r>
              <a:rPr sz="899" spc="22" dirty="0">
                <a:latin typeface="Microsoft Sans Serif"/>
                <a:cs typeface="Microsoft Sans Serif"/>
              </a:rPr>
              <a:t>extrinsic</a:t>
            </a:r>
            <a:r>
              <a:rPr sz="899" dirty="0">
                <a:latin typeface="Microsoft Sans Serif"/>
                <a:cs typeface="Microsoft Sans Serif"/>
              </a:rPr>
              <a:t> </a:t>
            </a:r>
            <a:r>
              <a:rPr sz="899" spc="22" dirty="0">
                <a:latin typeface="Microsoft Sans Serif"/>
                <a:cs typeface="Microsoft Sans Serif"/>
              </a:rPr>
              <a:t>allergic</a:t>
            </a:r>
            <a:r>
              <a:rPr sz="899" dirty="0">
                <a:latin typeface="Microsoft Sans Serif"/>
                <a:cs typeface="Microsoft Sans Serif"/>
              </a:rPr>
              <a:t> </a:t>
            </a:r>
            <a:r>
              <a:rPr sz="899" spc="26" dirty="0">
                <a:latin typeface="Microsoft Sans Serif"/>
                <a:cs typeface="Microsoft Sans Serif"/>
              </a:rPr>
              <a:t>alveolitis</a:t>
            </a:r>
            <a:r>
              <a:rPr sz="899" spc="3" dirty="0">
                <a:latin typeface="Microsoft Sans Serif"/>
                <a:cs typeface="Microsoft Sans Serif"/>
              </a:rPr>
              <a:t> </a:t>
            </a:r>
            <a:r>
              <a:rPr sz="899" spc="22" dirty="0">
                <a:latin typeface="Microsoft Sans Serif"/>
                <a:cs typeface="Microsoft Sans Serif"/>
              </a:rPr>
              <a:t>shows</a:t>
            </a:r>
            <a:endParaRPr sz="899">
              <a:latin typeface="Microsoft Sans Serif"/>
              <a:cs typeface="Microsoft Sans Serif"/>
            </a:endParaRPr>
          </a:p>
          <a:p>
            <a:pPr marL="301723" marR="3262" indent="-201013">
              <a:lnSpc>
                <a:spcPts val="1059"/>
              </a:lnSpc>
              <a:spcBef>
                <a:spcPts val="42"/>
              </a:spcBef>
              <a:buSzPct val="78571"/>
              <a:buFont typeface="Arial MT"/>
              <a:buChar char="●"/>
              <a:tabLst>
                <a:tab pos="301315" algn="l"/>
                <a:tab pos="301723" algn="l"/>
              </a:tabLst>
            </a:pPr>
            <a:r>
              <a:rPr sz="899" spc="35" dirty="0">
                <a:latin typeface="Microsoft Sans Serif"/>
                <a:cs typeface="Microsoft Sans Serif"/>
              </a:rPr>
              <a:t>interstitial</a:t>
            </a:r>
            <a:r>
              <a:rPr sz="899" spc="3" dirty="0">
                <a:latin typeface="Microsoft Sans Serif"/>
                <a:cs typeface="Microsoft Sans Serif"/>
              </a:rPr>
              <a:t> </a:t>
            </a:r>
            <a:r>
              <a:rPr sz="899" spc="42" dirty="0">
                <a:latin typeface="Microsoft Sans Serif"/>
                <a:cs typeface="Microsoft Sans Serif"/>
              </a:rPr>
              <a:t>inflammation</a:t>
            </a:r>
            <a:r>
              <a:rPr sz="899" spc="6" dirty="0">
                <a:latin typeface="Microsoft Sans Serif"/>
                <a:cs typeface="Microsoft Sans Serif"/>
              </a:rPr>
              <a:t> </a:t>
            </a:r>
            <a:r>
              <a:rPr sz="899" spc="22" dirty="0">
                <a:latin typeface="Microsoft Sans Serif"/>
                <a:cs typeface="Microsoft Sans Serif"/>
              </a:rPr>
              <a:t>along</a:t>
            </a:r>
            <a:r>
              <a:rPr sz="899" spc="6" dirty="0">
                <a:latin typeface="Microsoft Sans Serif"/>
                <a:cs typeface="Microsoft Sans Serif"/>
              </a:rPr>
              <a:t> </a:t>
            </a:r>
            <a:r>
              <a:rPr sz="899" spc="26" dirty="0">
                <a:latin typeface="Microsoft Sans Serif"/>
                <a:cs typeface="Microsoft Sans Serif"/>
              </a:rPr>
              <a:t>alveolar</a:t>
            </a:r>
            <a:r>
              <a:rPr sz="899" spc="6" dirty="0">
                <a:latin typeface="Microsoft Sans Serif"/>
                <a:cs typeface="Microsoft Sans Serif"/>
              </a:rPr>
              <a:t> </a:t>
            </a:r>
            <a:r>
              <a:rPr sz="899" spc="22" dirty="0">
                <a:latin typeface="Microsoft Sans Serif"/>
                <a:cs typeface="Microsoft Sans Serif"/>
              </a:rPr>
              <a:t>ducts</a:t>
            </a:r>
            <a:r>
              <a:rPr sz="899" spc="6" dirty="0">
                <a:latin typeface="Microsoft Sans Serif"/>
                <a:cs typeface="Microsoft Sans Serif"/>
              </a:rPr>
              <a:t> </a:t>
            </a:r>
            <a:r>
              <a:rPr sz="899" spc="26" dirty="0">
                <a:latin typeface="Microsoft Sans Serif"/>
                <a:cs typeface="Microsoft Sans Serif"/>
              </a:rPr>
              <a:t>(bronchiolocentric</a:t>
            </a:r>
            <a:r>
              <a:rPr sz="899" spc="6" dirty="0">
                <a:latin typeface="Microsoft Sans Serif"/>
                <a:cs typeface="Microsoft Sans Serif"/>
              </a:rPr>
              <a:t> </a:t>
            </a:r>
            <a:r>
              <a:rPr sz="899" spc="32" dirty="0">
                <a:latin typeface="Microsoft Sans Serif"/>
                <a:cs typeface="Microsoft Sans Serif"/>
              </a:rPr>
              <a:t>distribution</a:t>
            </a:r>
            <a:r>
              <a:rPr sz="899" spc="6" dirty="0">
                <a:latin typeface="Microsoft Sans Serif"/>
                <a:cs typeface="Microsoft Sans Serif"/>
              </a:rPr>
              <a:t> </a:t>
            </a:r>
            <a:r>
              <a:rPr sz="899" spc="45" dirty="0">
                <a:latin typeface="Microsoft Sans Serif"/>
                <a:cs typeface="Microsoft Sans Serif"/>
              </a:rPr>
              <a:t>or </a:t>
            </a:r>
            <a:r>
              <a:rPr sz="899" spc="-231" dirty="0">
                <a:latin typeface="Microsoft Sans Serif"/>
                <a:cs typeface="Microsoft Sans Serif"/>
              </a:rPr>
              <a:t> </a:t>
            </a:r>
            <a:r>
              <a:rPr sz="899" spc="19" dirty="0">
                <a:latin typeface="Microsoft Sans Serif"/>
                <a:cs typeface="Microsoft Sans Serif"/>
              </a:rPr>
              <a:t>peribronchiolar).</a:t>
            </a:r>
            <a:endParaRPr sz="899">
              <a:latin typeface="Microsoft Sans Serif"/>
              <a:cs typeface="Microsoft Sans Serif"/>
            </a:endParaRPr>
          </a:p>
        </p:txBody>
      </p:sp>
      <p:grpSp>
        <p:nvGrpSpPr>
          <p:cNvPr id="5" name="object 5"/>
          <p:cNvGrpSpPr/>
          <p:nvPr/>
        </p:nvGrpSpPr>
        <p:grpSpPr>
          <a:xfrm>
            <a:off x="2139897" y="3563153"/>
            <a:ext cx="4864206" cy="3300973"/>
            <a:chOff x="-9525" y="5549281"/>
            <a:chExt cx="7575550" cy="5140960"/>
          </a:xfrm>
        </p:grpSpPr>
        <p:sp>
          <p:nvSpPr>
            <p:cNvPr id="6" name="object 6"/>
            <p:cNvSpPr/>
            <p:nvPr/>
          </p:nvSpPr>
          <p:spPr>
            <a:xfrm>
              <a:off x="0" y="5558806"/>
              <a:ext cx="7556500" cy="5121910"/>
            </a:xfrm>
            <a:custGeom>
              <a:avLst/>
              <a:gdLst/>
              <a:ahLst/>
              <a:cxnLst/>
              <a:rect l="l" t="t" r="r" b="b"/>
              <a:pathLst>
                <a:path w="7556500" h="5121909">
                  <a:moveTo>
                    <a:pt x="0" y="28957"/>
                  </a:moveTo>
                  <a:lnTo>
                    <a:pt x="7556499" y="0"/>
                  </a:lnTo>
                </a:path>
                <a:path w="7556500" h="5121909">
                  <a:moveTo>
                    <a:pt x="3641718" y="5121893"/>
                  </a:moveTo>
                  <a:lnTo>
                    <a:pt x="3659624" y="3343"/>
                  </a:lnTo>
                </a:path>
              </a:pathLst>
            </a:custGeom>
            <a:ln w="19049">
              <a:solidFill>
                <a:srgbClr val="999999"/>
              </a:solidFill>
            </a:ln>
          </p:spPr>
          <p:txBody>
            <a:bodyPr wrap="square" lIns="0" tIns="0" rIns="0" bIns="0" rtlCol="0"/>
            <a:lstStyle/>
            <a:p>
              <a:endParaRPr sz="1156"/>
            </a:p>
          </p:txBody>
        </p:sp>
        <p:pic>
          <p:nvPicPr>
            <p:cNvPr id="7" name="object 7"/>
            <p:cNvPicPr/>
            <p:nvPr/>
          </p:nvPicPr>
          <p:blipFill>
            <a:blip r:embed="rId3" cstate="print"/>
            <a:stretch>
              <a:fillRect/>
            </a:stretch>
          </p:blipFill>
          <p:spPr>
            <a:xfrm>
              <a:off x="176250" y="5684449"/>
              <a:ext cx="3343900" cy="2070674"/>
            </a:xfrm>
            <a:prstGeom prst="rect">
              <a:avLst/>
            </a:prstGeom>
          </p:spPr>
        </p:pic>
      </p:grpSp>
      <p:sp>
        <p:nvSpPr>
          <p:cNvPr id="8" name="object 8"/>
          <p:cNvSpPr txBox="1"/>
          <p:nvPr/>
        </p:nvSpPr>
        <p:spPr>
          <a:xfrm>
            <a:off x="2383936" y="3135178"/>
            <a:ext cx="1368746" cy="431427"/>
          </a:xfrm>
          <a:prstGeom prst="rect">
            <a:avLst/>
          </a:prstGeom>
        </p:spPr>
        <p:txBody>
          <a:bodyPr vert="horz" wrap="square" lIns="0" tIns="8155" rIns="0" bIns="0" rtlCol="0">
            <a:spAutoFit/>
          </a:bodyPr>
          <a:lstStyle/>
          <a:p>
            <a:pPr marL="254018" indent="-246271">
              <a:lnSpc>
                <a:spcPts val="1068"/>
              </a:lnSpc>
              <a:spcBef>
                <a:spcPts val="64"/>
              </a:spcBef>
              <a:buFont typeface="Arial MT"/>
              <a:buChar char="●"/>
              <a:tabLst>
                <a:tab pos="254018" algn="l"/>
                <a:tab pos="254426" algn="l"/>
              </a:tabLst>
            </a:pPr>
            <a:r>
              <a:rPr sz="899" spc="-6" dirty="0">
                <a:latin typeface="Microsoft Sans Serif"/>
                <a:cs typeface="Microsoft Sans Serif"/>
              </a:rPr>
              <a:t>The</a:t>
            </a:r>
            <a:r>
              <a:rPr sz="899" spc="-13" dirty="0">
                <a:latin typeface="Microsoft Sans Serif"/>
                <a:cs typeface="Microsoft Sans Serif"/>
              </a:rPr>
              <a:t> </a:t>
            </a:r>
            <a:r>
              <a:rPr sz="899" spc="42" dirty="0">
                <a:latin typeface="Microsoft Sans Serif"/>
                <a:cs typeface="Microsoft Sans Serif"/>
              </a:rPr>
              <a:t>inflammation</a:t>
            </a:r>
            <a:r>
              <a:rPr sz="899" spc="-13" dirty="0">
                <a:latin typeface="Microsoft Sans Serif"/>
                <a:cs typeface="Microsoft Sans Serif"/>
              </a:rPr>
              <a:t> </a:t>
            </a:r>
            <a:r>
              <a:rPr sz="899" spc="-19" dirty="0">
                <a:latin typeface="Microsoft Sans Serif"/>
                <a:cs typeface="Microsoft Sans Serif"/>
              </a:rPr>
              <a:t>is:</a:t>
            </a:r>
            <a:endParaRPr sz="899">
              <a:latin typeface="Microsoft Sans Serif"/>
              <a:cs typeface="Microsoft Sans Serif"/>
            </a:endParaRPr>
          </a:p>
          <a:p>
            <a:pPr marL="517414" lvl="1" indent="-216506">
              <a:lnSpc>
                <a:spcPts val="1059"/>
              </a:lnSpc>
              <a:buFont typeface="Arial MT"/>
              <a:buChar char="○"/>
              <a:tabLst>
                <a:tab pos="517006" algn="l"/>
                <a:tab pos="517822" algn="l"/>
              </a:tabLst>
            </a:pPr>
            <a:r>
              <a:rPr sz="899" spc="22" dirty="0">
                <a:latin typeface="Microsoft Sans Serif"/>
                <a:cs typeface="Microsoft Sans Serif"/>
              </a:rPr>
              <a:t>Diffuse</a:t>
            </a:r>
            <a:endParaRPr sz="899">
              <a:latin typeface="Microsoft Sans Serif"/>
              <a:cs typeface="Microsoft Sans Serif"/>
            </a:endParaRPr>
          </a:p>
          <a:p>
            <a:pPr marL="517414" lvl="1" indent="-201420">
              <a:lnSpc>
                <a:spcPts val="1068"/>
              </a:lnSpc>
              <a:buSzPct val="78571"/>
              <a:buFont typeface="Arial MT"/>
              <a:buChar char="○"/>
              <a:tabLst>
                <a:tab pos="517006" algn="l"/>
                <a:tab pos="517822" algn="l"/>
              </a:tabLst>
            </a:pPr>
            <a:r>
              <a:rPr sz="899" spc="13" dirty="0">
                <a:latin typeface="Microsoft Sans Serif"/>
                <a:cs typeface="Microsoft Sans Serif"/>
              </a:rPr>
              <a:t>lacks</a:t>
            </a:r>
            <a:r>
              <a:rPr sz="899" spc="-39" dirty="0">
                <a:latin typeface="Microsoft Sans Serif"/>
                <a:cs typeface="Microsoft Sans Serif"/>
              </a:rPr>
              <a:t> </a:t>
            </a:r>
            <a:r>
              <a:rPr sz="899" spc="35" dirty="0">
                <a:latin typeface="Microsoft Sans Serif"/>
                <a:cs typeface="Microsoft Sans Serif"/>
              </a:rPr>
              <a:t>nodularity</a:t>
            </a:r>
            <a:endParaRPr sz="899">
              <a:latin typeface="Microsoft Sans Serif"/>
              <a:cs typeface="Microsoft Sans Serif"/>
            </a:endParaRPr>
          </a:p>
        </p:txBody>
      </p:sp>
      <p:sp>
        <p:nvSpPr>
          <p:cNvPr id="9" name="object 9"/>
          <p:cNvSpPr txBox="1"/>
          <p:nvPr/>
        </p:nvSpPr>
        <p:spPr>
          <a:xfrm>
            <a:off x="2217864" y="5005090"/>
            <a:ext cx="2231093" cy="1761022"/>
          </a:xfrm>
          <a:prstGeom prst="rect">
            <a:avLst/>
          </a:prstGeom>
        </p:spPr>
        <p:txBody>
          <a:bodyPr vert="horz" wrap="square" lIns="0" tIns="8155" rIns="0" bIns="0" rtlCol="0">
            <a:spAutoFit/>
          </a:bodyPr>
          <a:lstStyle/>
          <a:p>
            <a:pPr marL="8155">
              <a:spcBef>
                <a:spcPts val="64"/>
              </a:spcBef>
            </a:pPr>
            <a:r>
              <a:rPr sz="1092" b="1" spc="-13" dirty="0">
                <a:solidFill>
                  <a:srgbClr val="D16F00"/>
                </a:solidFill>
                <a:latin typeface="Arial"/>
                <a:cs typeface="Arial"/>
              </a:rPr>
              <a:t>Hypersensitivity</a:t>
            </a:r>
            <a:r>
              <a:rPr sz="1092" b="1" spc="-26" dirty="0">
                <a:solidFill>
                  <a:srgbClr val="D16F00"/>
                </a:solidFill>
                <a:latin typeface="Arial"/>
                <a:cs typeface="Arial"/>
              </a:rPr>
              <a:t> </a:t>
            </a:r>
            <a:r>
              <a:rPr sz="1092" b="1" spc="-19" dirty="0">
                <a:solidFill>
                  <a:srgbClr val="D16F00"/>
                </a:solidFill>
                <a:latin typeface="Arial"/>
                <a:cs typeface="Arial"/>
              </a:rPr>
              <a:t>Pneumonitis</a:t>
            </a:r>
            <a:r>
              <a:rPr sz="1092" b="1" spc="-22" dirty="0">
                <a:solidFill>
                  <a:srgbClr val="D16F00"/>
                </a:solidFill>
                <a:latin typeface="Arial"/>
                <a:cs typeface="Arial"/>
              </a:rPr>
              <a:t> </a:t>
            </a:r>
            <a:r>
              <a:rPr sz="1092" b="1" dirty="0">
                <a:solidFill>
                  <a:srgbClr val="D16F00"/>
                </a:solidFill>
                <a:latin typeface="Arial"/>
                <a:cs typeface="Arial"/>
              </a:rPr>
              <a:t>(HP)</a:t>
            </a:r>
            <a:endParaRPr sz="1092">
              <a:latin typeface="Arial"/>
              <a:cs typeface="Arial"/>
            </a:endParaRPr>
          </a:p>
          <a:p>
            <a:pPr marL="377153" marR="289898" indent="-196120">
              <a:spcBef>
                <a:spcPts val="751"/>
              </a:spcBef>
              <a:buFont typeface="Arial MT"/>
              <a:buChar char="●"/>
              <a:tabLst>
                <a:tab pos="377153" algn="l"/>
                <a:tab pos="377561" algn="l"/>
              </a:tabLst>
            </a:pPr>
            <a:r>
              <a:rPr sz="642" spc="22" dirty="0">
                <a:latin typeface="Microsoft Sans Serif"/>
                <a:cs typeface="Microsoft Sans Serif"/>
              </a:rPr>
              <a:t>Interstitial</a:t>
            </a:r>
            <a:r>
              <a:rPr sz="642" spc="6" dirty="0">
                <a:latin typeface="Microsoft Sans Serif"/>
                <a:cs typeface="Microsoft Sans Serif"/>
              </a:rPr>
              <a:t> </a:t>
            </a:r>
            <a:r>
              <a:rPr sz="642" spc="16" dirty="0">
                <a:latin typeface="Microsoft Sans Serif"/>
                <a:cs typeface="Microsoft Sans Serif"/>
              </a:rPr>
              <a:t>bronchiolocentric</a:t>
            </a:r>
            <a:r>
              <a:rPr sz="642" spc="10" dirty="0">
                <a:latin typeface="Microsoft Sans Serif"/>
                <a:cs typeface="Microsoft Sans Serif"/>
              </a:rPr>
              <a:t> </a:t>
            </a:r>
            <a:r>
              <a:rPr sz="642" spc="19" dirty="0">
                <a:latin typeface="Microsoft Sans Serif"/>
                <a:cs typeface="Microsoft Sans Serif"/>
              </a:rPr>
              <a:t>pneumonitis </a:t>
            </a:r>
            <a:r>
              <a:rPr sz="642" spc="-161" dirty="0">
                <a:latin typeface="Microsoft Sans Serif"/>
                <a:cs typeface="Microsoft Sans Serif"/>
              </a:rPr>
              <a:t> </a:t>
            </a:r>
            <a:r>
              <a:rPr sz="642" spc="10" dirty="0">
                <a:latin typeface="Microsoft Sans Serif"/>
                <a:cs typeface="Microsoft Sans Serif"/>
              </a:rPr>
              <a:t>(Extrinsic</a:t>
            </a:r>
            <a:r>
              <a:rPr sz="642" spc="-3" dirty="0">
                <a:latin typeface="Microsoft Sans Serif"/>
                <a:cs typeface="Microsoft Sans Serif"/>
              </a:rPr>
              <a:t> </a:t>
            </a:r>
            <a:r>
              <a:rPr sz="642" spc="16" dirty="0">
                <a:latin typeface="Microsoft Sans Serif"/>
                <a:cs typeface="Microsoft Sans Serif"/>
              </a:rPr>
              <a:t>allergic</a:t>
            </a:r>
            <a:r>
              <a:rPr sz="642" dirty="0">
                <a:latin typeface="Microsoft Sans Serif"/>
                <a:cs typeface="Microsoft Sans Serif"/>
              </a:rPr>
              <a:t> </a:t>
            </a:r>
            <a:r>
              <a:rPr sz="642" spc="19" dirty="0">
                <a:latin typeface="Microsoft Sans Serif"/>
                <a:cs typeface="Microsoft Sans Serif"/>
              </a:rPr>
              <a:t>alveolitis)</a:t>
            </a:r>
            <a:r>
              <a:rPr sz="642" dirty="0">
                <a:latin typeface="Microsoft Sans Serif"/>
                <a:cs typeface="Microsoft Sans Serif"/>
              </a:rPr>
              <a:t> </a:t>
            </a:r>
            <a:r>
              <a:rPr sz="642" spc="19" dirty="0">
                <a:latin typeface="Microsoft Sans Serif"/>
                <a:cs typeface="Microsoft Sans Serif"/>
              </a:rPr>
              <a:t>with:</a:t>
            </a:r>
            <a:endParaRPr sz="642">
              <a:latin typeface="Microsoft Sans Serif"/>
              <a:cs typeface="Microsoft Sans Serif"/>
            </a:endParaRPr>
          </a:p>
          <a:p>
            <a:pPr marL="670722" lvl="1" indent="-196528">
              <a:buFont typeface="Arial MT"/>
              <a:buChar char="○"/>
              <a:tabLst>
                <a:tab pos="670722" algn="l"/>
                <a:tab pos="671129" algn="l"/>
              </a:tabLst>
            </a:pPr>
            <a:r>
              <a:rPr sz="642" spc="19" dirty="0">
                <a:latin typeface="Microsoft Sans Serif"/>
                <a:cs typeface="Microsoft Sans Serif"/>
              </a:rPr>
              <a:t>Lymphocytes</a:t>
            </a:r>
            <a:endParaRPr sz="642">
              <a:latin typeface="Microsoft Sans Serif"/>
              <a:cs typeface="Microsoft Sans Serif"/>
            </a:endParaRPr>
          </a:p>
          <a:p>
            <a:pPr marL="670722" lvl="1" indent="-196528">
              <a:buFont typeface="Arial MT"/>
              <a:buChar char="○"/>
              <a:tabLst>
                <a:tab pos="670722" algn="l"/>
                <a:tab pos="671129" algn="l"/>
              </a:tabLst>
            </a:pPr>
            <a:r>
              <a:rPr sz="642" spc="19" dirty="0">
                <a:latin typeface="Microsoft Sans Serif"/>
                <a:cs typeface="Microsoft Sans Serif"/>
              </a:rPr>
              <a:t>plasma</a:t>
            </a:r>
            <a:r>
              <a:rPr sz="642" spc="-22" dirty="0">
                <a:latin typeface="Microsoft Sans Serif"/>
                <a:cs typeface="Microsoft Sans Serif"/>
              </a:rPr>
              <a:t> </a:t>
            </a:r>
            <a:r>
              <a:rPr sz="642" spc="13" dirty="0">
                <a:latin typeface="Microsoft Sans Serif"/>
                <a:cs typeface="Microsoft Sans Serif"/>
              </a:rPr>
              <a:t>cells</a:t>
            </a:r>
            <a:endParaRPr sz="642">
              <a:latin typeface="Microsoft Sans Serif"/>
              <a:cs typeface="Microsoft Sans Serif"/>
            </a:endParaRPr>
          </a:p>
          <a:p>
            <a:pPr marL="670722" lvl="1" indent="-196528">
              <a:buFont typeface="Arial MT"/>
              <a:buChar char="○"/>
              <a:tabLst>
                <a:tab pos="670722" algn="l"/>
                <a:tab pos="671129" algn="l"/>
              </a:tabLst>
            </a:pPr>
            <a:r>
              <a:rPr sz="642" spc="32" dirty="0">
                <a:latin typeface="Microsoft Sans Serif"/>
                <a:cs typeface="Microsoft Sans Serif"/>
              </a:rPr>
              <a:t>foamy</a:t>
            </a:r>
            <a:r>
              <a:rPr sz="642" spc="-10" dirty="0">
                <a:latin typeface="Microsoft Sans Serif"/>
                <a:cs typeface="Microsoft Sans Serif"/>
              </a:rPr>
              <a:t> </a:t>
            </a:r>
            <a:r>
              <a:rPr sz="642" spc="13" dirty="0">
                <a:latin typeface="Microsoft Sans Serif"/>
                <a:cs typeface="Microsoft Sans Serif"/>
              </a:rPr>
              <a:t>macrophages</a:t>
            </a:r>
            <a:r>
              <a:rPr sz="642" spc="-10" dirty="0">
                <a:latin typeface="Microsoft Sans Serif"/>
                <a:cs typeface="Microsoft Sans Serif"/>
              </a:rPr>
              <a:t> </a:t>
            </a:r>
            <a:r>
              <a:rPr sz="642" spc="-6" dirty="0">
                <a:latin typeface="Microsoft Sans Serif"/>
                <a:cs typeface="Microsoft Sans Serif"/>
              </a:rPr>
              <a:t>in:</a:t>
            </a:r>
            <a:endParaRPr sz="642">
              <a:latin typeface="Microsoft Sans Serif"/>
              <a:cs typeface="Microsoft Sans Serif"/>
            </a:endParaRPr>
          </a:p>
          <a:p>
            <a:pPr marL="985900" lvl="2" indent="-218137">
              <a:buFont typeface="Arial MT"/>
              <a:buChar char="■"/>
              <a:tabLst>
                <a:tab pos="985900" algn="l"/>
                <a:tab pos="986307" algn="l"/>
              </a:tabLst>
            </a:pPr>
            <a:r>
              <a:rPr sz="642" spc="19" dirty="0">
                <a:latin typeface="Microsoft Sans Serif"/>
                <a:cs typeface="Microsoft Sans Serif"/>
              </a:rPr>
              <a:t>alveolar</a:t>
            </a:r>
            <a:r>
              <a:rPr sz="642" spc="-22" dirty="0">
                <a:latin typeface="Microsoft Sans Serif"/>
                <a:cs typeface="Microsoft Sans Serif"/>
              </a:rPr>
              <a:t> </a:t>
            </a:r>
            <a:r>
              <a:rPr sz="642" spc="-3" dirty="0">
                <a:latin typeface="Microsoft Sans Serif"/>
                <a:cs typeface="Microsoft Sans Serif"/>
              </a:rPr>
              <a:t>space</a:t>
            </a:r>
            <a:endParaRPr sz="642">
              <a:latin typeface="Microsoft Sans Serif"/>
              <a:cs typeface="Microsoft Sans Serif"/>
            </a:endParaRPr>
          </a:p>
          <a:p>
            <a:pPr marL="985900" lvl="2" indent="-218137">
              <a:buFont typeface="Arial MT"/>
              <a:buChar char="■"/>
              <a:tabLst>
                <a:tab pos="985900" algn="l"/>
                <a:tab pos="986307" algn="l"/>
              </a:tabLst>
            </a:pPr>
            <a:r>
              <a:rPr sz="642" spc="29" dirty="0">
                <a:latin typeface="Microsoft Sans Serif"/>
                <a:cs typeface="Microsoft Sans Serif"/>
              </a:rPr>
              <a:t>terminal</a:t>
            </a:r>
            <a:r>
              <a:rPr sz="642" spc="-10" dirty="0">
                <a:latin typeface="Microsoft Sans Serif"/>
                <a:cs typeface="Microsoft Sans Serif"/>
              </a:rPr>
              <a:t> </a:t>
            </a:r>
            <a:r>
              <a:rPr sz="642" spc="16" dirty="0">
                <a:latin typeface="Microsoft Sans Serif"/>
                <a:cs typeface="Microsoft Sans Serif"/>
              </a:rPr>
              <a:t>airways</a:t>
            </a:r>
            <a:r>
              <a:rPr sz="642" spc="-10" dirty="0">
                <a:latin typeface="Microsoft Sans Serif"/>
                <a:cs typeface="Microsoft Sans Serif"/>
              </a:rPr>
              <a:t> </a:t>
            </a:r>
            <a:r>
              <a:rPr sz="642" spc="-45" dirty="0">
                <a:latin typeface="Microsoft Sans Serif"/>
                <a:cs typeface="Microsoft Sans Serif"/>
              </a:rPr>
              <a:t>.</a:t>
            </a:r>
            <a:endParaRPr sz="642">
              <a:latin typeface="Microsoft Sans Serif"/>
              <a:cs typeface="Microsoft Sans Serif"/>
            </a:endParaRPr>
          </a:p>
          <a:p>
            <a:pPr marL="377153" indent="-196528">
              <a:buFont typeface="Arial MT"/>
              <a:buChar char="●"/>
              <a:tabLst>
                <a:tab pos="377153" algn="l"/>
                <a:tab pos="377561" algn="l"/>
              </a:tabLst>
            </a:pPr>
            <a:r>
              <a:rPr sz="642" spc="22" dirty="0">
                <a:latin typeface="Microsoft Sans Serif"/>
                <a:cs typeface="Microsoft Sans Serif"/>
              </a:rPr>
              <a:t>Interstitial</a:t>
            </a:r>
            <a:r>
              <a:rPr sz="642" spc="-22" dirty="0">
                <a:latin typeface="Microsoft Sans Serif"/>
                <a:cs typeface="Microsoft Sans Serif"/>
              </a:rPr>
              <a:t> </a:t>
            </a:r>
            <a:r>
              <a:rPr sz="642" spc="13" dirty="0">
                <a:latin typeface="Microsoft Sans Serif"/>
                <a:cs typeface="Microsoft Sans Serif"/>
              </a:rPr>
              <a:t>fibrosis,</a:t>
            </a:r>
            <a:endParaRPr sz="642">
              <a:latin typeface="Microsoft Sans Serif"/>
              <a:cs typeface="Microsoft Sans Serif"/>
            </a:endParaRPr>
          </a:p>
          <a:p>
            <a:pPr marL="377153" indent="-196528">
              <a:buFont typeface="Arial MT"/>
              <a:buChar char="●"/>
              <a:tabLst>
                <a:tab pos="377153" algn="l"/>
                <a:tab pos="377561" algn="l"/>
              </a:tabLst>
            </a:pPr>
            <a:r>
              <a:rPr sz="642" spc="19" dirty="0">
                <a:latin typeface="Microsoft Sans Serif"/>
                <a:cs typeface="Microsoft Sans Serif"/>
              </a:rPr>
              <a:t>obliterative</a:t>
            </a:r>
            <a:r>
              <a:rPr sz="642" spc="-10" dirty="0">
                <a:latin typeface="Microsoft Sans Serif"/>
                <a:cs typeface="Microsoft Sans Serif"/>
              </a:rPr>
              <a:t> </a:t>
            </a:r>
            <a:r>
              <a:rPr sz="642" spc="19" dirty="0">
                <a:latin typeface="Microsoft Sans Serif"/>
                <a:cs typeface="Microsoft Sans Serif"/>
              </a:rPr>
              <a:t>bronchiolitis</a:t>
            </a:r>
            <a:endParaRPr sz="642">
              <a:latin typeface="Microsoft Sans Serif"/>
              <a:cs typeface="Microsoft Sans Serif"/>
            </a:endParaRPr>
          </a:p>
          <a:p>
            <a:pPr marL="377153" indent="-196528">
              <a:buFont typeface="Arial MT"/>
              <a:buChar char="●"/>
              <a:tabLst>
                <a:tab pos="377153" algn="l"/>
                <a:tab pos="377561" algn="l"/>
              </a:tabLst>
            </a:pPr>
            <a:r>
              <a:rPr sz="642" spc="19" dirty="0">
                <a:latin typeface="Microsoft Sans Serif"/>
                <a:cs typeface="Microsoft Sans Serif"/>
              </a:rPr>
              <a:t>intra-alveolar</a:t>
            </a:r>
            <a:r>
              <a:rPr sz="642" spc="-3" dirty="0">
                <a:latin typeface="Microsoft Sans Serif"/>
                <a:cs typeface="Microsoft Sans Serif"/>
              </a:rPr>
              <a:t> </a:t>
            </a:r>
            <a:r>
              <a:rPr sz="642" spc="10" dirty="0">
                <a:latin typeface="Microsoft Sans Serif"/>
                <a:cs typeface="Microsoft Sans Serif"/>
              </a:rPr>
              <a:t>exudate</a:t>
            </a:r>
            <a:r>
              <a:rPr sz="642" spc="-3" dirty="0">
                <a:latin typeface="Microsoft Sans Serif"/>
                <a:cs typeface="Microsoft Sans Serif"/>
              </a:rPr>
              <a:t> </a:t>
            </a:r>
            <a:r>
              <a:rPr sz="642" spc="-45" dirty="0">
                <a:latin typeface="Microsoft Sans Serif"/>
                <a:cs typeface="Microsoft Sans Serif"/>
              </a:rPr>
              <a:t>.</a:t>
            </a:r>
            <a:endParaRPr sz="642">
              <a:latin typeface="Microsoft Sans Serif"/>
              <a:cs typeface="Microsoft Sans Serif"/>
            </a:endParaRPr>
          </a:p>
          <a:p>
            <a:pPr marL="377153" marR="518229" indent="-196120">
              <a:buFont typeface="Arial MT"/>
              <a:buChar char="●"/>
              <a:tabLst>
                <a:tab pos="377153" algn="l"/>
                <a:tab pos="377561" algn="l"/>
              </a:tabLst>
            </a:pPr>
            <a:r>
              <a:rPr sz="642" spc="6" dirty="0">
                <a:latin typeface="Microsoft Sans Serif"/>
                <a:cs typeface="Microsoft Sans Serif"/>
              </a:rPr>
              <a:t>Nodules</a:t>
            </a:r>
            <a:r>
              <a:rPr sz="642" dirty="0">
                <a:latin typeface="Microsoft Sans Serif"/>
                <a:cs typeface="Microsoft Sans Serif"/>
              </a:rPr>
              <a:t> </a:t>
            </a:r>
            <a:r>
              <a:rPr sz="642" spc="35" dirty="0">
                <a:latin typeface="Microsoft Sans Serif"/>
                <a:cs typeface="Microsoft Sans Serif"/>
              </a:rPr>
              <a:t>of</a:t>
            </a:r>
            <a:r>
              <a:rPr sz="642" spc="-3" dirty="0">
                <a:latin typeface="Microsoft Sans Serif"/>
                <a:cs typeface="Microsoft Sans Serif"/>
              </a:rPr>
              <a:t> </a:t>
            </a:r>
            <a:r>
              <a:rPr sz="642" spc="13" dirty="0">
                <a:latin typeface="Microsoft Sans Serif"/>
                <a:cs typeface="Microsoft Sans Serif"/>
              </a:rPr>
              <a:t>organizing</a:t>
            </a:r>
            <a:r>
              <a:rPr sz="642" dirty="0">
                <a:latin typeface="Microsoft Sans Serif"/>
                <a:cs typeface="Microsoft Sans Serif"/>
              </a:rPr>
              <a:t> </a:t>
            </a:r>
            <a:r>
              <a:rPr sz="642" spc="22" dirty="0">
                <a:latin typeface="Microsoft Sans Serif"/>
                <a:cs typeface="Microsoft Sans Serif"/>
              </a:rPr>
              <a:t>fibroblasts</a:t>
            </a:r>
            <a:r>
              <a:rPr sz="642" dirty="0">
                <a:latin typeface="Microsoft Sans Serif"/>
                <a:cs typeface="Microsoft Sans Serif"/>
              </a:rPr>
              <a:t> </a:t>
            </a:r>
            <a:r>
              <a:rPr sz="642" spc="6" dirty="0">
                <a:latin typeface="Microsoft Sans Serif"/>
                <a:cs typeface="Microsoft Sans Serif"/>
              </a:rPr>
              <a:t>&amp; </a:t>
            </a:r>
            <a:r>
              <a:rPr sz="642" spc="-161" dirty="0">
                <a:latin typeface="Microsoft Sans Serif"/>
                <a:cs typeface="Microsoft Sans Serif"/>
              </a:rPr>
              <a:t> </a:t>
            </a:r>
            <a:r>
              <a:rPr sz="642" spc="16" dirty="0">
                <a:latin typeface="Microsoft Sans Serif"/>
                <a:cs typeface="Microsoft Sans Serif"/>
              </a:rPr>
              <a:t>histiocytes</a:t>
            </a:r>
            <a:endParaRPr sz="642">
              <a:latin typeface="Microsoft Sans Serif"/>
              <a:cs typeface="Microsoft Sans Serif"/>
            </a:endParaRPr>
          </a:p>
          <a:p>
            <a:pPr marL="377153" indent="-196528">
              <a:buFont typeface="Arial MT"/>
              <a:buChar char="●"/>
              <a:tabLst>
                <a:tab pos="377153" algn="l"/>
                <a:tab pos="377561" algn="l"/>
              </a:tabLst>
            </a:pPr>
            <a:r>
              <a:rPr sz="642" spc="22" dirty="0">
                <a:latin typeface="Microsoft Sans Serif"/>
                <a:cs typeface="Microsoft Sans Serif"/>
              </a:rPr>
              <a:t>Interstitial</a:t>
            </a:r>
            <a:r>
              <a:rPr sz="642" spc="-10" dirty="0">
                <a:latin typeface="Microsoft Sans Serif"/>
                <a:cs typeface="Microsoft Sans Serif"/>
              </a:rPr>
              <a:t> </a:t>
            </a:r>
            <a:r>
              <a:rPr sz="642" spc="10" dirty="0">
                <a:latin typeface="Microsoft Sans Serif"/>
                <a:cs typeface="Microsoft Sans Serif"/>
              </a:rPr>
              <a:t>noncaseating</a:t>
            </a:r>
            <a:r>
              <a:rPr sz="642" spc="-10" dirty="0">
                <a:latin typeface="Microsoft Sans Serif"/>
                <a:cs typeface="Microsoft Sans Serif"/>
              </a:rPr>
              <a:t> </a:t>
            </a:r>
            <a:r>
              <a:rPr sz="642" spc="22" dirty="0">
                <a:latin typeface="Microsoft Sans Serif"/>
                <a:cs typeface="Microsoft Sans Serif"/>
              </a:rPr>
              <a:t>granulomas</a:t>
            </a:r>
            <a:endParaRPr sz="642">
              <a:latin typeface="Microsoft Sans Serif"/>
              <a:cs typeface="Microsoft Sans Serif"/>
            </a:endParaRPr>
          </a:p>
          <a:p>
            <a:pPr marL="377153" indent="-196528">
              <a:buFont typeface="Arial MT"/>
              <a:buChar char="●"/>
              <a:tabLst>
                <a:tab pos="377153" algn="l"/>
                <a:tab pos="377561" algn="l"/>
              </a:tabLst>
            </a:pPr>
            <a:r>
              <a:rPr sz="642" spc="26" dirty="0">
                <a:latin typeface="Microsoft Sans Serif"/>
                <a:cs typeface="Microsoft Sans Serif"/>
              </a:rPr>
              <a:t>other</a:t>
            </a:r>
            <a:r>
              <a:rPr sz="642" spc="-13" dirty="0">
                <a:latin typeface="Microsoft Sans Serif"/>
                <a:cs typeface="Microsoft Sans Serif"/>
              </a:rPr>
              <a:t> </a:t>
            </a:r>
            <a:r>
              <a:rPr sz="642" spc="35" dirty="0">
                <a:latin typeface="Microsoft Sans Serif"/>
                <a:cs typeface="Microsoft Sans Serif"/>
              </a:rPr>
              <a:t>inflammatory</a:t>
            </a:r>
            <a:r>
              <a:rPr sz="642" spc="-13" dirty="0">
                <a:latin typeface="Microsoft Sans Serif"/>
                <a:cs typeface="Microsoft Sans Serif"/>
              </a:rPr>
              <a:t> </a:t>
            </a:r>
            <a:r>
              <a:rPr sz="642" spc="3" dirty="0">
                <a:latin typeface="Microsoft Sans Serif"/>
                <a:cs typeface="Microsoft Sans Serif"/>
              </a:rPr>
              <a:t>cells.</a:t>
            </a:r>
            <a:endParaRPr sz="642">
              <a:latin typeface="Microsoft Sans Serif"/>
              <a:cs typeface="Microsoft Sans Serif"/>
            </a:endParaRPr>
          </a:p>
        </p:txBody>
      </p:sp>
      <p:sp>
        <p:nvSpPr>
          <p:cNvPr id="10" name="object 10"/>
          <p:cNvSpPr txBox="1"/>
          <p:nvPr/>
        </p:nvSpPr>
        <p:spPr>
          <a:xfrm>
            <a:off x="4540842" y="4929536"/>
            <a:ext cx="2454528" cy="880837"/>
          </a:xfrm>
          <a:prstGeom prst="rect">
            <a:avLst/>
          </a:prstGeom>
        </p:spPr>
        <p:txBody>
          <a:bodyPr vert="horz" wrap="square" lIns="0" tIns="83584" rIns="0" bIns="0" rtlCol="0">
            <a:spAutoFit/>
          </a:bodyPr>
          <a:lstStyle/>
          <a:p>
            <a:pPr marL="133329">
              <a:spcBef>
                <a:spcPts val="658"/>
              </a:spcBef>
            </a:pPr>
            <a:r>
              <a:rPr sz="1092" b="1" spc="-13" dirty="0">
                <a:solidFill>
                  <a:srgbClr val="D16F00"/>
                </a:solidFill>
                <a:latin typeface="Arial"/>
                <a:cs typeface="Arial"/>
              </a:rPr>
              <a:t>Hypersensitivity</a:t>
            </a:r>
            <a:r>
              <a:rPr sz="1092" b="1" spc="-22" dirty="0">
                <a:solidFill>
                  <a:srgbClr val="D16F00"/>
                </a:solidFill>
                <a:latin typeface="Arial"/>
                <a:cs typeface="Arial"/>
              </a:rPr>
              <a:t> </a:t>
            </a:r>
            <a:r>
              <a:rPr sz="1092" b="1" spc="-19" dirty="0">
                <a:solidFill>
                  <a:srgbClr val="D16F00"/>
                </a:solidFill>
                <a:latin typeface="Arial"/>
                <a:cs typeface="Arial"/>
              </a:rPr>
              <a:t>Pneumonitis</a:t>
            </a:r>
            <a:r>
              <a:rPr sz="1092" b="1" spc="-22" dirty="0">
                <a:solidFill>
                  <a:srgbClr val="D16F00"/>
                </a:solidFill>
                <a:latin typeface="Arial"/>
                <a:cs typeface="Arial"/>
              </a:rPr>
              <a:t> </a:t>
            </a:r>
            <a:r>
              <a:rPr sz="1092" b="1" dirty="0">
                <a:solidFill>
                  <a:srgbClr val="D16F00"/>
                </a:solidFill>
                <a:latin typeface="Arial"/>
                <a:cs typeface="Arial"/>
              </a:rPr>
              <a:t>(HP)</a:t>
            </a:r>
            <a:endParaRPr sz="1092">
              <a:latin typeface="Arial"/>
              <a:cs typeface="Arial"/>
            </a:endParaRPr>
          </a:p>
          <a:p>
            <a:pPr marL="213652" indent="-205905">
              <a:lnSpc>
                <a:spcPts val="918"/>
              </a:lnSpc>
              <a:spcBef>
                <a:spcPts val="421"/>
              </a:spcBef>
              <a:buFont typeface="Arial MT"/>
              <a:buChar char="●"/>
              <a:tabLst>
                <a:tab pos="213652" algn="l"/>
                <a:tab pos="214060" algn="l"/>
              </a:tabLst>
            </a:pPr>
            <a:r>
              <a:rPr sz="771" spc="26" dirty="0">
                <a:latin typeface="Microsoft Sans Serif"/>
                <a:cs typeface="Microsoft Sans Serif"/>
              </a:rPr>
              <a:t>Interstitial</a:t>
            </a:r>
            <a:r>
              <a:rPr sz="771" spc="-3" dirty="0">
                <a:latin typeface="Microsoft Sans Serif"/>
                <a:cs typeface="Microsoft Sans Serif"/>
              </a:rPr>
              <a:t> </a:t>
            </a:r>
            <a:r>
              <a:rPr sz="771" spc="13" dirty="0">
                <a:latin typeface="Microsoft Sans Serif"/>
                <a:cs typeface="Microsoft Sans Serif"/>
              </a:rPr>
              <a:t>fibrosis,</a:t>
            </a:r>
            <a:endParaRPr sz="771">
              <a:latin typeface="Microsoft Sans Serif"/>
              <a:cs typeface="Microsoft Sans Serif"/>
            </a:endParaRPr>
          </a:p>
          <a:p>
            <a:pPr marL="213652" indent="-205905">
              <a:lnSpc>
                <a:spcPts val="915"/>
              </a:lnSpc>
              <a:buFont typeface="Arial MT"/>
              <a:buChar char="●"/>
              <a:tabLst>
                <a:tab pos="213652" algn="l"/>
                <a:tab pos="214060" algn="l"/>
              </a:tabLst>
            </a:pPr>
            <a:r>
              <a:rPr sz="771" spc="32" dirty="0">
                <a:latin typeface="Microsoft Sans Serif"/>
                <a:cs typeface="Microsoft Sans Serif"/>
              </a:rPr>
              <a:t>lymphocyte</a:t>
            </a:r>
            <a:r>
              <a:rPr sz="771" spc="-6" dirty="0">
                <a:latin typeface="Microsoft Sans Serif"/>
                <a:cs typeface="Microsoft Sans Serif"/>
              </a:rPr>
              <a:t> </a:t>
            </a:r>
            <a:r>
              <a:rPr sz="771" spc="35" dirty="0">
                <a:latin typeface="Microsoft Sans Serif"/>
                <a:cs typeface="Microsoft Sans Serif"/>
              </a:rPr>
              <a:t>infiltration</a:t>
            </a:r>
            <a:r>
              <a:rPr sz="771" spc="-3" dirty="0">
                <a:latin typeface="Microsoft Sans Serif"/>
                <a:cs typeface="Microsoft Sans Serif"/>
              </a:rPr>
              <a:t> </a:t>
            </a:r>
            <a:r>
              <a:rPr sz="771" spc="16" dirty="0">
                <a:latin typeface="Microsoft Sans Serif"/>
                <a:cs typeface="Microsoft Sans Serif"/>
              </a:rPr>
              <a:t>in</a:t>
            </a:r>
            <a:r>
              <a:rPr sz="771" spc="-3" dirty="0">
                <a:latin typeface="Microsoft Sans Serif"/>
                <a:cs typeface="Microsoft Sans Serif"/>
              </a:rPr>
              <a:t> </a:t>
            </a:r>
            <a:r>
              <a:rPr sz="771" spc="29" dirty="0">
                <a:latin typeface="Microsoft Sans Serif"/>
                <a:cs typeface="Microsoft Sans Serif"/>
              </a:rPr>
              <a:t>the</a:t>
            </a:r>
            <a:r>
              <a:rPr sz="771" spc="-6" dirty="0">
                <a:latin typeface="Microsoft Sans Serif"/>
                <a:cs typeface="Microsoft Sans Serif"/>
              </a:rPr>
              <a:t> </a:t>
            </a:r>
            <a:r>
              <a:rPr sz="771" spc="22" dirty="0">
                <a:latin typeface="Microsoft Sans Serif"/>
                <a:cs typeface="Microsoft Sans Serif"/>
              </a:rPr>
              <a:t>alveolar</a:t>
            </a:r>
            <a:r>
              <a:rPr sz="771" spc="-3" dirty="0">
                <a:latin typeface="Microsoft Sans Serif"/>
                <a:cs typeface="Microsoft Sans Serif"/>
              </a:rPr>
              <a:t> </a:t>
            </a:r>
            <a:r>
              <a:rPr sz="771" spc="42" dirty="0">
                <a:latin typeface="Microsoft Sans Serif"/>
                <a:cs typeface="Microsoft Sans Serif"/>
              </a:rPr>
              <a:t>wall</a:t>
            </a:r>
            <a:endParaRPr sz="771">
              <a:latin typeface="Microsoft Sans Serif"/>
              <a:cs typeface="Microsoft Sans Serif"/>
            </a:endParaRPr>
          </a:p>
          <a:p>
            <a:pPr marL="213652" indent="-205905">
              <a:lnSpc>
                <a:spcPts val="915"/>
              </a:lnSpc>
              <a:buFont typeface="Arial MT"/>
              <a:buChar char="●"/>
              <a:tabLst>
                <a:tab pos="213652" algn="l"/>
                <a:tab pos="214060" algn="l"/>
              </a:tabLst>
            </a:pPr>
            <a:r>
              <a:rPr sz="771" spc="6" dirty="0">
                <a:solidFill>
                  <a:srgbClr val="999999"/>
                </a:solidFill>
                <a:latin typeface="Microsoft Sans Serif"/>
                <a:cs typeface="Microsoft Sans Serif"/>
              </a:rPr>
              <a:t>Non-caseating</a:t>
            </a:r>
            <a:r>
              <a:rPr sz="771" spc="-3" dirty="0">
                <a:solidFill>
                  <a:srgbClr val="999999"/>
                </a:solidFill>
                <a:latin typeface="Microsoft Sans Serif"/>
                <a:cs typeface="Microsoft Sans Serif"/>
              </a:rPr>
              <a:t> </a:t>
            </a:r>
            <a:r>
              <a:rPr sz="771" spc="19" dirty="0">
                <a:solidFill>
                  <a:srgbClr val="999999"/>
                </a:solidFill>
                <a:latin typeface="Microsoft Sans Serif"/>
                <a:cs typeface="Microsoft Sans Serif"/>
              </a:rPr>
              <a:t>granuloma.</a:t>
            </a:r>
            <a:endParaRPr sz="771">
              <a:latin typeface="Microsoft Sans Serif"/>
              <a:cs typeface="Microsoft Sans Serif"/>
            </a:endParaRPr>
          </a:p>
          <a:p>
            <a:pPr marL="213652" marR="3262" indent="-205905">
              <a:lnSpc>
                <a:spcPts val="918"/>
              </a:lnSpc>
              <a:spcBef>
                <a:spcPts val="32"/>
              </a:spcBef>
              <a:buFont typeface="Arial MT"/>
              <a:buChar char="●"/>
              <a:tabLst>
                <a:tab pos="213652" algn="l"/>
                <a:tab pos="214060" algn="l"/>
              </a:tabLst>
            </a:pPr>
            <a:r>
              <a:rPr sz="771" spc="16" dirty="0">
                <a:latin typeface="Microsoft Sans Serif"/>
                <a:cs typeface="Microsoft Sans Serif"/>
              </a:rPr>
              <a:t>collagen</a:t>
            </a:r>
            <a:r>
              <a:rPr sz="771" dirty="0">
                <a:latin typeface="Microsoft Sans Serif"/>
                <a:cs typeface="Microsoft Sans Serif"/>
              </a:rPr>
              <a:t> </a:t>
            </a:r>
            <a:r>
              <a:rPr sz="771" spc="26" dirty="0">
                <a:latin typeface="Microsoft Sans Serif"/>
                <a:cs typeface="Microsoft Sans Serif"/>
              </a:rPr>
              <a:t>fibers</a:t>
            </a:r>
            <a:r>
              <a:rPr sz="771" dirty="0">
                <a:latin typeface="Microsoft Sans Serif"/>
                <a:cs typeface="Microsoft Sans Serif"/>
              </a:rPr>
              <a:t> </a:t>
            </a:r>
            <a:r>
              <a:rPr sz="771" spc="16" dirty="0">
                <a:latin typeface="Microsoft Sans Serif"/>
                <a:cs typeface="Microsoft Sans Serif"/>
              </a:rPr>
              <a:t>hyperplasia</a:t>
            </a:r>
            <a:r>
              <a:rPr sz="771" spc="3" dirty="0">
                <a:latin typeface="Microsoft Sans Serif"/>
                <a:cs typeface="Microsoft Sans Serif"/>
              </a:rPr>
              <a:t> </a:t>
            </a:r>
            <a:r>
              <a:rPr sz="771" spc="19" dirty="0">
                <a:latin typeface="Microsoft Sans Serif"/>
                <a:cs typeface="Microsoft Sans Serif"/>
              </a:rPr>
              <a:t>(mainly),</a:t>
            </a:r>
            <a:r>
              <a:rPr sz="771" dirty="0">
                <a:latin typeface="Microsoft Sans Serif"/>
                <a:cs typeface="Microsoft Sans Serif"/>
              </a:rPr>
              <a:t> </a:t>
            </a:r>
            <a:r>
              <a:rPr sz="771" spc="13" dirty="0">
                <a:latin typeface="Microsoft Sans Serif"/>
                <a:cs typeface="Microsoft Sans Serif"/>
              </a:rPr>
              <a:t>especially</a:t>
            </a:r>
            <a:r>
              <a:rPr sz="771" spc="3" dirty="0">
                <a:latin typeface="Microsoft Sans Serif"/>
                <a:cs typeface="Microsoft Sans Serif"/>
              </a:rPr>
              <a:t> </a:t>
            </a:r>
            <a:r>
              <a:rPr sz="771" spc="16" dirty="0">
                <a:latin typeface="Microsoft Sans Serif"/>
                <a:cs typeface="Microsoft Sans Serif"/>
              </a:rPr>
              <a:t>in </a:t>
            </a:r>
            <a:r>
              <a:rPr sz="771" spc="-196" dirty="0">
                <a:latin typeface="Microsoft Sans Serif"/>
                <a:cs typeface="Microsoft Sans Serif"/>
              </a:rPr>
              <a:t> </a:t>
            </a:r>
            <a:r>
              <a:rPr sz="771" spc="29" dirty="0">
                <a:latin typeface="Microsoft Sans Serif"/>
                <a:cs typeface="Microsoft Sans Serif"/>
              </a:rPr>
              <a:t>the</a:t>
            </a:r>
            <a:r>
              <a:rPr sz="771" spc="-3" dirty="0">
                <a:latin typeface="Microsoft Sans Serif"/>
                <a:cs typeface="Microsoft Sans Serif"/>
              </a:rPr>
              <a:t> </a:t>
            </a:r>
            <a:r>
              <a:rPr sz="771" spc="16" dirty="0">
                <a:latin typeface="Microsoft Sans Serif"/>
                <a:cs typeface="Microsoft Sans Serif"/>
              </a:rPr>
              <a:t>bronchioles</a:t>
            </a:r>
            <a:r>
              <a:rPr sz="771" dirty="0">
                <a:latin typeface="Microsoft Sans Serif"/>
                <a:cs typeface="Microsoft Sans Serif"/>
              </a:rPr>
              <a:t> </a:t>
            </a:r>
            <a:r>
              <a:rPr sz="771" spc="10" dirty="0">
                <a:latin typeface="Microsoft Sans Serif"/>
                <a:cs typeface="Microsoft Sans Serif"/>
              </a:rPr>
              <a:t>due</a:t>
            </a:r>
            <a:r>
              <a:rPr sz="771" dirty="0">
                <a:latin typeface="Microsoft Sans Serif"/>
                <a:cs typeface="Microsoft Sans Serif"/>
              </a:rPr>
              <a:t> </a:t>
            </a:r>
            <a:r>
              <a:rPr sz="771" spc="42" dirty="0">
                <a:latin typeface="Microsoft Sans Serif"/>
                <a:cs typeface="Microsoft Sans Serif"/>
              </a:rPr>
              <a:t>to</a:t>
            </a:r>
            <a:endParaRPr sz="771">
              <a:latin typeface="Microsoft Sans Serif"/>
              <a:cs typeface="Microsoft Sans Serif"/>
            </a:endParaRPr>
          </a:p>
        </p:txBody>
      </p:sp>
      <p:sp>
        <p:nvSpPr>
          <p:cNvPr id="11" name="object 11"/>
          <p:cNvSpPr txBox="1"/>
          <p:nvPr/>
        </p:nvSpPr>
        <p:spPr>
          <a:xfrm>
            <a:off x="4834407" y="5805789"/>
            <a:ext cx="1567310" cy="126857"/>
          </a:xfrm>
          <a:prstGeom prst="rect">
            <a:avLst/>
          </a:prstGeom>
        </p:spPr>
        <p:txBody>
          <a:bodyPr vert="horz" wrap="square" lIns="0" tIns="8155" rIns="0" bIns="0" rtlCol="0">
            <a:spAutoFit/>
          </a:bodyPr>
          <a:lstStyle/>
          <a:p>
            <a:pPr marL="213652" indent="-205905">
              <a:spcBef>
                <a:spcPts val="64"/>
              </a:spcBef>
              <a:buFont typeface="Arial MT"/>
              <a:buChar char="○"/>
              <a:tabLst>
                <a:tab pos="213652" algn="l"/>
                <a:tab pos="214060" algn="l"/>
              </a:tabLst>
            </a:pPr>
            <a:r>
              <a:rPr sz="771" spc="32" dirty="0">
                <a:latin typeface="Microsoft Sans Serif"/>
                <a:cs typeface="Microsoft Sans Serif"/>
              </a:rPr>
              <a:t>their</a:t>
            </a:r>
            <a:r>
              <a:rPr sz="771" spc="-10" dirty="0">
                <a:latin typeface="Microsoft Sans Serif"/>
                <a:cs typeface="Microsoft Sans Serif"/>
              </a:rPr>
              <a:t> </a:t>
            </a:r>
            <a:r>
              <a:rPr sz="771" spc="13" dirty="0">
                <a:latin typeface="Microsoft Sans Serif"/>
                <a:cs typeface="Microsoft Sans Serif"/>
              </a:rPr>
              <a:t>respective</a:t>
            </a:r>
            <a:r>
              <a:rPr sz="771" spc="-6" dirty="0">
                <a:latin typeface="Microsoft Sans Serif"/>
                <a:cs typeface="Microsoft Sans Serif"/>
              </a:rPr>
              <a:t> </a:t>
            </a:r>
            <a:r>
              <a:rPr sz="771" spc="22" dirty="0">
                <a:latin typeface="Microsoft Sans Serif"/>
                <a:cs typeface="Microsoft Sans Serif"/>
              </a:rPr>
              <a:t>muscle</a:t>
            </a:r>
            <a:r>
              <a:rPr sz="771" spc="-6" dirty="0">
                <a:latin typeface="Microsoft Sans Serif"/>
                <a:cs typeface="Microsoft Sans Serif"/>
              </a:rPr>
              <a:t> </a:t>
            </a:r>
            <a:r>
              <a:rPr sz="771" spc="26" dirty="0">
                <a:latin typeface="Microsoft Sans Serif"/>
                <a:cs typeface="Microsoft Sans Serif"/>
              </a:rPr>
              <a:t>fibers</a:t>
            </a:r>
            <a:endParaRPr sz="771">
              <a:latin typeface="Microsoft Sans Serif"/>
              <a:cs typeface="Microsoft Sans Serif"/>
            </a:endParaRPr>
          </a:p>
        </p:txBody>
      </p:sp>
      <p:sp>
        <p:nvSpPr>
          <p:cNvPr id="12" name="object 12"/>
          <p:cNvSpPr txBox="1"/>
          <p:nvPr/>
        </p:nvSpPr>
        <p:spPr>
          <a:xfrm>
            <a:off x="4834407" y="5921992"/>
            <a:ext cx="914128" cy="359012"/>
          </a:xfrm>
          <a:prstGeom prst="rect">
            <a:avLst/>
          </a:prstGeom>
        </p:spPr>
        <p:txBody>
          <a:bodyPr vert="horz" wrap="square" lIns="0" tIns="12640" rIns="0" bIns="0" rtlCol="0">
            <a:spAutoFit/>
          </a:bodyPr>
          <a:lstStyle/>
          <a:p>
            <a:pPr marL="213652" marR="3262" indent="-205905">
              <a:lnSpc>
                <a:spcPts val="918"/>
              </a:lnSpc>
              <a:spcBef>
                <a:spcPts val="100"/>
              </a:spcBef>
              <a:buFont typeface="Arial MT"/>
              <a:buChar char="○"/>
              <a:tabLst>
                <a:tab pos="213652" algn="l"/>
                <a:tab pos="214060" algn="l"/>
              </a:tabLst>
            </a:pPr>
            <a:r>
              <a:rPr sz="771" spc="19" dirty="0">
                <a:latin typeface="Microsoft Sans Serif"/>
                <a:cs typeface="Microsoft Sans Serif"/>
              </a:rPr>
              <a:t>endothelial</a:t>
            </a:r>
            <a:r>
              <a:rPr sz="771" spc="-29" dirty="0">
                <a:latin typeface="Microsoft Sans Serif"/>
                <a:cs typeface="Microsoft Sans Serif"/>
              </a:rPr>
              <a:t> </a:t>
            </a:r>
            <a:r>
              <a:rPr sz="771" spc="22" dirty="0">
                <a:latin typeface="Microsoft Sans Serif"/>
                <a:cs typeface="Microsoft Sans Serif"/>
              </a:rPr>
              <a:t>cell </a:t>
            </a:r>
            <a:r>
              <a:rPr sz="771" spc="-196" dirty="0">
                <a:latin typeface="Microsoft Sans Serif"/>
                <a:cs typeface="Microsoft Sans Serif"/>
              </a:rPr>
              <a:t> </a:t>
            </a:r>
            <a:r>
              <a:rPr sz="771" spc="29" dirty="0">
                <a:latin typeface="Microsoft Sans Serif"/>
                <a:cs typeface="Microsoft Sans Serif"/>
              </a:rPr>
              <a:t>proliferation </a:t>
            </a:r>
            <a:r>
              <a:rPr sz="771" spc="10" dirty="0">
                <a:latin typeface="Microsoft Sans Serif"/>
                <a:cs typeface="Microsoft Sans Serif"/>
              </a:rPr>
              <a:t>&amp; </a:t>
            </a:r>
            <a:r>
              <a:rPr sz="771" spc="13" dirty="0">
                <a:latin typeface="Microsoft Sans Serif"/>
                <a:cs typeface="Microsoft Sans Serif"/>
              </a:rPr>
              <a:t> </a:t>
            </a:r>
            <a:r>
              <a:rPr sz="771" spc="16" dirty="0">
                <a:latin typeface="Microsoft Sans Serif"/>
                <a:cs typeface="Microsoft Sans Serif"/>
              </a:rPr>
              <a:t>thickening</a:t>
            </a:r>
            <a:endParaRPr sz="771">
              <a:latin typeface="Microsoft Sans Serif"/>
              <a:cs typeface="Microsoft Sans Serif"/>
            </a:endParaRPr>
          </a:p>
        </p:txBody>
      </p:sp>
      <p:pic>
        <p:nvPicPr>
          <p:cNvPr id="13" name="object 13"/>
          <p:cNvPicPr/>
          <p:nvPr/>
        </p:nvPicPr>
        <p:blipFill>
          <a:blip r:embed="rId4" cstate="print"/>
          <a:stretch>
            <a:fillRect/>
          </a:stretch>
        </p:blipFill>
        <p:spPr>
          <a:xfrm>
            <a:off x="4653674" y="3660610"/>
            <a:ext cx="2219577" cy="1329565"/>
          </a:xfrm>
          <a:prstGeom prst="rect">
            <a:avLst/>
          </a:prstGeom>
        </p:spPr>
      </p:pic>
      <p:sp>
        <p:nvSpPr>
          <p:cNvPr id="14" name="object 14"/>
          <p:cNvSpPr/>
          <p:nvPr/>
        </p:nvSpPr>
        <p:spPr>
          <a:xfrm>
            <a:off x="4317939" y="3117416"/>
            <a:ext cx="1194646" cy="380411"/>
          </a:xfrm>
          <a:custGeom>
            <a:avLst/>
            <a:gdLst/>
            <a:ahLst/>
            <a:cxnLst/>
            <a:rect l="l" t="t" r="r" b="b"/>
            <a:pathLst>
              <a:path w="1860550" h="592454">
                <a:moveTo>
                  <a:pt x="0" y="98701"/>
                </a:moveTo>
                <a:lnTo>
                  <a:pt x="7756" y="60282"/>
                </a:lnTo>
                <a:lnTo>
                  <a:pt x="28909" y="28909"/>
                </a:lnTo>
                <a:lnTo>
                  <a:pt x="60282" y="7756"/>
                </a:lnTo>
                <a:lnTo>
                  <a:pt x="98701" y="0"/>
                </a:lnTo>
                <a:lnTo>
                  <a:pt x="1761297" y="0"/>
                </a:lnTo>
                <a:lnTo>
                  <a:pt x="1799069" y="7513"/>
                </a:lnTo>
                <a:lnTo>
                  <a:pt x="1831090" y="28908"/>
                </a:lnTo>
                <a:lnTo>
                  <a:pt x="1852486" y="60930"/>
                </a:lnTo>
                <a:lnTo>
                  <a:pt x="1859999" y="98701"/>
                </a:lnTo>
                <a:lnTo>
                  <a:pt x="1859999" y="493497"/>
                </a:lnTo>
                <a:lnTo>
                  <a:pt x="1852243" y="531917"/>
                </a:lnTo>
                <a:lnTo>
                  <a:pt x="1831090" y="563290"/>
                </a:lnTo>
                <a:lnTo>
                  <a:pt x="1799717" y="584443"/>
                </a:lnTo>
                <a:lnTo>
                  <a:pt x="1761297" y="592199"/>
                </a:lnTo>
                <a:lnTo>
                  <a:pt x="98701" y="592199"/>
                </a:lnTo>
                <a:lnTo>
                  <a:pt x="60282" y="584443"/>
                </a:lnTo>
                <a:lnTo>
                  <a:pt x="28909" y="563290"/>
                </a:lnTo>
                <a:lnTo>
                  <a:pt x="7756" y="531917"/>
                </a:lnTo>
                <a:lnTo>
                  <a:pt x="0" y="493497"/>
                </a:lnTo>
                <a:lnTo>
                  <a:pt x="0" y="98701"/>
                </a:lnTo>
                <a:close/>
              </a:path>
            </a:pathLst>
          </a:custGeom>
          <a:ln w="9524">
            <a:solidFill>
              <a:srgbClr val="B7B7B7"/>
            </a:solidFill>
            <a:prstDash val="lgDash"/>
          </a:ln>
        </p:spPr>
        <p:txBody>
          <a:bodyPr wrap="square" lIns="0" tIns="0" rIns="0" bIns="0" rtlCol="0"/>
          <a:lstStyle/>
          <a:p>
            <a:endParaRPr sz="1156"/>
          </a:p>
        </p:txBody>
      </p:sp>
      <p:sp>
        <p:nvSpPr>
          <p:cNvPr id="15" name="object 15"/>
          <p:cNvSpPr txBox="1"/>
          <p:nvPr/>
        </p:nvSpPr>
        <p:spPr>
          <a:xfrm>
            <a:off x="4408909" y="3130667"/>
            <a:ext cx="1013206" cy="338162"/>
          </a:xfrm>
          <a:prstGeom prst="rect">
            <a:avLst/>
          </a:prstGeom>
        </p:spPr>
        <p:txBody>
          <a:bodyPr vert="horz" wrap="square" lIns="0" tIns="5708" rIns="0" bIns="0" rtlCol="0">
            <a:spAutoFit/>
          </a:bodyPr>
          <a:lstStyle/>
          <a:p>
            <a:pPr marL="8155" marR="3262" algn="ctr">
              <a:lnSpc>
                <a:spcPct val="102299"/>
              </a:lnSpc>
              <a:spcBef>
                <a:spcPts val="45"/>
              </a:spcBef>
            </a:pPr>
            <a:r>
              <a:rPr sz="706" spc="22" dirty="0">
                <a:latin typeface="Microsoft Sans Serif"/>
                <a:cs typeface="Microsoft Sans Serif"/>
              </a:rPr>
              <a:t>manifests</a:t>
            </a:r>
            <a:r>
              <a:rPr sz="706" spc="-6" dirty="0">
                <a:latin typeface="Microsoft Sans Serif"/>
                <a:cs typeface="Microsoft Sans Serif"/>
              </a:rPr>
              <a:t> </a:t>
            </a:r>
            <a:r>
              <a:rPr sz="706" spc="19" dirty="0">
                <a:latin typeface="Microsoft Sans Serif"/>
                <a:cs typeface="Microsoft Sans Serif"/>
              </a:rPr>
              <a:t>radiologically </a:t>
            </a:r>
            <a:r>
              <a:rPr sz="706" spc="-183" dirty="0">
                <a:latin typeface="Microsoft Sans Serif"/>
                <a:cs typeface="Microsoft Sans Serif"/>
              </a:rPr>
              <a:t> </a:t>
            </a:r>
            <a:r>
              <a:rPr sz="706" spc="-3" dirty="0">
                <a:latin typeface="Microsoft Sans Serif"/>
                <a:cs typeface="Microsoft Sans Serif"/>
              </a:rPr>
              <a:t>as </a:t>
            </a:r>
            <a:r>
              <a:rPr sz="706" spc="-10" dirty="0">
                <a:latin typeface="Microsoft Sans Serif"/>
                <a:cs typeface="Microsoft Sans Serif"/>
              </a:rPr>
              <a:t>a</a:t>
            </a:r>
            <a:r>
              <a:rPr sz="706" spc="-3" dirty="0">
                <a:latin typeface="Microsoft Sans Serif"/>
                <a:cs typeface="Microsoft Sans Serif"/>
              </a:rPr>
              <a:t> </a:t>
            </a:r>
            <a:r>
              <a:rPr sz="706" spc="16" dirty="0">
                <a:latin typeface="Microsoft Sans Serif"/>
                <a:cs typeface="Microsoft Sans Serif"/>
              </a:rPr>
              <a:t>ground-glass </a:t>
            </a:r>
            <a:r>
              <a:rPr sz="706" spc="19" dirty="0">
                <a:latin typeface="Microsoft Sans Serif"/>
                <a:cs typeface="Microsoft Sans Serif"/>
              </a:rPr>
              <a:t> pattern.</a:t>
            </a:r>
            <a:endParaRPr sz="706">
              <a:latin typeface="Microsoft Sans Serif"/>
              <a:cs typeface="Microsoft Sans Serif"/>
            </a:endParaRPr>
          </a:p>
        </p:txBody>
      </p:sp>
      <p:grpSp>
        <p:nvGrpSpPr>
          <p:cNvPr id="16" name="object 16"/>
          <p:cNvGrpSpPr/>
          <p:nvPr/>
        </p:nvGrpSpPr>
        <p:grpSpPr>
          <a:xfrm>
            <a:off x="3778301" y="3234030"/>
            <a:ext cx="543094" cy="76653"/>
            <a:chOff x="2542136" y="5036703"/>
            <a:chExt cx="845819" cy="119380"/>
          </a:xfrm>
        </p:grpSpPr>
        <p:sp>
          <p:nvSpPr>
            <p:cNvPr id="17" name="object 17"/>
            <p:cNvSpPr/>
            <p:nvPr/>
          </p:nvSpPr>
          <p:spPr>
            <a:xfrm>
              <a:off x="2565617" y="5052105"/>
              <a:ext cx="817244" cy="99695"/>
            </a:xfrm>
            <a:custGeom>
              <a:avLst/>
              <a:gdLst/>
              <a:ahLst/>
              <a:cxnLst/>
              <a:rect l="l" t="t" r="r" b="b"/>
              <a:pathLst>
                <a:path w="817245" h="99695">
                  <a:moveTo>
                    <a:pt x="0" y="0"/>
                  </a:moveTo>
                  <a:lnTo>
                    <a:pt x="42236" y="897"/>
                  </a:lnTo>
                  <a:lnTo>
                    <a:pt x="92611" y="3086"/>
                  </a:lnTo>
                  <a:lnTo>
                    <a:pt x="138610" y="6297"/>
                  </a:lnTo>
                  <a:lnTo>
                    <a:pt x="194043" y="11958"/>
                  </a:lnTo>
                  <a:lnTo>
                    <a:pt x="267082" y="22812"/>
                  </a:lnTo>
                  <a:lnTo>
                    <a:pt x="310848" y="31201"/>
                  </a:lnTo>
                  <a:lnTo>
                    <a:pt x="352125" y="40171"/>
                  </a:lnTo>
                  <a:lnTo>
                    <a:pt x="392157" y="49431"/>
                  </a:lnTo>
                  <a:lnTo>
                    <a:pt x="432190" y="58692"/>
                  </a:lnTo>
                  <a:lnTo>
                    <a:pt x="473467" y="67662"/>
                  </a:lnTo>
                  <a:lnTo>
                    <a:pt x="517233" y="76050"/>
                  </a:lnTo>
                  <a:lnTo>
                    <a:pt x="564732" y="83566"/>
                  </a:lnTo>
                  <a:lnTo>
                    <a:pt x="617210" y="89918"/>
                  </a:lnTo>
                  <a:lnTo>
                    <a:pt x="675910" y="94815"/>
                  </a:lnTo>
                  <a:lnTo>
                    <a:pt x="742078" y="97966"/>
                  </a:lnTo>
                  <a:lnTo>
                    <a:pt x="816957" y="99081"/>
                  </a:lnTo>
                </a:path>
              </a:pathLst>
            </a:custGeom>
            <a:ln w="9524">
              <a:solidFill>
                <a:srgbClr val="CCCCCC"/>
              </a:solidFill>
              <a:prstDash val="lgDash"/>
            </a:ln>
          </p:spPr>
          <p:txBody>
            <a:bodyPr wrap="square" lIns="0" tIns="0" rIns="0" bIns="0" rtlCol="0"/>
            <a:lstStyle/>
            <a:p>
              <a:endParaRPr sz="1156"/>
            </a:p>
          </p:txBody>
        </p:sp>
        <p:sp>
          <p:nvSpPr>
            <p:cNvPr id="18" name="object 18"/>
            <p:cNvSpPr/>
            <p:nvPr/>
          </p:nvSpPr>
          <p:spPr>
            <a:xfrm>
              <a:off x="2546899" y="5041465"/>
              <a:ext cx="29845" cy="21590"/>
            </a:xfrm>
            <a:custGeom>
              <a:avLst/>
              <a:gdLst/>
              <a:ahLst/>
              <a:cxnLst/>
              <a:rect l="l" t="t" r="r" b="b"/>
              <a:pathLst>
                <a:path w="29844" h="21589">
                  <a:moveTo>
                    <a:pt x="29357" y="21423"/>
                  </a:moveTo>
                  <a:lnTo>
                    <a:pt x="0" y="10514"/>
                  </a:lnTo>
                  <a:lnTo>
                    <a:pt x="29500" y="0"/>
                  </a:lnTo>
                  <a:lnTo>
                    <a:pt x="18717" y="10639"/>
                  </a:lnTo>
                  <a:lnTo>
                    <a:pt x="29357" y="21423"/>
                  </a:lnTo>
                  <a:close/>
                </a:path>
              </a:pathLst>
            </a:custGeom>
            <a:solidFill>
              <a:srgbClr val="CCCCCC"/>
            </a:solidFill>
          </p:spPr>
          <p:txBody>
            <a:bodyPr wrap="square" lIns="0" tIns="0" rIns="0" bIns="0" rtlCol="0"/>
            <a:lstStyle/>
            <a:p>
              <a:endParaRPr sz="1156"/>
            </a:p>
          </p:txBody>
        </p:sp>
        <p:sp>
          <p:nvSpPr>
            <p:cNvPr id="19" name="object 19"/>
            <p:cNvSpPr/>
            <p:nvPr/>
          </p:nvSpPr>
          <p:spPr>
            <a:xfrm>
              <a:off x="2546899" y="5041465"/>
              <a:ext cx="29845" cy="21590"/>
            </a:xfrm>
            <a:custGeom>
              <a:avLst/>
              <a:gdLst/>
              <a:ahLst/>
              <a:cxnLst/>
              <a:rect l="l" t="t" r="r" b="b"/>
              <a:pathLst>
                <a:path w="29844" h="21589">
                  <a:moveTo>
                    <a:pt x="18717" y="10639"/>
                  </a:moveTo>
                  <a:lnTo>
                    <a:pt x="29500" y="0"/>
                  </a:lnTo>
                  <a:lnTo>
                    <a:pt x="0" y="10514"/>
                  </a:lnTo>
                  <a:lnTo>
                    <a:pt x="29357" y="21423"/>
                  </a:lnTo>
                  <a:lnTo>
                    <a:pt x="18717" y="10639"/>
                  </a:lnTo>
                  <a:close/>
                </a:path>
              </a:pathLst>
            </a:custGeom>
            <a:ln w="9524">
              <a:solidFill>
                <a:srgbClr val="CCCCCC"/>
              </a:solidFill>
            </a:ln>
          </p:spPr>
          <p:txBody>
            <a:bodyPr wrap="square" lIns="0" tIns="0" rIns="0" bIns="0" rtlCol="0"/>
            <a:lstStyle/>
            <a:p>
              <a:endParaRPr sz="1156"/>
            </a:p>
          </p:txBody>
        </p:sp>
      </p:grpSp>
    </p:spTree>
    <p:extLst>
      <p:ext uri="{BB962C8B-B14F-4D97-AF65-F5344CB8AC3E}">
        <p14:creationId xmlns:p14="http://schemas.microsoft.com/office/powerpoint/2010/main" val="3484233383"/>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2338" name="Group 2"/>
          <p:cNvGraphicFramePr>
            <a:graphicFrameLocks noGrp="1"/>
          </p:cNvGraphicFramePr>
          <p:nvPr/>
        </p:nvGraphicFramePr>
        <p:xfrm>
          <a:off x="5003800" y="925513"/>
          <a:ext cx="3816350" cy="5256212"/>
        </p:xfrm>
        <a:graphic>
          <a:graphicData uri="http://schemas.openxmlformats.org/drawingml/2006/table">
            <a:tbl>
              <a:tblPr/>
              <a:tblGrid>
                <a:gridCol w="3816350"/>
              </a:tblGrid>
              <a:tr h="5256212">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sz="2400" b="0" i="0" u="none" strike="noStrike" cap="none" normalizeH="0" baseline="0" smtClean="0">
                          <a:ln>
                            <a:noFill/>
                          </a:ln>
                          <a:solidFill>
                            <a:schemeClr val="tx1"/>
                          </a:solidFill>
                          <a:effectLst/>
                          <a:latin typeface="Arial" panose="020B0604020202020204" pitchFamily="34" charset="0"/>
                        </a:rPr>
                        <a:t>H</a:t>
                      </a:r>
                      <a:r>
                        <a:rPr kumimoji="1" lang="ru-RU" sz="2400" b="0" i="0" u="none" strike="noStrike" cap="none" normalizeH="0" baseline="0" smtClean="0">
                          <a:ln>
                            <a:noFill/>
                          </a:ln>
                          <a:solidFill>
                            <a:schemeClr val="tx1"/>
                          </a:solidFill>
                          <a:effectLst/>
                          <a:latin typeface="Arial" panose="020B0604020202020204" pitchFamily="34" charset="0"/>
                        </a:rPr>
                        <a:t>ypersensitivity pneumonitis occur when there is an inhaled organic dust that produces a localized for of type III hypersensitivity (Arthus) reaction from antigen-antibody complexes. </a:t>
                      </a:r>
                      <a:endParaRPr kumimoji="1" lang="en-US" sz="24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sz="2400" b="0" i="0" u="none" strike="noStrike" cap="none" normalizeH="0" baseline="0" smtClean="0">
                          <a:ln>
                            <a:noFill/>
                          </a:ln>
                          <a:solidFill>
                            <a:schemeClr val="tx1"/>
                          </a:solidFill>
                          <a:effectLst/>
                          <a:latin typeface="Arial" panose="020B0604020202020204" pitchFamily="34" charset="0"/>
                        </a:rPr>
                        <a:t>Alveolar wall is enlarged with chronic inflammatory cells and giant cells</a:t>
                      </a:r>
                      <a:endParaRPr kumimoji="1" lang="ru-RU" sz="2400" b="0" i="0" u="none" strike="noStrike" cap="none" normalizeH="0" baseline="0" smtClean="0">
                        <a:ln>
                          <a:noFill/>
                        </a:ln>
                        <a:solidFill>
                          <a:schemeClr val="tx1"/>
                        </a:solidFill>
                        <a:effectLst/>
                        <a:latin typeface="Arial" panose="020B0604020202020204" pitchFamily="34" charset="0"/>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pic>
        <p:nvPicPr>
          <p:cNvPr id="57348" name="Picture 8" descr="LUNG0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908050"/>
            <a:ext cx="4537075" cy="5184775"/>
          </a:xfrm>
          <a:prstGeom prst="rect">
            <a:avLst/>
          </a:prstGeom>
          <a:noFill/>
          <a:ln w="38100">
            <a:solidFill>
              <a:srgbClr val="000099"/>
            </a:solidFill>
            <a:miter lim="800000"/>
            <a:headEnd/>
            <a:tailEnd/>
          </a:ln>
          <a:extLst>
            <a:ext uri="{909E8E84-426E-40DD-AFC4-6F175D3DCCD1}">
              <a14:hiddenFill xmlns:a14="http://schemas.microsoft.com/office/drawing/2010/main">
                <a:solidFill>
                  <a:srgbClr val="FFFFFF"/>
                </a:solidFill>
              </a14:hiddenFill>
            </a:ext>
          </a:extLst>
        </p:spPr>
      </p:pic>
      <p:sp>
        <p:nvSpPr>
          <p:cNvPr id="57349" name="Text Box 9"/>
          <p:cNvSpPr txBox="1">
            <a:spLocks noChangeArrowheads="1"/>
          </p:cNvSpPr>
          <p:nvPr/>
        </p:nvSpPr>
        <p:spPr bwMode="auto">
          <a:xfrm>
            <a:off x="1979613" y="260350"/>
            <a:ext cx="59023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sz="2800">
                <a:latin typeface="Stencil" panose="040409050D0802020404" pitchFamily="82" charset="0"/>
              </a:rPr>
              <a:t>H</a:t>
            </a:r>
            <a:r>
              <a:rPr lang="ru-RU" sz="2800">
                <a:latin typeface="Stencil" panose="040409050D0802020404" pitchFamily="82" charset="0"/>
              </a:rPr>
              <a:t>ypersensitivity pneumonitis</a:t>
            </a:r>
          </a:p>
        </p:txBody>
      </p:sp>
    </p:spTree>
    <p:extLst>
      <p:ext uri="{BB962C8B-B14F-4D97-AF65-F5344CB8AC3E}">
        <p14:creationId xmlns:p14="http://schemas.microsoft.com/office/powerpoint/2010/main" val="2168777380"/>
      </p:ext>
    </p:extLst>
  </p:cSld>
  <p:clrMapOvr>
    <a:masterClrMapping/>
  </p:clrMapOvr>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62" name="Group 2"/>
          <p:cNvGraphicFramePr>
            <a:graphicFrameLocks noGrp="1"/>
          </p:cNvGraphicFramePr>
          <p:nvPr/>
        </p:nvGraphicFramePr>
        <p:xfrm>
          <a:off x="827088" y="5373688"/>
          <a:ext cx="7704137" cy="1189037"/>
        </p:xfrm>
        <a:graphic>
          <a:graphicData uri="http://schemas.openxmlformats.org/drawingml/2006/table">
            <a:tbl>
              <a:tblPr/>
              <a:tblGrid>
                <a:gridCol w="7704137"/>
              </a:tblGrid>
              <a:tr h="1189037">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rPr>
                        <a:t>This is an example of pulmonary fibrosis. The alveolitis that produces fibroblast proliferation and collagen deposition is progressive over time.</a:t>
                      </a:r>
                    </a:p>
                  </a:txBody>
                  <a:tcPr marT="45732" marB="45732" anchor="ctr" horzOverflow="overflow">
                    <a:lnL cap="flat">
                      <a:noFill/>
                    </a:lnL>
                    <a:lnR cap="flat">
                      <a:noFill/>
                    </a:lnR>
                    <a:lnT cap="flat">
                      <a:noFill/>
                    </a:lnT>
                    <a:lnB cap="flat">
                      <a:noFill/>
                    </a:lnB>
                    <a:lnTlToBr>
                      <a:noFill/>
                    </a:lnTlToBr>
                    <a:lnBlToTr>
                      <a:noFill/>
                    </a:lnBlToTr>
                    <a:noFill/>
                  </a:tcPr>
                </a:tc>
              </a:tr>
            </a:tbl>
          </a:graphicData>
        </a:graphic>
      </p:graphicFrame>
      <p:pic>
        <p:nvPicPr>
          <p:cNvPr id="58372" name="Picture 8" descr="LUNG09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268413"/>
            <a:ext cx="5761038" cy="3783012"/>
          </a:xfrm>
          <a:prstGeom prst="rect">
            <a:avLst/>
          </a:prstGeom>
          <a:noFill/>
          <a:ln w="38100">
            <a:solidFill>
              <a:srgbClr val="000099"/>
            </a:solidFill>
            <a:miter lim="800000"/>
            <a:headEnd/>
            <a:tailEnd/>
          </a:ln>
          <a:extLst>
            <a:ext uri="{909E8E84-426E-40DD-AFC4-6F175D3DCCD1}">
              <a14:hiddenFill xmlns:a14="http://schemas.microsoft.com/office/drawing/2010/main">
                <a:solidFill>
                  <a:srgbClr val="FFFFFF"/>
                </a:solidFill>
              </a14:hiddenFill>
            </a:ext>
          </a:extLst>
        </p:spPr>
      </p:pic>
      <p:sp>
        <p:nvSpPr>
          <p:cNvPr id="58373" name="Text Box 9"/>
          <p:cNvSpPr txBox="1">
            <a:spLocks noChangeArrowheads="1"/>
          </p:cNvSpPr>
          <p:nvPr/>
        </p:nvSpPr>
        <p:spPr bwMode="auto">
          <a:xfrm>
            <a:off x="1187450" y="476250"/>
            <a:ext cx="6051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sz="2800">
                <a:latin typeface="Stencil" panose="040409050D0802020404" pitchFamily="82" charset="0"/>
              </a:rPr>
              <a:t>I</a:t>
            </a:r>
            <a:r>
              <a:rPr lang="ru-RU" sz="2800">
                <a:latin typeface="Stencil" panose="040409050D0802020404" pitchFamily="82" charset="0"/>
              </a:rPr>
              <a:t>diopathic pulmonary fibrosis</a:t>
            </a:r>
          </a:p>
        </p:txBody>
      </p:sp>
    </p:spTree>
    <p:extLst>
      <p:ext uri="{BB962C8B-B14F-4D97-AF65-F5344CB8AC3E}">
        <p14:creationId xmlns:p14="http://schemas.microsoft.com/office/powerpoint/2010/main" val="3155057442"/>
      </p:ext>
    </p:extLst>
  </p:cSld>
  <p:clrMapOvr>
    <a:masterClrMapping/>
  </p:clrMapOvr>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4386" name="Group 2"/>
          <p:cNvGraphicFramePr>
            <a:graphicFrameLocks noGrp="1"/>
          </p:cNvGraphicFramePr>
          <p:nvPr/>
        </p:nvGraphicFramePr>
        <p:xfrm>
          <a:off x="5219700" y="1268413"/>
          <a:ext cx="3463925" cy="5943600"/>
        </p:xfrm>
        <a:graphic>
          <a:graphicData uri="http://schemas.openxmlformats.org/drawingml/2006/table">
            <a:tbl>
              <a:tblPr/>
              <a:tblGrid>
                <a:gridCol w="3463925"/>
              </a:tblGrid>
              <a:tr h="3673475">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rPr>
                        <a:t>Regardless of the etiology for restrictive lung diseases, many eventually lead to extensive fibrosis. The gross appearance, as seen here in a patient with organizing diffuse alveolar damage, is known as "honeycomb" lung because of the appearance of the irregular air spaces between bands of dense fibrous connective tissue.</a:t>
                      </a:r>
                    </a:p>
                  </a:txBody>
                  <a:tcPr anchor="ct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44392" name="Group 8"/>
          <p:cNvGraphicFramePr>
            <a:graphicFrameLocks noGrp="1"/>
          </p:cNvGraphicFramePr>
          <p:nvPr/>
        </p:nvGraphicFramePr>
        <p:xfrm>
          <a:off x="1608138" y="5553075"/>
          <a:ext cx="4483100" cy="822890"/>
        </p:xfrm>
        <a:graphic>
          <a:graphicData uri="http://schemas.openxmlformats.org/drawingml/2006/table">
            <a:tbl>
              <a:tblPr/>
              <a:tblGrid>
                <a:gridCol w="4483100"/>
              </a:tblGrid>
              <a:tr h="822325">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hlinkClick r:id="rId2"/>
                        </a:rPr>
                        <a:t>  </a:t>
                      </a:r>
                      <a:r>
                        <a:rPr kumimoji="1" lang="ru-RU" sz="21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hlinkClick r:id="rId3"/>
                        </a:rPr>
                        <a:t>  </a:t>
                      </a:r>
                      <a:r>
                        <a:rPr kumimoji="1" lang="ru-RU" sz="21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rPr>
                        <a:t>         </a:t>
                      </a: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pPr>
                      <a:r>
                        <a:rPr kumimoji="1" lang="ru-RU" sz="2400" b="0" i="0" u="none" strike="noStrike" cap="none" normalizeH="0" baseline="0" smtClean="0">
                          <a:ln>
                            <a:noFill/>
                          </a:ln>
                          <a:solidFill>
                            <a:schemeClr val="tx1"/>
                          </a:solidFill>
                          <a:effectLst/>
                          <a:latin typeface="Arial" panose="020B0604020202020204" pitchFamily="34" charset="0"/>
                          <a:hlinkClick r:id="rId4"/>
                        </a:rPr>
                        <a:t>  </a:t>
                      </a:r>
                      <a:r>
                        <a:rPr kumimoji="1" lang="ru-RU" sz="21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rPr>
                        <a:t>            </a:t>
                      </a:r>
                    </a:p>
                  </a:txBody>
                  <a:tcPr marT="45685" marB="45685" anchor="ctr" horzOverflow="overflow">
                    <a:lnL cap="flat">
                      <a:noFill/>
                    </a:lnL>
                    <a:lnR cap="flat">
                      <a:noFill/>
                    </a:lnR>
                    <a:lnT cap="flat">
                      <a:noFill/>
                    </a:lnT>
                    <a:lnB cap="flat">
                      <a:noFill/>
                    </a:lnB>
                    <a:lnTlToBr>
                      <a:noFill/>
                    </a:lnTlToBr>
                    <a:lnBlToTr>
                      <a:noFill/>
                    </a:lnBlToTr>
                    <a:noFill/>
                  </a:tcPr>
                </a:tc>
              </a:tr>
            </a:tbl>
          </a:graphicData>
        </a:graphic>
      </p:graphicFrame>
      <p:pic>
        <p:nvPicPr>
          <p:cNvPr id="59398" name="Picture 14" descr="LUNG097"/>
          <p:cNvPicPr>
            <a:picLocks noChangeAspect="1" noChangeArrowheads="1"/>
          </p:cNvPicPr>
          <p:nvPr/>
        </p:nvPicPr>
        <p:blipFill>
          <a:blip r:embed="rId5">
            <a:lum bright="12000" contrast="12000"/>
            <a:extLst>
              <a:ext uri="{28A0092B-C50C-407E-A947-70E740481C1C}">
                <a14:useLocalDpi xmlns:a14="http://schemas.microsoft.com/office/drawing/2010/main" val="0"/>
              </a:ext>
            </a:extLst>
          </a:blip>
          <a:srcRect/>
          <a:stretch>
            <a:fillRect/>
          </a:stretch>
        </p:blipFill>
        <p:spPr bwMode="auto">
          <a:xfrm>
            <a:off x="179388" y="1169988"/>
            <a:ext cx="4356100" cy="5427662"/>
          </a:xfrm>
          <a:prstGeom prst="rect">
            <a:avLst/>
          </a:prstGeom>
          <a:noFill/>
          <a:ln w="38100">
            <a:solidFill>
              <a:srgbClr val="000099"/>
            </a:solidFill>
            <a:miter lim="800000"/>
            <a:headEnd/>
            <a:tailEnd/>
          </a:ln>
          <a:extLst>
            <a:ext uri="{909E8E84-426E-40DD-AFC4-6F175D3DCCD1}">
              <a14:hiddenFill xmlns:a14="http://schemas.microsoft.com/office/drawing/2010/main">
                <a:solidFill>
                  <a:srgbClr val="FFFFFF"/>
                </a:solidFill>
              </a14:hiddenFill>
            </a:ext>
          </a:extLst>
        </p:spPr>
      </p:pic>
      <p:sp>
        <p:nvSpPr>
          <p:cNvPr id="59399" name="Text Box 15"/>
          <p:cNvSpPr txBox="1">
            <a:spLocks noChangeArrowheads="1"/>
          </p:cNvSpPr>
          <p:nvPr/>
        </p:nvSpPr>
        <p:spPr bwMode="auto">
          <a:xfrm>
            <a:off x="3132138" y="260350"/>
            <a:ext cx="3556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ru-RU" sz="2800">
                <a:latin typeface="Stencil" panose="040409050D0802020404" pitchFamily="82" charset="0"/>
              </a:rPr>
              <a:t>"honeycomb" lung</a:t>
            </a:r>
          </a:p>
        </p:txBody>
      </p:sp>
    </p:spTree>
    <p:extLst>
      <p:ext uri="{BB962C8B-B14F-4D97-AF65-F5344CB8AC3E}">
        <p14:creationId xmlns:p14="http://schemas.microsoft.com/office/powerpoint/2010/main" val="495326650"/>
      </p:ext>
    </p:extLst>
  </p:cSld>
  <p:clrMapOvr>
    <a:masterClrMapping/>
  </p:clrMapOvr>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5410" name="Group 2"/>
          <p:cNvGraphicFramePr>
            <a:graphicFrameLocks noGrp="1"/>
          </p:cNvGraphicFramePr>
          <p:nvPr/>
        </p:nvGraphicFramePr>
        <p:xfrm>
          <a:off x="4932363" y="765175"/>
          <a:ext cx="4032250" cy="5616575"/>
        </p:xfrm>
        <a:graphic>
          <a:graphicData uri="http://schemas.openxmlformats.org/drawingml/2006/table">
            <a:tbl>
              <a:tblPr/>
              <a:tblGrid>
                <a:gridCol w="4032250"/>
              </a:tblGrid>
              <a:tr h="5616575">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rPr>
                        <a:t>DAD is simply the final common pathway for a variety of severe lung injuries.</a:t>
                      </a:r>
                      <a:endParaRPr kumimoji="1" lang="en-US" sz="24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rPr>
                        <a:t>In early DAD, there are hyaline membranes, as seen here, lining alveoli.</a:t>
                      </a:r>
                      <a:endParaRPr kumimoji="1" lang="en-US" sz="24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en-US" sz="24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rPr>
                        <a:t>Later, type II pneumonocyte proliferation and then interstitial inflammation and fibrosis are seen.</a:t>
                      </a:r>
                      <a:endParaRPr kumimoji="1" lang="en-US" sz="2400" b="0" i="0" u="none" strike="noStrike" cap="none" normalizeH="0" baseline="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1" lang="ru-RU" sz="2400" b="0" i="0" u="none" strike="noStrike" cap="none" normalizeH="0" baseline="0" smtClean="0">
                        <a:ln>
                          <a:noFill/>
                        </a:ln>
                        <a:solidFill>
                          <a:schemeClr val="tx1"/>
                        </a:solidFill>
                        <a:effectLst/>
                        <a:latin typeface="Arial" panose="020B0604020202020204" pitchFamily="34" charset="0"/>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pic>
        <p:nvPicPr>
          <p:cNvPr id="60420" name="Picture 8" descr="LUNG1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908050"/>
            <a:ext cx="4465638" cy="5759450"/>
          </a:xfrm>
          <a:prstGeom prst="rect">
            <a:avLst/>
          </a:prstGeom>
          <a:noFill/>
          <a:ln w="38100">
            <a:solidFill>
              <a:srgbClr val="000099"/>
            </a:solidFill>
            <a:miter lim="800000"/>
            <a:headEnd/>
            <a:tailEnd/>
          </a:ln>
          <a:extLst>
            <a:ext uri="{909E8E84-426E-40DD-AFC4-6F175D3DCCD1}">
              <a14:hiddenFill xmlns:a14="http://schemas.microsoft.com/office/drawing/2010/main">
                <a:solidFill>
                  <a:srgbClr val="FFFFFF"/>
                </a:solidFill>
              </a14:hiddenFill>
            </a:ext>
          </a:extLst>
        </p:spPr>
      </p:pic>
      <p:sp>
        <p:nvSpPr>
          <p:cNvPr id="60421" name="Text Box 9"/>
          <p:cNvSpPr txBox="1">
            <a:spLocks noChangeArrowheads="1"/>
          </p:cNvSpPr>
          <p:nvPr/>
        </p:nvSpPr>
        <p:spPr bwMode="auto">
          <a:xfrm>
            <a:off x="1908175" y="160338"/>
            <a:ext cx="68453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sz="2800" b="1">
                <a:latin typeface="Times New Roman" panose="02020603050405020304" pitchFamily="18" charset="0"/>
              </a:rPr>
              <a:t>D</a:t>
            </a:r>
            <a:r>
              <a:rPr lang="ru-RU" sz="2800" b="1">
                <a:latin typeface="Times New Roman" panose="02020603050405020304" pitchFamily="18" charset="0"/>
              </a:rPr>
              <a:t>iffuse alveolar damage (DAD) in the lung. </a:t>
            </a:r>
            <a:endParaRPr lang="en-US" sz="2800" b="1">
              <a:latin typeface="Times New Roman" panose="02020603050405020304" pitchFamily="18" charset="0"/>
            </a:endParaRPr>
          </a:p>
          <a:p>
            <a:pPr eaLnBrk="1" hangingPunct="1"/>
            <a:endParaRPr lang="ru-RU" sz="2800" b="1">
              <a:latin typeface="Times New Roman" panose="02020603050405020304" pitchFamily="18" charset="0"/>
            </a:endParaRPr>
          </a:p>
        </p:txBody>
      </p:sp>
    </p:spTree>
    <p:extLst>
      <p:ext uri="{BB962C8B-B14F-4D97-AF65-F5344CB8AC3E}">
        <p14:creationId xmlns:p14="http://schemas.microsoft.com/office/powerpoint/2010/main" val="2777021207"/>
      </p:ext>
    </p:extLst>
  </p:cSld>
  <p:clrMapOvr>
    <a:masterClrMapping/>
  </p:clrMapOvr>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914400" y="304800"/>
            <a:ext cx="8229600" cy="1384300"/>
          </a:xfrm>
        </p:spPr>
        <p:txBody>
          <a:bodyPr/>
          <a:lstStyle/>
          <a:p>
            <a:pPr eaLnBrk="1" hangingPunct="1">
              <a:defRPr/>
            </a:pPr>
            <a:r>
              <a:rPr lang="en-US" b="1" smtClean="0"/>
              <a:t>PNEUMOCONIOSES</a:t>
            </a:r>
            <a:r>
              <a:rPr lang="ru-RU" smtClean="0"/>
              <a:t> </a:t>
            </a:r>
          </a:p>
        </p:txBody>
      </p:sp>
      <p:sp>
        <p:nvSpPr>
          <p:cNvPr id="146435" name="Rectangle 3"/>
          <p:cNvSpPr>
            <a:spLocks noGrp="1" noChangeArrowheads="1"/>
          </p:cNvSpPr>
          <p:nvPr>
            <p:ph type="body" idx="1"/>
          </p:nvPr>
        </p:nvSpPr>
        <p:spPr/>
        <p:txBody>
          <a:bodyPr/>
          <a:lstStyle/>
          <a:p>
            <a:pPr eaLnBrk="1" hangingPunct="1">
              <a:lnSpc>
                <a:spcPct val="90000"/>
              </a:lnSpc>
              <a:buFontTx/>
              <a:buNone/>
              <a:defRPr/>
            </a:pPr>
            <a:r>
              <a:rPr lang="en-US" sz="2800" smtClean="0"/>
              <a:t>The factors which determine the extent of damage caused by inhaled dusts are:</a:t>
            </a:r>
          </a:p>
          <a:p>
            <a:pPr eaLnBrk="1" hangingPunct="1">
              <a:lnSpc>
                <a:spcPct val="90000"/>
              </a:lnSpc>
              <a:defRPr/>
            </a:pPr>
            <a:r>
              <a:rPr lang="en-US" sz="2800" smtClean="0"/>
              <a:t>size and shape of the particles;</a:t>
            </a:r>
          </a:p>
          <a:p>
            <a:pPr eaLnBrk="1" hangingPunct="1">
              <a:lnSpc>
                <a:spcPct val="90000"/>
              </a:lnSpc>
              <a:defRPr/>
            </a:pPr>
            <a:r>
              <a:rPr lang="en-US" sz="2800" smtClean="0"/>
              <a:t>their solubility and physico-chemical composition;</a:t>
            </a:r>
          </a:p>
          <a:p>
            <a:pPr eaLnBrk="1" hangingPunct="1">
              <a:lnSpc>
                <a:spcPct val="90000"/>
              </a:lnSpc>
              <a:defRPr/>
            </a:pPr>
            <a:r>
              <a:rPr lang="en-US" sz="2800" smtClean="0"/>
              <a:t>the amount of dust retained in the lungs;</a:t>
            </a:r>
          </a:p>
          <a:p>
            <a:pPr eaLnBrk="1" hangingPunct="1">
              <a:lnSpc>
                <a:spcPct val="90000"/>
              </a:lnSpc>
              <a:defRPr/>
            </a:pPr>
            <a:r>
              <a:rPr lang="en-US" sz="2800" smtClean="0"/>
              <a:t>the additional effect of other irritants such as tobacco smoke; </a:t>
            </a:r>
          </a:p>
          <a:p>
            <a:pPr eaLnBrk="1" hangingPunct="1">
              <a:lnSpc>
                <a:spcPct val="90000"/>
              </a:lnSpc>
              <a:defRPr/>
            </a:pPr>
            <a:r>
              <a:rPr lang="en-US" sz="2800" smtClean="0"/>
              <a:t>host factors such as efficiency of clearance mechanism and immune status of the host.</a:t>
            </a:r>
            <a:endParaRPr lang="ru-RU" sz="2800" smtClean="0"/>
          </a:p>
        </p:txBody>
      </p:sp>
    </p:spTree>
    <p:extLst>
      <p:ext uri="{BB962C8B-B14F-4D97-AF65-F5344CB8AC3E}">
        <p14:creationId xmlns:p14="http://schemas.microsoft.com/office/powerpoint/2010/main" val="4040390678"/>
      </p:ext>
    </p:extLst>
  </p:cSld>
  <p:clrMapOvr>
    <a:masterClrMapping/>
  </p:clrMapOvr>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55416"/>
            <a:ext cx="9143999" cy="5577840"/>
          </a:xfrm>
        </p:spPr>
      </p:pic>
    </p:spTree>
    <p:extLst>
      <p:ext uri="{BB962C8B-B14F-4D97-AF65-F5344CB8AC3E}">
        <p14:creationId xmlns:p14="http://schemas.microsoft.com/office/powerpoint/2010/main" val="1503314496"/>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232" y="396592"/>
            <a:ext cx="9103360" cy="5120640"/>
          </a:xfrm>
        </p:spPr>
      </p:pic>
    </p:spTree>
    <p:extLst>
      <p:ext uri="{BB962C8B-B14F-4D97-AF65-F5344CB8AC3E}">
        <p14:creationId xmlns:p14="http://schemas.microsoft.com/office/powerpoint/2010/main" val="3361143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title"/>
          </p:nvPr>
        </p:nvSpPr>
        <p:spPr/>
        <p:txBody>
          <a:bodyPr>
            <a:normAutofit/>
          </a:bodyPr>
          <a:lstStyle/>
          <a:p>
            <a:pPr eaLnBrk="1" hangingPunct="1"/>
            <a:r>
              <a:rPr lang="en-US" sz="3600" b="1" dirty="0" smtClean="0"/>
              <a:t>Pathogenesis:</a:t>
            </a:r>
          </a:p>
        </p:txBody>
      </p:sp>
      <p:pic>
        <p:nvPicPr>
          <p:cNvPr id="13315" name="Picture 5" descr="Pneumonia Illustratio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57396" y="1447799"/>
            <a:ext cx="5691840" cy="53035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21710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3688" y="365126"/>
            <a:ext cx="9103360" cy="5120640"/>
          </a:xfrm>
        </p:spPr>
      </p:pic>
    </p:spTree>
    <p:extLst>
      <p:ext uri="{BB962C8B-B14F-4D97-AF65-F5344CB8AC3E}">
        <p14:creationId xmlns:p14="http://schemas.microsoft.com/office/powerpoint/2010/main" val="3044828948"/>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510" y="1125840"/>
            <a:ext cx="9102997" cy="3383280"/>
          </a:xfrm>
        </p:spPr>
      </p:pic>
    </p:spTree>
    <p:extLst>
      <p:ext uri="{BB962C8B-B14F-4D97-AF65-F5344CB8AC3E}">
        <p14:creationId xmlns:p14="http://schemas.microsoft.com/office/powerpoint/2010/main" val="8704993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body" idx="4294967295"/>
          </p:nvPr>
        </p:nvSpPr>
        <p:spPr>
          <a:xfrm>
            <a:off x="684213" y="908050"/>
            <a:ext cx="7991475" cy="5619750"/>
          </a:xfrm>
        </p:spPr>
        <p:txBody>
          <a:bodyPr/>
          <a:lstStyle/>
          <a:p>
            <a:pPr algn="ctr" eaLnBrk="1" hangingPunct="1">
              <a:buFontTx/>
              <a:buNone/>
              <a:defRPr/>
            </a:pPr>
            <a:r>
              <a:rPr lang="en-US" b="1" smtClean="0"/>
              <a:t>The tissue response to inhaled dust may be one of the following three types:</a:t>
            </a:r>
          </a:p>
          <a:p>
            <a:pPr eaLnBrk="1" hangingPunct="1">
              <a:buFontTx/>
              <a:buNone/>
              <a:defRPr/>
            </a:pPr>
            <a:endParaRPr lang="en-US" b="1" i="1" smtClean="0"/>
          </a:p>
          <a:p>
            <a:pPr eaLnBrk="1" hangingPunct="1">
              <a:defRPr/>
            </a:pPr>
            <a:r>
              <a:rPr lang="en-US" i="1" smtClean="0"/>
              <a:t>Fibrous nodules </a:t>
            </a:r>
            <a:r>
              <a:rPr lang="en-US" smtClean="0"/>
              <a:t>e.g. in coal-workers' pneumoconiosis and silicosis.</a:t>
            </a:r>
            <a:endParaRPr lang="en-US" i="1" smtClean="0"/>
          </a:p>
          <a:p>
            <a:pPr eaLnBrk="1" hangingPunct="1">
              <a:defRPr/>
            </a:pPr>
            <a:r>
              <a:rPr lang="en-US" i="1" smtClean="0"/>
              <a:t>Interstitial fibrosis </a:t>
            </a:r>
            <a:r>
              <a:rPr lang="en-US" smtClean="0"/>
              <a:t>e.g. in asbestosis.</a:t>
            </a:r>
            <a:endParaRPr lang="en-US" i="1" smtClean="0"/>
          </a:p>
          <a:p>
            <a:pPr eaLnBrk="1" hangingPunct="1">
              <a:defRPr/>
            </a:pPr>
            <a:r>
              <a:rPr lang="en-US" i="1" smtClean="0"/>
              <a:t>Hypersensitivity reaction </a:t>
            </a:r>
            <a:r>
              <a:rPr lang="en-US" smtClean="0"/>
              <a:t>e.g. in berylliosis.</a:t>
            </a:r>
            <a:endParaRPr lang="ru-RU" smtClean="0"/>
          </a:p>
        </p:txBody>
      </p:sp>
    </p:spTree>
    <p:extLst>
      <p:ext uri="{BB962C8B-B14F-4D97-AF65-F5344CB8AC3E}">
        <p14:creationId xmlns:p14="http://schemas.microsoft.com/office/powerpoint/2010/main" val="3426030782"/>
      </p:ext>
    </p:extLst>
  </p:cSld>
  <p:clrMapOvr>
    <a:masterClrMapping/>
  </p:clrMapOvr>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8482" name="Group 2"/>
          <p:cNvGraphicFramePr>
            <a:graphicFrameLocks noGrp="1"/>
          </p:cNvGraphicFramePr>
          <p:nvPr/>
        </p:nvGraphicFramePr>
        <p:xfrm>
          <a:off x="611188" y="4632325"/>
          <a:ext cx="8208962" cy="1554462"/>
        </p:xfrm>
        <a:graphic>
          <a:graphicData uri="http://schemas.openxmlformats.org/drawingml/2006/table">
            <a:tbl>
              <a:tblPr/>
              <a:tblGrid>
                <a:gridCol w="8208962"/>
              </a:tblGrid>
              <a:tr h="1554163">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rPr>
                        <a:t>Anthracotic pigment ordinarily is not fibrogenic, but in massive amounts (as in "black lung disease" in coal miners) a fibrogenic response can be elicited to produce the "coal worker's pneumoconiosis" seen here.</a:t>
                      </a:r>
                    </a:p>
                  </a:txBody>
                  <a:tcPr marT="45711" marB="45711" anchor="ctr" horzOverflow="overflow">
                    <a:lnL cap="flat">
                      <a:noFill/>
                    </a:lnL>
                    <a:lnR cap="flat">
                      <a:noFill/>
                    </a:lnR>
                    <a:lnT cap="flat">
                      <a:noFill/>
                    </a:lnT>
                    <a:lnB cap="flat">
                      <a:noFill/>
                    </a:lnB>
                    <a:lnTlToBr>
                      <a:noFill/>
                    </a:lnTlToBr>
                    <a:lnBlToTr>
                      <a:noFill/>
                    </a:lnBlToTr>
                    <a:noFill/>
                  </a:tcPr>
                </a:tc>
              </a:tr>
            </a:tbl>
          </a:graphicData>
        </a:graphic>
      </p:graphicFrame>
      <p:pic>
        <p:nvPicPr>
          <p:cNvPr id="63492" name="Picture 8" descr="LUNG08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692150"/>
            <a:ext cx="5761038" cy="3783013"/>
          </a:xfrm>
          <a:prstGeom prst="rect">
            <a:avLst/>
          </a:prstGeom>
          <a:noFill/>
          <a:ln w="38100">
            <a:solidFill>
              <a:srgbClr val="0000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729778"/>
      </p:ext>
    </p:extLst>
  </p:cSld>
  <p:clrMapOvr>
    <a:masterClrMapping/>
  </p:clrMapOvr>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9506" name="Group 2"/>
          <p:cNvGraphicFramePr>
            <a:graphicFrameLocks noGrp="1"/>
          </p:cNvGraphicFramePr>
          <p:nvPr/>
        </p:nvGraphicFramePr>
        <p:xfrm>
          <a:off x="5364163" y="908050"/>
          <a:ext cx="3457575" cy="5943600"/>
        </p:xfrm>
        <a:graphic>
          <a:graphicData uri="http://schemas.openxmlformats.org/drawingml/2006/table">
            <a:tbl>
              <a:tblPr/>
              <a:tblGrid>
                <a:gridCol w="3457575"/>
              </a:tblGrid>
              <a:tr h="2160588">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rPr>
                        <a:t>It is composed mainly of bundles of interlacing pink collagen. There is a minimal inflammatory reaction. The greater the degree of exposure to silica and increasing length of exposure determine the amount of silicotic nodule formation and the degree of restrictive lung disease. Silicosis increases the risk for lung carcinoma about 2-fold.</a:t>
                      </a:r>
                    </a:p>
                  </a:txBody>
                  <a:tcPr anchor="ct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49512" name="Group 8"/>
          <p:cNvGraphicFramePr>
            <a:graphicFrameLocks noGrp="1"/>
          </p:cNvGraphicFramePr>
          <p:nvPr/>
        </p:nvGraphicFramePr>
        <p:xfrm>
          <a:off x="1608138" y="5667375"/>
          <a:ext cx="4483100" cy="822890"/>
        </p:xfrm>
        <a:graphic>
          <a:graphicData uri="http://schemas.openxmlformats.org/drawingml/2006/table">
            <a:tbl>
              <a:tblPr/>
              <a:tblGrid>
                <a:gridCol w="4483100"/>
              </a:tblGrid>
              <a:tr h="822325">
                <a:tc>
                  <a:txBody>
                    <a:bodyPr/>
                    <a:lstStyle>
                      <a:lvl1pPr>
                        <a:spcBef>
                          <a:spcPct val="20000"/>
                        </a:spcBef>
                        <a:buClr>
                          <a:schemeClr val="hlink"/>
                        </a:buClr>
                        <a:buSzPct val="120000"/>
                        <a:defRPr sz="2800">
                          <a:solidFill>
                            <a:schemeClr val="tx1"/>
                          </a:solidFill>
                          <a:effectLst>
                            <a:outerShdw blurRad="38100" dist="38100" dir="2700000" algn="tl">
                              <a:srgbClr val="000000"/>
                            </a:outerShdw>
                          </a:effectLst>
                          <a:latin typeface="Tahoma" panose="020B0604030504040204" pitchFamily="34" charset="0"/>
                        </a:defRPr>
                      </a:lvl1pPr>
                      <a:lvl2pPr>
                        <a:spcBef>
                          <a:spcPct val="20000"/>
                        </a:spcBef>
                        <a:buFont typeface="Tahoma" panose="020B0604030504040204" pitchFamily="34" charset="0"/>
                        <a:defRPr sz="2400">
                          <a:solidFill>
                            <a:schemeClr val="tx1"/>
                          </a:solidFill>
                          <a:effectLst>
                            <a:outerShdw blurRad="38100" dist="38100" dir="2700000" algn="tl">
                              <a:srgbClr val="000000"/>
                            </a:outerShdw>
                          </a:effectLst>
                          <a:latin typeface="Tahoma" panose="020B0604030504040204" pitchFamily="34" charset="0"/>
                        </a:defRPr>
                      </a:lvl2pPr>
                      <a:lvl3pPr>
                        <a:spcBef>
                          <a:spcPct val="20000"/>
                        </a:spcBef>
                        <a:buClr>
                          <a:schemeClr val="hlink"/>
                        </a:buClr>
                        <a:buSzPct val="120000"/>
                        <a:defRPr sz="2000">
                          <a:solidFill>
                            <a:schemeClr val="tx1"/>
                          </a:solidFill>
                          <a:effectLst>
                            <a:outerShdw blurRad="38100" dist="38100" dir="2700000" algn="tl">
                              <a:srgbClr val="000000"/>
                            </a:outerShdw>
                          </a:effectLst>
                          <a:latin typeface="Tahoma" panose="020B0604030504040204" pitchFamily="34" charset="0"/>
                        </a:defRPr>
                      </a:lvl3pPr>
                      <a:lvl4pPr>
                        <a:spcBef>
                          <a:spcPct val="20000"/>
                        </a:spcBef>
                        <a:buFont typeface="Tahoma" panose="020B0604030504040204" pitchFamily="34" charset="0"/>
                        <a:defRPr>
                          <a:solidFill>
                            <a:schemeClr val="tx1"/>
                          </a:solidFill>
                          <a:effectLst>
                            <a:outerShdw blurRad="38100" dist="38100" dir="2700000" algn="tl">
                              <a:srgbClr val="000000"/>
                            </a:outerShdw>
                          </a:effectLst>
                          <a:latin typeface="Tahoma" panose="020B0604030504040204" pitchFamily="34" charset="0"/>
                        </a:defRPr>
                      </a:lvl4pPr>
                      <a:lvl5pPr>
                        <a:spcBef>
                          <a:spcPct val="20000"/>
                        </a:spcBef>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5pPr>
                      <a:lvl6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6pPr>
                      <a:lvl7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7pPr>
                      <a:lvl8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8pPr>
                      <a:lvl9pPr fontAlgn="base">
                        <a:spcBef>
                          <a:spcPct val="20000"/>
                        </a:spcBef>
                        <a:spcAft>
                          <a:spcPct val="0"/>
                        </a:spcAft>
                        <a:buClr>
                          <a:schemeClr val="hlink"/>
                        </a:buClr>
                        <a:buSzPct val="80000"/>
                        <a:buFont typeface="Wingdings" panose="05000000000000000000" pitchFamily="2" charset="2"/>
                        <a:defRPr>
                          <a:solidFill>
                            <a:schemeClr val="tx1"/>
                          </a:solidFill>
                          <a:effectLst>
                            <a:outerShdw blurRad="38100" dist="38100" dir="2700000" algn="tl">
                              <a:srgbClr val="000000"/>
                            </a:outerShdw>
                          </a:effectLst>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ru-RU" sz="2400" b="0" i="0" u="none" strike="noStrike" cap="none" normalizeH="0" baseline="0" smtClean="0">
                          <a:ln>
                            <a:noFill/>
                          </a:ln>
                          <a:solidFill>
                            <a:schemeClr val="tx1"/>
                          </a:solidFill>
                          <a:effectLst/>
                          <a:latin typeface="Arial" panose="020B0604020202020204" pitchFamily="34" charset="0"/>
                          <a:hlinkClick r:id="rId2"/>
                        </a:rPr>
                        <a:t>  </a:t>
                      </a:r>
                      <a:r>
                        <a:rPr kumimoji="1" lang="ru-RU" sz="21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hlinkClick r:id="rId3"/>
                        </a:rPr>
                        <a:t>  </a:t>
                      </a:r>
                      <a:r>
                        <a:rPr kumimoji="1" lang="ru-RU" sz="21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rPr>
                        <a:t>         </a:t>
                      </a:r>
                    </a:p>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pPr>
                      <a:r>
                        <a:rPr kumimoji="1" lang="ru-RU" sz="2400" b="0" i="0" u="none" strike="noStrike" cap="none" normalizeH="0" baseline="0" smtClean="0">
                          <a:ln>
                            <a:noFill/>
                          </a:ln>
                          <a:solidFill>
                            <a:schemeClr val="tx1"/>
                          </a:solidFill>
                          <a:effectLst/>
                          <a:latin typeface="Arial" panose="020B0604020202020204" pitchFamily="34" charset="0"/>
                          <a:hlinkClick r:id="rId4"/>
                        </a:rPr>
                        <a:t>  </a:t>
                      </a:r>
                      <a:r>
                        <a:rPr kumimoji="1" lang="ru-RU" sz="2100" b="0" i="0" u="none" strike="noStrike" cap="none" normalizeH="0" baseline="0" smtClean="0">
                          <a:ln>
                            <a:noFill/>
                          </a:ln>
                          <a:solidFill>
                            <a:schemeClr val="tx1"/>
                          </a:solidFill>
                          <a:effectLst/>
                          <a:latin typeface="Arial" panose="020B0604020202020204" pitchFamily="34" charset="0"/>
                        </a:rPr>
                        <a:t> </a:t>
                      </a:r>
                      <a:r>
                        <a:rPr kumimoji="1" lang="ru-RU" sz="2400" b="0" i="0" u="none" strike="noStrike" cap="none" normalizeH="0" baseline="0" smtClean="0">
                          <a:ln>
                            <a:noFill/>
                          </a:ln>
                          <a:solidFill>
                            <a:schemeClr val="tx1"/>
                          </a:solidFill>
                          <a:effectLst/>
                          <a:latin typeface="Arial" panose="020B0604020202020204" pitchFamily="34" charset="0"/>
                        </a:rPr>
                        <a:t>            </a:t>
                      </a:r>
                    </a:p>
                  </a:txBody>
                  <a:tcPr marT="45685" marB="45685" anchor="ctr" horzOverflow="overflow">
                    <a:lnL cap="flat">
                      <a:noFill/>
                    </a:lnL>
                    <a:lnR cap="flat">
                      <a:noFill/>
                    </a:lnR>
                    <a:lnT cap="flat">
                      <a:noFill/>
                    </a:lnT>
                    <a:lnB cap="flat">
                      <a:noFill/>
                    </a:lnB>
                    <a:lnTlToBr>
                      <a:noFill/>
                    </a:lnTlToBr>
                    <a:lnBlToTr>
                      <a:noFill/>
                    </a:lnBlToTr>
                    <a:noFill/>
                  </a:tcPr>
                </a:tc>
              </a:tr>
            </a:tbl>
          </a:graphicData>
        </a:graphic>
      </p:graphicFrame>
      <p:pic>
        <p:nvPicPr>
          <p:cNvPr id="64518" name="Picture 14" descr="LUNG08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052513"/>
            <a:ext cx="4464050" cy="5113337"/>
          </a:xfrm>
          <a:prstGeom prst="rect">
            <a:avLst/>
          </a:prstGeom>
          <a:noFill/>
          <a:ln w="38100">
            <a:solidFill>
              <a:srgbClr val="000099"/>
            </a:solidFill>
            <a:miter lim="800000"/>
            <a:headEnd/>
            <a:tailEnd/>
          </a:ln>
          <a:extLst>
            <a:ext uri="{909E8E84-426E-40DD-AFC4-6F175D3DCCD1}">
              <a14:hiddenFill xmlns:a14="http://schemas.microsoft.com/office/drawing/2010/main">
                <a:solidFill>
                  <a:srgbClr val="FFFFFF"/>
                </a:solidFill>
              </a14:hiddenFill>
            </a:ext>
          </a:extLst>
        </p:spPr>
      </p:pic>
      <p:sp>
        <p:nvSpPr>
          <p:cNvPr id="64519" name="Text Box 15"/>
          <p:cNvSpPr txBox="1">
            <a:spLocks noChangeArrowheads="1"/>
          </p:cNvSpPr>
          <p:nvPr/>
        </p:nvSpPr>
        <p:spPr bwMode="auto">
          <a:xfrm>
            <a:off x="3059113" y="333375"/>
            <a:ext cx="1825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sz="2800">
                <a:latin typeface="Stencil" panose="040409050D0802020404" pitchFamily="82" charset="0"/>
              </a:rPr>
              <a:t>S</a:t>
            </a:r>
            <a:r>
              <a:rPr lang="ru-RU" sz="2800">
                <a:latin typeface="Stencil" panose="040409050D0802020404" pitchFamily="82" charset="0"/>
              </a:rPr>
              <a:t>ilico</a:t>
            </a:r>
            <a:r>
              <a:rPr lang="en-US" sz="2800">
                <a:latin typeface="Stencil" panose="040409050D0802020404" pitchFamily="82" charset="0"/>
              </a:rPr>
              <a:t>sis</a:t>
            </a:r>
            <a:endParaRPr lang="ru-RU" sz="2800">
              <a:latin typeface="Stencil" panose="040409050D0802020404" pitchFamily="82" charset="0"/>
            </a:endParaRPr>
          </a:p>
        </p:txBody>
      </p:sp>
    </p:spTree>
    <p:extLst>
      <p:ext uri="{BB962C8B-B14F-4D97-AF65-F5344CB8AC3E}">
        <p14:creationId xmlns:p14="http://schemas.microsoft.com/office/powerpoint/2010/main" val="1682508818"/>
      </p:ext>
    </p:extLst>
  </p:cSld>
  <p:clrMapOvr>
    <a:masterClrMapping/>
  </p:clrMapOvr>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72094355"/>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4"/>
          <p:cNvPicPr>
            <a:picLocks noChangeAspect="1" noChangeArrowheads="1"/>
          </p:cNvPicPr>
          <p:nvPr/>
        </p:nvPicPr>
        <p:blipFill>
          <a:blip r:embed="rId2">
            <a:extLst>
              <a:ext uri="{28A0092B-C50C-407E-A947-70E740481C1C}">
                <a14:useLocalDpi xmlns:a14="http://schemas.microsoft.com/office/drawing/2010/main" val="0"/>
              </a:ext>
            </a:extLst>
          </a:blip>
          <a:srcRect l="34375" t="30208" r="29688" b="26042"/>
          <a:stretch>
            <a:fillRect/>
          </a:stretch>
        </p:blipFill>
        <p:spPr bwMode="auto">
          <a:xfrm>
            <a:off x="971600" y="692696"/>
            <a:ext cx="71628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39" name="Text Box 5"/>
          <p:cNvSpPr txBox="1">
            <a:spLocks noChangeArrowheads="1"/>
          </p:cNvSpPr>
          <p:nvPr/>
        </p:nvSpPr>
        <p:spPr bwMode="auto">
          <a:xfrm>
            <a:off x="3533502" y="44624"/>
            <a:ext cx="2406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r>
              <a:rPr lang="en-US" sz="2400" b="1" dirty="0" err="1"/>
              <a:t>Cor</a:t>
            </a:r>
            <a:r>
              <a:rPr lang="en-US" sz="2400" b="1" dirty="0"/>
              <a:t> </a:t>
            </a:r>
            <a:r>
              <a:rPr lang="en-US" sz="2400" b="1" dirty="0" err="1"/>
              <a:t>pulmonale</a:t>
            </a:r>
            <a:endParaRPr lang="ru-RU" sz="2400" b="1" dirty="0"/>
          </a:p>
        </p:txBody>
      </p:sp>
    </p:spTree>
    <p:extLst>
      <p:ext uri="{BB962C8B-B14F-4D97-AF65-F5344CB8AC3E}">
        <p14:creationId xmlns:p14="http://schemas.microsoft.com/office/powerpoint/2010/main" val="3232071784"/>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87" y="332656"/>
            <a:ext cx="9063297" cy="5303520"/>
          </a:xfrm>
          <a:prstGeom prst="rect">
            <a:avLst/>
          </a:prstGeom>
        </p:spPr>
      </p:pic>
    </p:spTree>
    <p:extLst>
      <p:ext uri="{BB962C8B-B14F-4D97-AF65-F5344CB8AC3E}">
        <p14:creationId xmlns:p14="http://schemas.microsoft.com/office/powerpoint/2010/main" val="1750943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descr="fig93_4"/>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685800" y="1295400"/>
            <a:ext cx="7743825" cy="50688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4339" name="Rectangle 6"/>
          <p:cNvSpPr>
            <a:spLocks noGrp="1" noChangeArrowheads="1"/>
          </p:cNvSpPr>
          <p:nvPr>
            <p:ph type="title"/>
          </p:nvPr>
        </p:nvSpPr>
        <p:spPr>
          <a:xfrm>
            <a:off x="533400" y="228600"/>
            <a:ext cx="7793038" cy="762000"/>
          </a:xfrm>
        </p:spPr>
        <p:txBody>
          <a:bodyPr>
            <a:normAutofit/>
          </a:bodyPr>
          <a:lstStyle/>
          <a:p>
            <a:pPr eaLnBrk="1" hangingPunct="1"/>
            <a:r>
              <a:rPr lang="en-US" sz="3600" b="1" dirty="0" smtClean="0"/>
              <a:t>Pathogenesis:</a:t>
            </a:r>
          </a:p>
        </p:txBody>
      </p:sp>
    </p:spTree>
    <p:extLst>
      <p:ext uri="{BB962C8B-B14F-4D97-AF65-F5344CB8AC3E}">
        <p14:creationId xmlns:p14="http://schemas.microsoft.com/office/powerpoint/2010/main" val="1515187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28650" y="365127"/>
            <a:ext cx="7886700" cy="625474"/>
          </a:xfrm>
        </p:spPr>
        <p:txBody>
          <a:bodyPr>
            <a:normAutofit/>
          </a:bodyPr>
          <a:lstStyle/>
          <a:p>
            <a:pPr eaLnBrk="1" hangingPunct="1"/>
            <a:r>
              <a:rPr lang="en-US" sz="3600" b="1" dirty="0" smtClean="0"/>
              <a:t>Pneumonia Types:</a:t>
            </a:r>
          </a:p>
        </p:txBody>
      </p:sp>
      <p:sp>
        <p:nvSpPr>
          <p:cNvPr id="58371" name="Rectangle 3"/>
          <p:cNvSpPr>
            <a:spLocks noGrp="1" noChangeArrowheads="1"/>
          </p:cNvSpPr>
          <p:nvPr>
            <p:ph type="body" sz="half" idx="1"/>
          </p:nvPr>
        </p:nvSpPr>
        <p:spPr>
          <a:xfrm>
            <a:off x="228600" y="1371600"/>
            <a:ext cx="4038600" cy="5105400"/>
          </a:xfrm>
        </p:spPr>
        <p:txBody>
          <a:bodyPr/>
          <a:lstStyle/>
          <a:p>
            <a:pPr eaLnBrk="1" hangingPunct="1">
              <a:buFont typeface="Wingdings" panose="05000000000000000000" pitchFamily="2" charset="2"/>
              <a:buNone/>
            </a:pPr>
            <a:r>
              <a:rPr lang="en-US" sz="2800" b="1" dirty="0" smtClean="0">
                <a:solidFill>
                  <a:srgbClr val="FF0000"/>
                </a:solidFill>
              </a:rPr>
              <a:t>Etiologic Types:</a:t>
            </a:r>
          </a:p>
          <a:p>
            <a:pPr eaLnBrk="1" hangingPunct="1"/>
            <a:r>
              <a:rPr lang="en-US" sz="2400" b="1" dirty="0" smtClean="0">
                <a:solidFill>
                  <a:srgbClr val="FF0000"/>
                </a:solidFill>
              </a:rPr>
              <a:t>Infective </a:t>
            </a:r>
          </a:p>
          <a:p>
            <a:pPr lvl="1" eaLnBrk="1" hangingPunct="1"/>
            <a:r>
              <a:rPr lang="en-US" sz="2400" b="1" dirty="0" smtClean="0"/>
              <a:t>Viral</a:t>
            </a:r>
          </a:p>
          <a:p>
            <a:pPr lvl="1" eaLnBrk="1" hangingPunct="1"/>
            <a:r>
              <a:rPr lang="en-US" sz="2400" b="1" dirty="0" smtClean="0"/>
              <a:t>Bacterial</a:t>
            </a:r>
          </a:p>
          <a:p>
            <a:pPr lvl="1" eaLnBrk="1" hangingPunct="1"/>
            <a:r>
              <a:rPr lang="en-US" sz="2400" b="1" dirty="0" smtClean="0"/>
              <a:t>Fungal</a:t>
            </a:r>
          </a:p>
          <a:p>
            <a:pPr lvl="1" eaLnBrk="1" hangingPunct="1"/>
            <a:r>
              <a:rPr lang="en-US" sz="2400" b="1" dirty="0" smtClean="0"/>
              <a:t>Tuberculosis</a:t>
            </a:r>
          </a:p>
          <a:p>
            <a:pPr eaLnBrk="1" hangingPunct="1"/>
            <a:r>
              <a:rPr lang="en-US" sz="2400" b="1" dirty="0" smtClean="0">
                <a:solidFill>
                  <a:srgbClr val="FF0000"/>
                </a:solidFill>
              </a:rPr>
              <a:t>Non Infective</a:t>
            </a:r>
          </a:p>
          <a:p>
            <a:pPr lvl="1" eaLnBrk="1" hangingPunct="1"/>
            <a:r>
              <a:rPr lang="en-US" sz="2400" b="1" dirty="0" smtClean="0"/>
              <a:t>Toxins</a:t>
            </a:r>
          </a:p>
          <a:p>
            <a:pPr lvl="1" eaLnBrk="1" hangingPunct="1"/>
            <a:r>
              <a:rPr lang="en-US" sz="2400" b="1" dirty="0"/>
              <a:t>C</a:t>
            </a:r>
            <a:r>
              <a:rPr lang="en-US" sz="2400" b="1" dirty="0" smtClean="0"/>
              <a:t>hemical</a:t>
            </a:r>
          </a:p>
          <a:p>
            <a:pPr lvl="1" eaLnBrk="1" hangingPunct="1"/>
            <a:r>
              <a:rPr lang="en-US" sz="2400" b="1" dirty="0" smtClean="0"/>
              <a:t>Aspiration</a:t>
            </a:r>
          </a:p>
        </p:txBody>
      </p:sp>
      <p:sp>
        <p:nvSpPr>
          <p:cNvPr id="58372" name="Rectangle 4"/>
          <p:cNvSpPr>
            <a:spLocks noGrp="1" noChangeArrowheads="1"/>
          </p:cNvSpPr>
          <p:nvPr>
            <p:ph type="body" sz="half" idx="2"/>
          </p:nvPr>
        </p:nvSpPr>
        <p:spPr>
          <a:xfrm>
            <a:off x="4191000" y="1371600"/>
            <a:ext cx="4648200" cy="5486400"/>
          </a:xfrm>
        </p:spPr>
        <p:txBody>
          <a:bodyPr/>
          <a:lstStyle/>
          <a:p>
            <a:pPr eaLnBrk="1" hangingPunct="1">
              <a:buFont typeface="Wingdings" panose="05000000000000000000" pitchFamily="2" charset="2"/>
              <a:buNone/>
            </a:pPr>
            <a:r>
              <a:rPr lang="en-US" sz="2800" b="1" dirty="0" smtClean="0">
                <a:solidFill>
                  <a:srgbClr val="FF0000"/>
                </a:solidFill>
              </a:rPr>
              <a:t>Morphologic types:</a:t>
            </a:r>
          </a:p>
          <a:p>
            <a:pPr eaLnBrk="1" hangingPunct="1"/>
            <a:r>
              <a:rPr lang="en-US" sz="2400" b="1" dirty="0" smtClean="0"/>
              <a:t>Lobar</a:t>
            </a:r>
          </a:p>
          <a:p>
            <a:pPr eaLnBrk="1" hangingPunct="1"/>
            <a:r>
              <a:rPr lang="en-US" sz="2400" b="1" dirty="0" smtClean="0"/>
              <a:t>Broncho</a:t>
            </a:r>
          </a:p>
          <a:p>
            <a:pPr eaLnBrk="1" hangingPunct="1"/>
            <a:r>
              <a:rPr lang="en-US" sz="2400" b="1" dirty="0" smtClean="0"/>
              <a:t>Interstitial</a:t>
            </a:r>
          </a:p>
          <a:p>
            <a:pPr eaLnBrk="1" hangingPunct="1">
              <a:buFont typeface="Wingdings" panose="05000000000000000000" pitchFamily="2" charset="2"/>
              <a:buNone/>
            </a:pPr>
            <a:r>
              <a:rPr lang="en-US" sz="2800" b="1" dirty="0" smtClean="0">
                <a:solidFill>
                  <a:srgbClr val="FF0000"/>
                </a:solidFill>
              </a:rPr>
              <a:t>Duration:</a:t>
            </a:r>
          </a:p>
          <a:p>
            <a:pPr eaLnBrk="1" hangingPunct="1"/>
            <a:r>
              <a:rPr lang="en-US" sz="2400" b="1" dirty="0" smtClean="0"/>
              <a:t>Acute</a:t>
            </a:r>
          </a:p>
          <a:p>
            <a:pPr eaLnBrk="1" hangingPunct="1"/>
            <a:r>
              <a:rPr lang="en-US" sz="2400" b="1" dirty="0" smtClean="0"/>
              <a:t>Chronic</a:t>
            </a:r>
          </a:p>
          <a:p>
            <a:pPr eaLnBrk="1" hangingPunct="1">
              <a:buFont typeface="Wingdings" panose="05000000000000000000" pitchFamily="2" charset="2"/>
              <a:buNone/>
            </a:pPr>
            <a:r>
              <a:rPr lang="en-US" sz="2800" b="1" dirty="0" smtClean="0">
                <a:solidFill>
                  <a:srgbClr val="FF0000"/>
                </a:solidFill>
              </a:rPr>
              <a:t>Clinical:</a:t>
            </a:r>
          </a:p>
          <a:p>
            <a:pPr eaLnBrk="1" hangingPunct="1"/>
            <a:r>
              <a:rPr lang="en-US" sz="2400" b="1" dirty="0" smtClean="0"/>
              <a:t>Primary / secondary</a:t>
            </a:r>
          </a:p>
          <a:p>
            <a:pPr eaLnBrk="1" hangingPunct="1"/>
            <a:r>
              <a:rPr lang="en-US" sz="2400" b="1" dirty="0" smtClean="0"/>
              <a:t>Typical / Atypical</a:t>
            </a:r>
          </a:p>
          <a:p>
            <a:pPr eaLnBrk="1" hangingPunct="1"/>
            <a:r>
              <a:rPr lang="en-US" sz="2400" b="1" dirty="0" smtClean="0"/>
              <a:t>Community acquired / hospital acquired (nosocomial)</a:t>
            </a:r>
          </a:p>
        </p:txBody>
      </p:sp>
      <p:sp>
        <p:nvSpPr>
          <p:cNvPr id="58375" name="Rectangle 7"/>
          <p:cNvSpPr>
            <a:spLocks noChangeArrowheads="1"/>
          </p:cNvSpPr>
          <p:nvPr/>
        </p:nvSpPr>
        <p:spPr bwMode="auto">
          <a:xfrm>
            <a:off x="3886200" y="1828800"/>
            <a:ext cx="2819400" cy="1240160"/>
          </a:xfrm>
          <a:prstGeom prst="rect">
            <a:avLst/>
          </a:prstGeom>
          <a:noFill/>
          <a:ln w="38100">
            <a:noFill/>
            <a:miter lim="800000"/>
            <a:headEnd/>
            <a:tailEnd/>
          </a:ln>
          <a:effectLs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1731712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additive="base">
                                        <p:cTn id="7" dur="500" fill="hold"/>
                                        <p:tgtEl>
                                          <p:spTgt spid="583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8371">
                                            <p:txEl>
                                              <p:pRg st="1" end="1"/>
                                            </p:txEl>
                                          </p:spTgt>
                                        </p:tgtEl>
                                        <p:attrNameLst>
                                          <p:attrName>style.visibility</p:attrName>
                                        </p:attrNameLst>
                                      </p:cBhvr>
                                      <p:to>
                                        <p:strVal val="visible"/>
                                      </p:to>
                                    </p:set>
                                    <p:anim calcmode="lin" valueType="num">
                                      <p:cBhvr additive="base">
                                        <p:cTn id="11" dur="500" fill="hold"/>
                                        <p:tgtEl>
                                          <p:spTgt spid="5837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837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8371">
                                            <p:txEl>
                                              <p:pRg st="2" end="2"/>
                                            </p:txEl>
                                          </p:spTgt>
                                        </p:tgtEl>
                                        <p:attrNameLst>
                                          <p:attrName>style.visibility</p:attrName>
                                        </p:attrNameLst>
                                      </p:cBhvr>
                                      <p:to>
                                        <p:strVal val="visible"/>
                                      </p:to>
                                    </p:set>
                                    <p:anim calcmode="lin" valueType="num">
                                      <p:cBhvr additive="base">
                                        <p:cTn id="15" dur="500" fill="hold"/>
                                        <p:tgtEl>
                                          <p:spTgt spid="5837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837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8371">
                                            <p:txEl>
                                              <p:pRg st="3" end="3"/>
                                            </p:txEl>
                                          </p:spTgt>
                                        </p:tgtEl>
                                        <p:attrNameLst>
                                          <p:attrName>style.visibility</p:attrName>
                                        </p:attrNameLst>
                                      </p:cBhvr>
                                      <p:to>
                                        <p:strVal val="visible"/>
                                      </p:to>
                                    </p:set>
                                    <p:anim calcmode="lin" valueType="num">
                                      <p:cBhvr additive="base">
                                        <p:cTn id="19" dur="500" fill="hold"/>
                                        <p:tgtEl>
                                          <p:spTgt spid="583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8371">
                                            <p:txEl>
                                              <p:pRg st="4" end="4"/>
                                            </p:txEl>
                                          </p:spTgt>
                                        </p:tgtEl>
                                        <p:attrNameLst>
                                          <p:attrName>style.visibility</p:attrName>
                                        </p:attrNameLst>
                                      </p:cBhvr>
                                      <p:to>
                                        <p:strVal val="visible"/>
                                      </p:to>
                                    </p:set>
                                    <p:anim calcmode="lin" valueType="num">
                                      <p:cBhvr additive="base">
                                        <p:cTn id="23" dur="500" fill="hold"/>
                                        <p:tgtEl>
                                          <p:spTgt spid="5837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837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8371">
                                            <p:txEl>
                                              <p:pRg st="5" end="5"/>
                                            </p:txEl>
                                          </p:spTgt>
                                        </p:tgtEl>
                                        <p:attrNameLst>
                                          <p:attrName>style.visibility</p:attrName>
                                        </p:attrNameLst>
                                      </p:cBhvr>
                                      <p:to>
                                        <p:strVal val="visible"/>
                                      </p:to>
                                    </p:set>
                                    <p:anim calcmode="lin" valueType="num">
                                      <p:cBhvr additive="base">
                                        <p:cTn id="27" dur="500" fill="hold"/>
                                        <p:tgtEl>
                                          <p:spTgt spid="5837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8371">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8371">
                                            <p:txEl>
                                              <p:pRg st="6" end="6"/>
                                            </p:txEl>
                                          </p:spTgt>
                                        </p:tgtEl>
                                        <p:attrNameLst>
                                          <p:attrName>style.visibility</p:attrName>
                                        </p:attrNameLst>
                                      </p:cBhvr>
                                      <p:to>
                                        <p:strVal val="visible"/>
                                      </p:to>
                                    </p:set>
                                    <p:anim calcmode="lin" valueType="num">
                                      <p:cBhvr additive="base">
                                        <p:cTn id="31" dur="500" fill="hold"/>
                                        <p:tgtEl>
                                          <p:spTgt spid="5837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8371">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8371">
                                            <p:txEl>
                                              <p:pRg st="7" end="7"/>
                                            </p:txEl>
                                          </p:spTgt>
                                        </p:tgtEl>
                                        <p:attrNameLst>
                                          <p:attrName>style.visibility</p:attrName>
                                        </p:attrNameLst>
                                      </p:cBhvr>
                                      <p:to>
                                        <p:strVal val="visible"/>
                                      </p:to>
                                    </p:set>
                                    <p:anim calcmode="lin" valueType="num">
                                      <p:cBhvr additive="base">
                                        <p:cTn id="35" dur="500" fill="hold"/>
                                        <p:tgtEl>
                                          <p:spTgt spid="58371">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8371">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8371">
                                            <p:txEl>
                                              <p:pRg st="8" end="8"/>
                                            </p:txEl>
                                          </p:spTgt>
                                        </p:tgtEl>
                                        <p:attrNameLst>
                                          <p:attrName>style.visibility</p:attrName>
                                        </p:attrNameLst>
                                      </p:cBhvr>
                                      <p:to>
                                        <p:strVal val="visible"/>
                                      </p:to>
                                    </p:set>
                                    <p:anim calcmode="lin" valueType="num">
                                      <p:cBhvr additive="base">
                                        <p:cTn id="39" dur="500" fill="hold"/>
                                        <p:tgtEl>
                                          <p:spTgt spid="58371">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8371">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8371">
                                            <p:txEl>
                                              <p:pRg st="9" end="9"/>
                                            </p:txEl>
                                          </p:spTgt>
                                        </p:tgtEl>
                                        <p:attrNameLst>
                                          <p:attrName>style.visibility</p:attrName>
                                        </p:attrNameLst>
                                      </p:cBhvr>
                                      <p:to>
                                        <p:strVal val="visible"/>
                                      </p:to>
                                    </p:set>
                                    <p:anim calcmode="lin" valueType="num">
                                      <p:cBhvr additive="base">
                                        <p:cTn id="43" dur="500" fill="hold"/>
                                        <p:tgtEl>
                                          <p:spTgt spid="58371">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837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8372">
                                            <p:txEl>
                                              <p:pRg st="0" end="0"/>
                                            </p:txEl>
                                          </p:spTgt>
                                        </p:tgtEl>
                                        <p:attrNameLst>
                                          <p:attrName>style.visibility</p:attrName>
                                        </p:attrNameLst>
                                      </p:cBhvr>
                                      <p:to>
                                        <p:strVal val="visible"/>
                                      </p:to>
                                    </p:set>
                                    <p:anim calcmode="lin" valueType="num">
                                      <p:cBhvr additive="base">
                                        <p:cTn id="49" dur="500" fill="hold"/>
                                        <p:tgtEl>
                                          <p:spTgt spid="58372">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8372">
                                            <p:txEl>
                                              <p:pRg st="0" end="0"/>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8372">
                                            <p:txEl>
                                              <p:pRg st="1" end="1"/>
                                            </p:txEl>
                                          </p:spTgt>
                                        </p:tgtEl>
                                        <p:attrNameLst>
                                          <p:attrName>style.visibility</p:attrName>
                                        </p:attrNameLst>
                                      </p:cBhvr>
                                      <p:to>
                                        <p:strVal val="visible"/>
                                      </p:to>
                                    </p:set>
                                    <p:anim calcmode="lin" valueType="num">
                                      <p:cBhvr additive="base">
                                        <p:cTn id="53" dur="500" fill="hold"/>
                                        <p:tgtEl>
                                          <p:spTgt spid="58372">
                                            <p:txEl>
                                              <p:pRg st="1" end="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8372">
                                            <p:txEl>
                                              <p:pRg st="1" end="1"/>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8372">
                                            <p:txEl>
                                              <p:pRg st="2" end="2"/>
                                            </p:txEl>
                                          </p:spTgt>
                                        </p:tgtEl>
                                        <p:attrNameLst>
                                          <p:attrName>style.visibility</p:attrName>
                                        </p:attrNameLst>
                                      </p:cBhvr>
                                      <p:to>
                                        <p:strVal val="visible"/>
                                      </p:to>
                                    </p:set>
                                    <p:anim calcmode="lin" valueType="num">
                                      <p:cBhvr additive="base">
                                        <p:cTn id="57" dur="500" fill="hold"/>
                                        <p:tgtEl>
                                          <p:spTgt spid="58372">
                                            <p:txEl>
                                              <p:pRg st="2" end="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58372">
                                            <p:txEl>
                                              <p:pRg st="2" end="2"/>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8372">
                                            <p:txEl>
                                              <p:pRg st="3" end="3"/>
                                            </p:txEl>
                                          </p:spTgt>
                                        </p:tgtEl>
                                        <p:attrNameLst>
                                          <p:attrName>style.visibility</p:attrName>
                                        </p:attrNameLst>
                                      </p:cBhvr>
                                      <p:to>
                                        <p:strVal val="visible"/>
                                      </p:to>
                                    </p:set>
                                    <p:anim calcmode="lin" valueType="num">
                                      <p:cBhvr additive="base">
                                        <p:cTn id="61" dur="500" fill="hold"/>
                                        <p:tgtEl>
                                          <p:spTgt spid="58372">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837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8372">
                                            <p:txEl>
                                              <p:pRg st="4" end="4"/>
                                            </p:txEl>
                                          </p:spTgt>
                                        </p:tgtEl>
                                        <p:attrNameLst>
                                          <p:attrName>style.visibility</p:attrName>
                                        </p:attrNameLst>
                                      </p:cBhvr>
                                      <p:to>
                                        <p:strVal val="visible"/>
                                      </p:to>
                                    </p:set>
                                    <p:anim calcmode="lin" valueType="num">
                                      <p:cBhvr additive="base">
                                        <p:cTn id="67" dur="500" fill="hold"/>
                                        <p:tgtEl>
                                          <p:spTgt spid="58372">
                                            <p:txEl>
                                              <p:pRg st="4"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8372">
                                            <p:txEl>
                                              <p:pRg st="4" end="4"/>
                                            </p:tx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8372">
                                            <p:txEl>
                                              <p:pRg st="5" end="5"/>
                                            </p:txEl>
                                          </p:spTgt>
                                        </p:tgtEl>
                                        <p:attrNameLst>
                                          <p:attrName>style.visibility</p:attrName>
                                        </p:attrNameLst>
                                      </p:cBhvr>
                                      <p:to>
                                        <p:strVal val="visible"/>
                                      </p:to>
                                    </p:set>
                                    <p:anim calcmode="lin" valueType="num">
                                      <p:cBhvr additive="base">
                                        <p:cTn id="71" dur="500" fill="hold"/>
                                        <p:tgtEl>
                                          <p:spTgt spid="58372">
                                            <p:txEl>
                                              <p:pRg st="5" end="5"/>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58372">
                                            <p:txEl>
                                              <p:pRg st="5" end="5"/>
                                            </p:tx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8372">
                                            <p:txEl>
                                              <p:pRg st="6" end="6"/>
                                            </p:txEl>
                                          </p:spTgt>
                                        </p:tgtEl>
                                        <p:attrNameLst>
                                          <p:attrName>style.visibility</p:attrName>
                                        </p:attrNameLst>
                                      </p:cBhvr>
                                      <p:to>
                                        <p:strVal val="visible"/>
                                      </p:to>
                                    </p:set>
                                    <p:anim calcmode="lin" valueType="num">
                                      <p:cBhvr additive="base">
                                        <p:cTn id="75" dur="500" fill="hold"/>
                                        <p:tgtEl>
                                          <p:spTgt spid="58372">
                                            <p:txEl>
                                              <p:pRg st="6" end="6"/>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5837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58372">
                                            <p:txEl>
                                              <p:pRg st="7" end="7"/>
                                            </p:txEl>
                                          </p:spTgt>
                                        </p:tgtEl>
                                        <p:attrNameLst>
                                          <p:attrName>style.visibility</p:attrName>
                                        </p:attrNameLst>
                                      </p:cBhvr>
                                      <p:to>
                                        <p:strVal val="visible"/>
                                      </p:to>
                                    </p:set>
                                    <p:anim calcmode="lin" valueType="num">
                                      <p:cBhvr additive="base">
                                        <p:cTn id="81" dur="500" fill="hold"/>
                                        <p:tgtEl>
                                          <p:spTgt spid="58372">
                                            <p:txEl>
                                              <p:pRg st="7" end="7"/>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58372">
                                            <p:txEl>
                                              <p:pRg st="7" end="7"/>
                                            </p:txEl>
                                          </p:spTgt>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58372">
                                            <p:txEl>
                                              <p:pRg st="8" end="8"/>
                                            </p:txEl>
                                          </p:spTgt>
                                        </p:tgtEl>
                                        <p:attrNameLst>
                                          <p:attrName>style.visibility</p:attrName>
                                        </p:attrNameLst>
                                      </p:cBhvr>
                                      <p:to>
                                        <p:strVal val="visible"/>
                                      </p:to>
                                    </p:set>
                                    <p:anim calcmode="lin" valueType="num">
                                      <p:cBhvr additive="base">
                                        <p:cTn id="85" dur="500" fill="hold"/>
                                        <p:tgtEl>
                                          <p:spTgt spid="58372">
                                            <p:txEl>
                                              <p:pRg st="8" end="8"/>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58372">
                                            <p:txEl>
                                              <p:pRg st="8" end="8"/>
                                            </p:txEl>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58372">
                                            <p:txEl>
                                              <p:pRg st="9" end="9"/>
                                            </p:txEl>
                                          </p:spTgt>
                                        </p:tgtEl>
                                        <p:attrNameLst>
                                          <p:attrName>style.visibility</p:attrName>
                                        </p:attrNameLst>
                                      </p:cBhvr>
                                      <p:to>
                                        <p:strVal val="visible"/>
                                      </p:to>
                                    </p:set>
                                    <p:anim calcmode="lin" valueType="num">
                                      <p:cBhvr additive="base">
                                        <p:cTn id="89" dur="500" fill="hold"/>
                                        <p:tgtEl>
                                          <p:spTgt spid="58372">
                                            <p:txEl>
                                              <p:pRg st="9" end="9"/>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58372">
                                            <p:txEl>
                                              <p:pRg st="9" end="9"/>
                                            </p:txEl>
                                          </p:spTgt>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58372">
                                            <p:txEl>
                                              <p:pRg st="10" end="10"/>
                                            </p:txEl>
                                          </p:spTgt>
                                        </p:tgtEl>
                                        <p:attrNameLst>
                                          <p:attrName>style.visibility</p:attrName>
                                        </p:attrNameLst>
                                      </p:cBhvr>
                                      <p:to>
                                        <p:strVal val="visible"/>
                                      </p:to>
                                    </p:set>
                                    <p:anim calcmode="lin" valueType="num">
                                      <p:cBhvr additive="base">
                                        <p:cTn id="93" dur="500" fill="hold"/>
                                        <p:tgtEl>
                                          <p:spTgt spid="58372">
                                            <p:txEl>
                                              <p:pRg st="10" end="1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5837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3" presetClass="entr" presetSubtype="10" fill="hold" grpId="0" nodeType="clickEffect" nodePh="1">
                                  <p:stCondLst>
                                    <p:cond delay="0"/>
                                  </p:stCondLst>
                                  <p:endCondLst>
                                    <p:cond evt="begin" delay="0">
                                      <p:tn val="97"/>
                                    </p:cond>
                                  </p:endCondLst>
                                  <p:childTnLst>
                                    <p:set>
                                      <p:cBhvr>
                                        <p:cTn id="98" dur="1" fill="hold">
                                          <p:stCondLst>
                                            <p:cond delay="0"/>
                                          </p:stCondLst>
                                        </p:cTn>
                                        <p:tgtEl>
                                          <p:spTgt spid="58375"/>
                                        </p:tgtEl>
                                        <p:attrNameLst>
                                          <p:attrName>style.visibility</p:attrName>
                                        </p:attrNameLst>
                                      </p:cBhvr>
                                      <p:to>
                                        <p:strVal val="visible"/>
                                      </p:to>
                                    </p:set>
                                    <p:animEffect transition="in" filter="blinds(horizontal)">
                                      <p:cBhvr>
                                        <p:cTn id="99" dur="500"/>
                                        <p:tgtEl>
                                          <p:spTgt spid="58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P spid="58372" grpId="0" build="p"/>
      <p:bldP spid="5837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30"/>
          <p:cNvSpPr>
            <a:spLocks noGrp="1" noChangeArrowheads="1"/>
          </p:cNvSpPr>
          <p:nvPr>
            <p:ph type="title"/>
          </p:nvPr>
        </p:nvSpPr>
        <p:spPr>
          <a:xfrm>
            <a:off x="1295400" y="533400"/>
            <a:ext cx="7239000" cy="685800"/>
          </a:xfrm>
        </p:spPr>
        <p:txBody>
          <a:bodyPr/>
          <a:lstStyle/>
          <a:p>
            <a:pPr eaLnBrk="1" hangingPunct="1"/>
            <a:r>
              <a:rPr lang="en-US" b="1" dirty="0" smtClean="0"/>
              <a:t>Lobar Pneumonia:</a:t>
            </a:r>
          </a:p>
        </p:txBody>
      </p:sp>
      <p:sp>
        <p:nvSpPr>
          <p:cNvPr id="16387" name="Rectangle 1031"/>
          <p:cNvSpPr>
            <a:spLocks noGrp="1" noChangeArrowheads="1"/>
          </p:cNvSpPr>
          <p:nvPr>
            <p:ph type="body" idx="1"/>
          </p:nvPr>
        </p:nvSpPr>
        <p:spPr>
          <a:xfrm>
            <a:off x="304800" y="1784176"/>
            <a:ext cx="8458200" cy="5029200"/>
          </a:xfrm>
        </p:spPr>
        <p:txBody>
          <a:bodyPr/>
          <a:lstStyle/>
          <a:p>
            <a:pPr eaLnBrk="1" hangingPunct="1"/>
            <a:r>
              <a:rPr lang="en-US" sz="2800" dirty="0" smtClean="0"/>
              <a:t>whole lobe, exudation - consolidation </a:t>
            </a:r>
          </a:p>
          <a:p>
            <a:pPr eaLnBrk="1" hangingPunct="1"/>
            <a:r>
              <a:rPr lang="en-US" sz="2800" dirty="0" smtClean="0"/>
              <a:t>95% - Strep pneum.(</a:t>
            </a:r>
            <a:r>
              <a:rPr lang="en-US" sz="2800" dirty="0" err="1" smtClean="0"/>
              <a:t>Klebsiella</a:t>
            </a:r>
            <a:r>
              <a:rPr lang="en-US" sz="2800" dirty="0" smtClean="0"/>
              <a:t> in aged, DM, alcoholics)</a:t>
            </a:r>
          </a:p>
          <a:p>
            <a:pPr eaLnBrk="1" hangingPunct="1"/>
            <a:r>
              <a:rPr lang="en-US" sz="2800" dirty="0" smtClean="0"/>
              <a:t>High fever, rusty sputum, </a:t>
            </a:r>
            <a:r>
              <a:rPr lang="en-US" sz="2800" dirty="0" err="1" smtClean="0"/>
              <a:t>Pleuritic</a:t>
            </a:r>
            <a:r>
              <a:rPr lang="en-US" sz="2800" dirty="0" smtClean="0"/>
              <a:t> chest pain.</a:t>
            </a:r>
          </a:p>
          <a:p>
            <a:pPr eaLnBrk="1" hangingPunct="1"/>
            <a:r>
              <a:rPr lang="en-US" sz="2800" dirty="0" smtClean="0"/>
              <a:t>Four stages: (</a:t>
            </a:r>
            <a:r>
              <a:rPr lang="en-US" sz="2800" dirty="0" smtClean="0">
                <a:solidFill>
                  <a:schemeClr val="hlink"/>
                </a:solidFill>
              </a:rPr>
              <a:t>*</a:t>
            </a:r>
            <a:r>
              <a:rPr lang="en-US" sz="2800" dirty="0" smtClean="0"/>
              <a:t>also in bronchopneumonia)</a:t>
            </a:r>
          </a:p>
          <a:p>
            <a:pPr lvl="1" eaLnBrk="1" hangingPunct="1"/>
            <a:r>
              <a:rPr lang="en-US" b="1" dirty="0" smtClean="0">
                <a:solidFill>
                  <a:srgbClr val="993300"/>
                </a:solidFill>
              </a:rPr>
              <a:t>Congestion</a:t>
            </a:r>
            <a:r>
              <a:rPr lang="en-US" dirty="0" smtClean="0"/>
              <a:t> – 1d – vasodilatation congestion.</a:t>
            </a:r>
          </a:p>
          <a:p>
            <a:pPr lvl="1" eaLnBrk="1" hangingPunct="1"/>
            <a:r>
              <a:rPr lang="en-US" b="1" dirty="0" smtClean="0">
                <a:solidFill>
                  <a:srgbClr val="993300"/>
                </a:solidFill>
              </a:rPr>
              <a:t>Red</a:t>
            </a:r>
            <a:r>
              <a:rPr lang="en-US" dirty="0" smtClean="0"/>
              <a:t> </a:t>
            </a:r>
            <a:r>
              <a:rPr lang="en-US" b="1" dirty="0" err="1" smtClean="0">
                <a:solidFill>
                  <a:srgbClr val="993300"/>
                </a:solidFill>
              </a:rPr>
              <a:t>Hepatization</a:t>
            </a:r>
            <a:r>
              <a:rPr lang="en-US" dirty="0" smtClean="0"/>
              <a:t> 2d </a:t>
            </a:r>
            <a:r>
              <a:rPr lang="en-US" dirty="0" err="1" smtClean="0"/>
              <a:t>Exudation+RBC</a:t>
            </a:r>
            <a:endParaRPr lang="en-US" dirty="0" smtClean="0"/>
          </a:p>
          <a:p>
            <a:pPr lvl="1" eaLnBrk="1" hangingPunct="1"/>
            <a:r>
              <a:rPr lang="en-US" b="1" dirty="0" smtClean="0">
                <a:solidFill>
                  <a:srgbClr val="993300"/>
                </a:solidFill>
              </a:rPr>
              <a:t>Gray</a:t>
            </a:r>
            <a:r>
              <a:rPr lang="en-US" dirty="0" smtClean="0"/>
              <a:t> </a:t>
            </a:r>
            <a:r>
              <a:rPr lang="en-US" b="1" dirty="0" err="1" smtClean="0">
                <a:solidFill>
                  <a:srgbClr val="993300"/>
                </a:solidFill>
              </a:rPr>
              <a:t>Hepatizaiton</a:t>
            </a:r>
            <a:r>
              <a:rPr lang="en-US" dirty="0" smtClean="0"/>
              <a:t> 4d </a:t>
            </a:r>
            <a:r>
              <a:rPr lang="en-US" dirty="0" err="1" smtClean="0"/>
              <a:t>neutro</a:t>
            </a:r>
            <a:r>
              <a:rPr lang="en-US" dirty="0" smtClean="0"/>
              <a:t> &amp; Macrophages.</a:t>
            </a:r>
          </a:p>
          <a:p>
            <a:pPr lvl="1" eaLnBrk="1" hangingPunct="1"/>
            <a:r>
              <a:rPr lang="en-US" b="1" dirty="0" smtClean="0">
                <a:solidFill>
                  <a:srgbClr val="993300"/>
                </a:solidFill>
              </a:rPr>
              <a:t>Resolution</a:t>
            </a:r>
            <a:r>
              <a:rPr lang="en-US" dirty="0" smtClean="0"/>
              <a:t> – 8d few macrophages, normal.</a:t>
            </a:r>
          </a:p>
        </p:txBody>
      </p:sp>
      <p:grpSp>
        <p:nvGrpSpPr>
          <p:cNvPr id="45073" name="Group 1041"/>
          <p:cNvGrpSpPr>
            <a:grpSpLocks/>
          </p:cNvGrpSpPr>
          <p:nvPr/>
        </p:nvGrpSpPr>
        <p:grpSpPr bwMode="auto">
          <a:xfrm>
            <a:off x="7239000" y="228600"/>
            <a:ext cx="1600200" cy="1930400"/>
            <a:chOff x="4080" y="1296"/>
            <a:chExt cx="1440" cy="1504"/>
          </a:xfrm>
        </p:grpSpPr>
        <p:sp>
          <p:nvSpPr>
            <p:cNvPr id="16389" name="Freeform 1034"/>
            <p:cNvSpPr>
              <a:spLocks/>
            </p:cNvSpPr>
            <p:nvPr/>
          </p:nvSpPr>
          <p:spPr bwMode="auto">
            <a:xfrm>
              <a:off x="4080" y="1296"/>
              <a:ext cx="768" cy="1504"/>
            </a:xfrm>
            <a:custGeom>
              <a:avLst/>
              <a:gdLst>
                <a:gd name="T0" fmla="*/ 560 w 768"/>
                <a:gd name="T1" fmla="*/ 64 h 1504"/>
                <a:gd name="T2" fmla="*/ 128 w 768"/>
                <a:gd name="T3" fmla="*/ 208 h 1504"/>
                <a:gd name="T4" fmla="*/ 32 w 768"/>
                <a:gd name="T5" fmla="*/ 736 h 1504"/>
                <a:gd name="T6" fmla="*/ 320 w 768"/>
                <a:gd name="T7" fmla="*/ 1456 h 1504"/>
                <a:gd name="T8" fmla="*/ 704 w 768"/>
                <a:gd name="T9" fmla="*/ 1024 h 1504"/>
                <a:gd name="T10" fmla="*/ 704 w 768"/>
                <a:gd name="T11" fmla="*/ 592 h 1504"/>
                <a:gd name="T12" fmla="*/ 560 w 768"/>
                <a:gd name="T13" fmla="*/ 64 h 1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8" h="1504">
                  <a:moveTo>
                    <a:pt x="560" y="64"/>
                  </a:moveTo>
                  <a:cubicBezTo>
                    <a:pt x="464" y="0"/>
                    <a:pt x="216" y="96"/>
                    <a:pt x="128" y="208"/>
                  </a:cubicBezTo>
                  <a:cubicBezTo>
                    <a:pt x="40" y="320"/>
                    <a:pt x="0" y="528"/>
                    <a:pt x="32" y="736"/>
                  </a:cubicBezTo>
                  <a:cubicBezTo>
                    <a:pt x="64" y="944"/>
                    <a:pt x="208" y="1408"/>
                    <a:pt x="320" y="1456"/>
                  </a:cubicBezTo>
                  <a:cubicBezTo>
                    <a:pt x="432" y="1504"/>
                    <a:pt x="640" y="1168"/>
                    <a:pt x="704" y="1024"/>
                  </a:cubicBezTo>
                  <a:cubicBezTo>
                    <a:pt x="768" y="880"/>
                    <a:pt x="736" y="752"/>
                    <a:pt x="704" y="592"/>
                  </a:cubicBezTo>
                  <a:cubicBezTo>
                    <a:pt x="672" y="432"/>
                    <a:pt x="656" y="128"/>
                    <a:pt x="560" y="64"/>
                  </a:cubicBezTo>
                  <a:close/>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6390" name="Freeform 1035"/>
            <p:cNvSpPr>
              <a:spLocks/>
            </p:cNvSpPr>
            <p:nvPr/>
          </p:nvSpPr>
          <p:spPr bwMode="auto">
            <a:xfrm>
              <a:off x="4872" y="1296"/>
              <a:ext cx="648" cy="1432"/>
            </a:xfrm>
            <a:custGeom>
              <a:avLst/>
              <a:gdLst>
                <a:gd name="T0" fmla="*/ 22 w 704"/>
                <a:gd name="T1" fmla="*/ 150 h 1600"/>
                <a:gd name="T2" fmla="*/ 22 w 704"/>
                <a:gd name="T3" fmla="*/ 537 h 1600"/>
                <a:gd name="T4" fmla="*/ 110 w 704"/>
                <a:gd name="T5" fmla="*/ 752 h 1600"/>
                <a:gd name="T6" fmla="*/ 243 w 704"/>
                <a:gd name="T7" fmla="*/ 967 h 1600"/>
                <a:gd name="T8" fmla="*/ 155 w 704"/>
                <a:gd name="T9" fmla="*/ 1267 h 1600"/>
                <a:gd name="T10" fmla="*/ 66 w 704"/>
                <a:gd name="T11" fmla="*/ 1396 h 1600"/>
                <a:gd name="T12" fmla="*/ 508 w 704"/>
                <a:gd name="T13" fmla="*/ 1310 h 1600"/>
                <a:gd name="T14" fmla="*/ 641 w 704"/>
                <a:gd name="T15" fmla="*/ 666 h 1600"/>
                <a:gd name="T16" fmla="*/ 464 w 704"/>
                <a:gd name="T17" fmla="*/ 107 h 1600"/>
                <a:gd name="T18" fmla="*/ 155 w 704"/>
                <a:gd name="T19" fmla="*/ 21 h 1600"/>
                <a:gd name="T20" fmla="*/ 22 w 704"/>
                <a:gd name="T21" fmla="*/ 150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04" h="1600">
                  <a:moveTo>
                    <a:pt x="24" y="168"/>
                  </a:moveTo>
                  <a:cubicBezTo>
                    <a:pt x="0" y="264"/>
                    <a:pt x="8" y="488"/>
                    <a:pt x="24" y="600"/>
                  </a:cubicBezTo>
                  <a:cubicBezTo>
                    <a:pt x="40" y="712"/>
                    <a:pt x="80" y="760"/>
                    <a:pt x="120" y="840"/>
                  </a:cubicBezTo>
                  <a:cubicBezTo>
                    <a:pt x="160" y="920"/>
                    <a:pt x="256" y="984"/>
                    <a:pt x="264" y="1080"/>
                  </a:cubicBezTo>
                  <a:cubicBezTo>
                    <a:pt x="272" y="1176"/>
                    <a:pt x="200" y="1336"/>
                    <a:pt x="168" y="1416"/>
                  </a:cubicBezTo>
                  <a:cubicBezTo>
                    <a:pt x="136" y="1496"/>
                    <a:pt x="8" y="1552"/>
                    <a:pt x="72" y="1560"/>
                  </a:cubicBezTo>
                  <a:cubicBezTo>
                    <a:pt x="136" y="1568"/>
                    <a:pt x="448" y="1600"/>
                    <a:pt x="552" y="1464"/>
                  </a:cubicBezTo>
                  <a:cubicBezTo>
                    <a:pt x="656" y="1328"/>
                    <a:pt x="704" y="968"/>
                    <a:pt x="696" y="744"/>
                  </a:cubicBezTo>
                  <a:cubicBezTo>
                    <a:pt x="688" y="520"/>
                    <a:pt x="592" y="240"/>
                    <a:pt x="504" y="120"/>
                  </a:cubicBezTo>
                  <a:cubicBezTo>
                    <a:pt x="416" y="0"/>
                    <a:pt x="248" y="16"/>
                    <a:pt x="168" y="24"/>
                  </a:cubicBezTo>
                  <a:cubicBezTo>
                    <a:pt x="88" y="32"/>
                    <a:pt x="48" y="72"/>
                    <a:pt x="24" y="168"/>
                  </a:cubicBezTo>
                  <a:close/>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6391" name="Freeform 1036"/>
            <p:cNvSpPr>
              <a:spLocks/>
            </p:cNvSpPr>
            <p:nvPr/>
          </p:nvSpPr>
          <p:spPr bwMode="auto">
            <a:xfrm>
              <a:off x="4080" y="1824"/>
              <a:ext cx="736" cy="480"/>
            </a:xfrm>
            <a:custGeom>
              <a:avLst/>
              <a:gdLst>
                <a:gd name="T0" fmla="*/ 0 w 736"/>
                <a:gd name="T1" fmla="*/ 0 h 480"/>
                <a:gd name="T2" fmla="*/ 240 w 736"/>
                <a:gd name="T3" fmla="*/ 96 h 480"/>
                <a:gd name="T4" fmla="*/ 528 w 736"/>
                <a:gd name="T5" fmla="*/ 144 h 480"/>
                <a:gd name="T6" fmla="*/ 720 w 736"/>
                <a:gd name="T7" fmla="*/ 96 h 480"/>
                <a:gd name="T8" fmla="*/ 432 w 736"/>
                <a:gd name="T9" fmla="*/ 336 h 480"/>
                <a:gd name="T10" fmla="*/ 240 w 736"/>
                <a:gd name="T11" fmla="*/ 432 h 480"/>
                <a:gd name="T12" fmla="*/ 96 w 736"/>
                <a:gd name="T13" fmla="*/ 480 h 4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6" h="480">
                  <a:moveTo>
                    <a:pt x="0" y="0"/>
                  </a:moveTo>
                  <a:cubicBezTo>
                    <a:pt x="76" y="36"/>
                    <a:pt x="152" y="72"/>
                    <a:pt x="240" y="96"/>
                  </a:cubicBezTo>
                  <a:cubicBezTo>
                    <a:pt x="328" y="120"/>
                    <a:pt x="448" y="144"/>
                    <a:pt x="528" y="144"/>
                  </a:cubicBezTo>
                  <a:cubicBezTo>
                    <a:pt x="608" y="144"/>
                    <a:pt x="736" y="64"/>
                    <a:pt x="720" y="96"/>
                  </a:cubicBezTo>
                  <a:cubicBezTo>
                    <a:pt x="704" y="128"/>
                    <a:pt x="512" y="280"/>
                    <a:pt x="432" y="336"/>
                  </a:cubicBezTo>
                  <a:cubicBezTo>
                    <a:pt x="352" y="392"/>
                    <a:pt x="296" y="408"/>
                    <a:pt x="240" y="432"/>
                  </a:cubicBezTo>
                  <a:cubicBezTo>
                    <a:pt x="184" y="456"/>
                    <a:pt x="120" y="472"/>
                    <a:pt x="96" y="480"/>
                  </a:cubicBezTo>
                </a:path>
              </a:pathLst>
            </a:custGeom>
            <a:solidFill>
              <a:srgbClr val="FFCC00"/>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6392" name="Freeform 1037"/>
            <p:cNvSpPr>
              <a:spLocks/>
            </p:cNvSpPr>
            <p:nvPr/>
          </p:nvSpPr>
          <p:spPr bwMode="auto">
            <a:xfrm>
              <a:off x="4944" y="1800"/>
              <a:ext cx="576" cy="216"/>
            </a:xfrm>
            <a:custGeom>
              <a:avLst/>
              <a:gdLst>
                <a:gd name="T0" fmla="*/ 0 w 576"/>
                <a:gd name="T1" fmla="*/ 168 h 216"/>
                <a:gd name="T2" fmla="*/ 240 w 576"/>
                <a:gd name="T3" fmla="*/ 216 h 216"/>
                <a:gd name="T4" fmla="*/ 480 w 576"/>
                <a:gd name="T5" fmla="*/ 168 h 216"/>
                <a:gd name="T6" fmla="*/ 576 w 576"/>
                <a:gd name="T7" fmla="*/ 72 h 2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6" h="216">
                  <a:moveTo>
                    <a:pt x="0" y="168"/>
                  </a:moveTo>
                  <a:cubicBezTo>
                    <a:pt x="80" y="192"/>
                    <a:pt x="160" y="216"/>
                    <a:pt x="240" y="216"/>
                  </a:cubicBezTo>
                  <a:cubicBezTo>
                    <a:pt x="320" y="216"/>
                    <a:pt x="424" y="192"/>
                    <a:pt x="480" y="168"/>
                  </a:cubicBezTo>
                  <a:cubicBezTo>
                    <a:pt x="536" y="144"/>
                    <a:pt x="576" y="0"/>
                    <a:pt x="576" y="72"/>
                  </a:cubicBezTo>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Tree>
    <p:extLst>
      <p:ext uri="{BB962C8B-B14F-4D97-AF65-F5344CB8AC3E}">
        <p14:creationId xmlns:p14="http://schemas.microsoft.com/office/powerpoint/2010/main" val="3493031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5073"/>
                                        </p:tgtEl>
                                        <p:attrNameLst>
                                          <p:attrName>style.visibility</p:attrName>
                                        </p:attrNameLst>
                                      </p:cBhvr>
                                      <p:to>
                                        <p:strVal val="visible"/>
                                      </p:to>
                                    </p:set>
                                    <p:animEffect transition="in" filter="blinds(horizontal)">
                                      <p:cBhvr>
                                        <p:cTn id="7" dur="500"/>
                                        <p:tgtEl>
                                          <p:spTgt spid="45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22" name="Oval 262"/>
          <p:cNvSpPr>
            <a:spLocks noChangeArrowheads="1"/>
          </p:cNvSpPr>
          <p:nvPr/>
        </p:nvSpPr>
        <p:spPr bwMode="auto">
          <a:xfrm>
            <a:off x="1066800" y="838200"/>
            <a:ext cx="127000" cy="723900"/>
          </a:xfrm>
          <a:prstGeom prst="ellipse">
            <a:avLst/>
          </a:prstGeom>
          <a:gradFill rotWithShape="1">
            <a:gsLst>
              <a:gs pos="0">
                <a:schemeClr val="accent2"/>
              </a:gs>
              <a:gs pos="50000">
                <a:srgbClr val="993300"/>
              </a:gs>
              <a:gs pos="100000">
                <a:schemeClr val="accent2"/>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66823" name="AutoShape 263"/>
          <p:cNvSpPr>
            <a:spLocks noChangeArrowheads="1"/>
          </p:cNvSpPr>
          <p:nvPr/>
        </p:nvSpPr>
        <p:spPr bwMode="auto">
          <a:xfrm>
            <a:off x="2438400" y="1447800"/>
            <a:ext cx="636588" cy="1447800"/>
          </a:xfrm>
          <a:prstGeom prst="irregularSeal2">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66824" name="Oval 264"/>
          <p:cNvSpPr>
            <a:spLocks noChangeArrowheads="1"/>
          </p:cNvSpPr>
          <p:nvPr/>
        </p:nvSpPr>
        <p:spPr bwMode="auto">
          <a:xfrm>
            <a:off x="2667000" y="1905000"/>
            <a:ext cx="127000" cy="723900"/>
          </a:xfrm>
          <a:prstGeom prst="ellipse">
            <a:avLst/>
          </a:prstGeom>
          <a:gradFill rotWithShape="1">
            <a:gsLst>
              <a:gs pos="0">
                <a:schemeClr val="accent2"/>
              </a:gs>
              <a:gs pos="50000">
                <a:srgbClr val="993300"/>
              </a:gs>
              <a:gs pos="100000">
                <a:schemeClr val="accent2"/>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nvGrpSpPr>
          <p:cNvPr id="17413" name="Group 266"/>
          <p:cNvGrpSpPr>
            <a:grpSpLocks/>
          </p:cNvGrpSpPr>
          <p:nvPr/>
        </p:nvGrpSpPr>
        <p:grpSpPr bwMode="auto">
          <a:xfrm>
            <a:off x="228600" y="304800"/>
            <a:ext cx="3035300" cy="2895600"/>
            <a:chOff x="152" y="240"/>
            <a:chExt cx="2120" cy="1776"/>
          </a:xfrm>
        </p:grpSpPr>
        <p:sp>
          <p:nvSpPr>
            <p:cNvPr id="17710" name="Freeform 267"/>
            <p:cNvSpPr>
              <a:spLocks/>
            </p:cNvSpPr>
            <p:nvPr/>
          </p:nvSpPr>
          <p:spPr bwMode="auto">
            <a:xfrm>
              <a:off x="152" y="240"/>
              <a:ext cx="2048" cy="1776"/>
            </a:xfrm>
            <a:custGeom>
              <a:avLst/>
              <a:gdLst>
                <a:gd name="T0" fmla="*/ 376 w 2048"/>
                <a:gd name="T1" fmla="*/ 144 h 1776"/>
                <a:gd name="T2" fmla="*/ 88 w 2048"/>
                <a:gd name="T3" fmla="*/ 384 h 1776"/>
                <a:gd name="T4" fmla="*/ 40 w 2048"/>
                <a:gd name="T5" fmla="*/ 1008 h 1776"/>
                <a:gd name="T6" fmla="*/ 328 w 2048"/>
                <a:gd name="T7" fmla="*/ 1584 h 1776"/>
                <a:gd name="T8" fmla="*/ 1240 w 2048"/>
                <a:gd name="T9" fmla="*/ 1728 h 1776"/>
                <a:gd name="T10" fmla="*/ 1912 w 2048"/>
                <a:gd name="T11" fmla="*/ 1296 h 1776"/>
                <a:gd name="T12" fmla="*/ 2008 w 2048"/>
                <a:gd name="T13" fmla="*/ 576 h 1776"/>
                <a:gd name="T14" fmla="*/ 1672 w 2048"/>
                <a:gd name="T15" fmla="*/ 144 h 1776"/>
                <a:gd name="T16" fmla="*/ 856 w 2048"/>
                <a:gd name="T17" fmla="*/ 0 h 1776"/>
                <a:gd name="T18" fmla="*/ 376 w 2048"/>
                <a:gd name="T19" fmla="*/ 144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711" name="Freeform 268"/>
            <p:cNvSpPr>
              <a:spLocks/>
            </p:cNvSpPr>
            <p:nvPr/>
          </p:nvSpPr>
          <p:spPr bwMode="auto">
            <a:xfrm>
              <a:off x="240" y="336"/>
              <a:ext cx="1864" cy="1632"/>
            </a:xfrm>
            <a:custGeom>
              <a:avLst/>
              <a:gdLst>
                <a:gd name="T0" fmla="*/ 342 w 2048"/>
                <a:gd name="T1" fmla="*/ 132 h 1776"/>
                <a:gd name="T2" fmla="*/ 80 w 2048"/>
                <a:gd name="T3" fmla="*/ 353 h 1776"/>
                <a:gd name="T4" fmla="*/ 36 w 2048"/>
                <a:gd name="T5" fmla="*/ 926 h 1776"/>
                <a:gd name="T6" fmla="*/ 299 w 2048"/>
                <a:gd name="T7" fmla="*/ 1456 h 1776"/>
                <a:gd name="T8" fmla="*/ 1129 w 2048"/>
                <a:gd name="T9" fmla="*/ 1588 h 1776"/>
                <a:gd name="T10" fmla="*/ 1740 w 2048"/>
                <a:gd name="T11" fmla="*/ 1191 h 1776"/>
                <a:gd name="T12" fmla="*/ 1828 w 2048"/>
                <a:gd name="T13" fmla="*/ 529 h 1776"/>
                <a:gd name="T14" fmla="*/ 1522 w 2048"/>
                <a:gd name="T15" fmla="*/ 132 h 1776"/>
                <a:gd name="T16" fmla="*/ 779 w 2048"/>
                <a:gd name="T17" fmla="*/ 0 h 1776"/>
                <a:gd name="T18" fmla="*/ 342 w 2048"/>
                <a:gd name="T19" fmla="*/ 132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17712" name="Group 269"/>
            <p:cNvGrpSpPr>
              <a:grpSpLocks/>
            </p:cNvGrpSpPr>
            <p:nvPr/>
          </p:nvGrpSpPr>
          <p:grpSpPr bwMode="auto">
            <a:xfrm rot="378516">
              <a:off x="288" y="288"/>
              <a:ext cx="536" cy="400"/>
              <a:chOff x="952" y="2376"/>
              <a:chExt cx="736" cy="616"/>
            </a:xfrm>
          </p:grpSpPr>
          <p:sp>
            <p:nvSpPr>
              <p:cNvPr id="17725" name="Oval 270"/>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26" name="Freeform 271"/>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727" name="Oval 272"/>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28" name="Oval 273"/>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29" name="Oval 274"/>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713" name="Group 275"/>
            <p:cNvGrpSpPr>
              <a:grpSpLocks/>
            </p:cNvGrpSpPr>
            <p:nvPr/>
          </p:nvGrpSpPr>
          <p:grpSpPr bwMode="auto">
            <a:xfrm rot="8025258">
              <a:off x="1804" y="884"/>
              <a:ext cx="536" cy="400"/>
              <a:chOff x="952" y="2376"/>
              <a:chExt cx="736" cy="616"/>
            </a:xfrm>
          </p:grpSpPr>
          <p:sp>
            <p:nvSpPr>
              <p:cNvPr id="17720" name="Oval 276"/>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21" name="Freeform 277"/>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722" name="Oval 278"/>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23" name="Oval 279"/>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24" name="Oval 280"/>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714" name="Group 281"/>
            <p:cNvGrpSpPr>
              <a:grpSpLocks/>
            </p:cNvGrpSpPr>
            <p:nvPr/>
          </p:nvGrpSpPr>
          <p:grpSpPr bwMode="auto">
            <a:xfrm rot="-5695389">
              <a:off x="212" y="1516"/>
              <a:ext cx="438" cy="286"/>
              <a:chOff x="952" y="2376"/>
              <a:chExt cx="736" cy="616"/>
            </a:xfrm>
          </p:grpSpPr>
          <p:sp>
            <p:nvSpPr>
              <p:cNvPr id="17715" name="Oval 282"/>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16" name="Freeform 283"/>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717" name="Oval 284"/>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18" name="Oval 285"/>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19" name="Oval 286"/>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sp>
        <p:nvSpPr>
          <p:cNvPr id="66875" name="AutoShape 315"/>
          <p:cNvSpPr>
            <a:spLocks noChangeArrowheads="1"/>
          </p:cNvSpPr>
          <p:nvPr/>
        </p:nvSpPr>
        <p:spPr bwMode="auto">
          <a:xfrm rot="13628266" flipH="1">
            <a:off x="3124200" y="2895600"/>
            <a:ext cx="2438400" cy="1828800"/>
          </a:xfrm>
          <a:custGeom>
            <a:avLst/>
            <a:gdLst>
              <a:gd name="T0" fmla="*/ 1326332 w 21600"/>
              <a:gd name="T1" fmla="*/ 3471 h 21600"/>
              <a:gd name="T2" fmla="*/ 191911 w 21600"/>
              <a:gd name="T3" fmla="*/ 914400 h 21600"/>
              <a:gd name="T4" fmla="*/ 1292578 w 21600"/>
              <a:gd name="T5" fmla="*/ 290322 h 21600"/>
              <a:gd name="T6" fmla="*/ 2719606 w 21600"/>
              <a:gd name="T7" fmla="*/ 1114552 h 21600"/>
              <a:gd name="T8" fmla="*/ 2143647 w 21600"/>
              <a:gd name="T9" fmla="*/ 1416135 h 21600"/>
              <a:gd name="T10" fmla="*/ 1741424 w 21600"/>
              <a:gd name="T11" fmla="*/ 984081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84" y="12095"/>
                </a:moveTo>
                <a:cubicBezTo>
                  <a:pt x="18160" y="11668"/>
                  <a:pt x="18199" y="11234"/>
                  <a:pt x="18199" y="10800"/>
                </a:cubicBezTo>
                <a:cubicBezTo>
                  <a:pt x="18199" y="6713"/>
                  <a:pt x="14886" y="3401"/>
                  <a:pt x="10800" y="3401"/>
                </a:cubicBezTo>
                <a:cubicBezTo>
                  <a:pt x="6713" y="3401"/>
                  <a:pt x="3401" y="6713"/>
                  <a:pt x="3401" y="10800"/>
                </a:cubicBezTo>
                <a:lnTo>
                  <a:pt x="0" y="10800"/>
                </a:lnTo>
                <a:cubicBezTo>
                  <a:pt x="0" y="4835"/>
                  <a:pt x="4835" y="0"/>
                  <a:pt x="10800" y="0"/>
                </a:cubicBezTo>
                <a:cubicBezTo>
                  <a:pt x="16764" y="0"/>
                  <a:pt x="21600" y="4835"/>
                  <a:pt x="21600" y="10800"/>
                </a:cubicBezTo>
                <a:cubicBezTo>
                  <a:pt x="21600" y="11434"/>
                  <a:pt x="21544" y="12067"/>
                  <a:pt x="21433" y="12691"/>
                </a:cubicBezTo>
                <a:lnTo>
                  <a:pt x="24091" y="13164"/>
                </a:lnTo>
                <a:lnTo>
                  <a:pt x="18989" y="16726"/>
                </a:lnTo>
                <a:lnTo>
                  <a:pt x="15426" y="11623"/>
                </a:lnTo>
                <a:lnTo>
                  <a:pt x="18084" y="12095"/>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876" name="AutoShape 316"/>
          <p:cNvSpPr>
            <a:spLocks noChangeArrowheads="1"/>
          </p:cNvSpPr>
          <p:nvPr/>
        </p:nvSpPr>
        <p:spPr bwMode="auto">
          <a:xfrm rot="2877413" flipH="1">
            <a:off x="3581400" y="2133600"/>
            <a:ext cx="2514600" cy="2209800"/>
          </a:xfrm>
          <a:custGeom>
            <a:avLst/>
            <a:gdLst>
              <a:gd name="T0" fmla="*/ 1288733 w 21600"/>
              <a:gd name="T1" fmla="*/ 307 h 21600"/>
              <a:gd name="T2" fmla="*/ 180213 w 21600"/>
              <a:gd name="T3" fmla="*/ 1119427 h 21600"/>
              <a:gd name="T4" fmla="*/ 1279768 w 21600"/>
              <a:gd name="T5" fmla="*/ 316840 h 21600"/>
              <a:gd name="T6" fmla="*/ 2825549 w 21600"/>
              <a:gd name="T7" fmla="*/ 1195236 h 21600"/>
              <a:gd name="T8" fmla="*/ 2299811 w 21600"/>
              <a:gd name="T9" fmla="*/ 1600468 h 21600"/>
              <a:gd name="T10" fmla="*/ 1838685 w 21600"/>
              <a:gd name="T11" fmla="*/ 1138354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488" y="11303"/>
                </a:moveTo>
                <a:cubicBezTo>
                  <a:pt x="18499" y="11136"/>
                  <a:pt x="18505" y="10968"/>
                  <a:pt x="18505" y="10800"/>
                </a:cubicBezTo>
                <a:cubicBezTo>
                  <a:pt x="18505" y="6544"/>
                  <a:pt x="15055" y="3095"/>
                  <a:pt x="10800" y="3095"/>
                </a:cubicBezTo>
                <a:cubicBezTo>
                  <a:pt x="6544" y="3095"/>
                  <a:pt x="3095" y="6544"/>
                  <a:pt x="3095" y="10800"/>
                </a:cubicBezTo>
                <a:cubicBezTo>
                  <a:pt x="3094" y="10839"/>
                  <a:pt x="3095" y="10878"/>
                  <a:pt x="3095" y="10918"/>
                </a:cubicBezTo>
                <a:lnTo>
                  <a:pt x="1" y="10965"/>
                </a:lnTo>
                <a:cubicBezTo>
                  <a:pt x="0" y="10910"/>
                  <a:pt x="0" y="10855"/>
                  <a:pt x="0" y="10800"/>
                </a:cubicBezTo>
                <a:cubicBezTo>
                  <a:pt x="0" y="4835"/>
                  <a:pt x="4835" y="0"/>
                  <a:pt x="10800" y="0"/>
                </a:cubicBezTo>
                <a:cubicBezTo>
                  <a:pt x="16764" y="0"/>
                  <a:pt x="21600" y="4835"/>
                  <a:pt x="21600" y="10800"/>
                </a:cubicBezTo>
                <a:cubicBezTo>
                  <a:pt x="21600" y="11035"/>
                  <a:pt x="21592" y="11271"/>
                  <a:pt x="21576" y="11506"/>
                </a:cubicBezTo>
                <a:lnTo>
                  <a:pt x="24271" y="11683"/>
                </a:lnTo>
                <a:lnTo>
                  <a:pt x="19755" y="15644"/>
                </a:lnTo>
                <a:lnTo>
                  <a:pt x="15794" y="11127"/>
                </a:lnTo>
                <a:lnTo>
                  <a:pt x="18488" y="11303"/>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812" name="Oval 252"/>
          <p:cNvSpPr>
            <a:spLocks noChangeArrowheads="1"/>
          </p:cNvSpPr>
          <p:nvPr/>
        </p:nvSpPr>
        <p:spPr bwMode="auto">
          <a:xfrm>
            <a:off x="304800" y="3733800"/>
            <a:ext cx="2743200" cy="2667000"/>
          </a:xfrm>
          <a:prstGeom prst="ellipse">
            <a:avLst/>
          </a:prstGeom>
          <a:solidFill>
            <a:srgbClr val="FFCC99">
              <a:alpha val="45097"/>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nvGrpSpPr>
          <p:cNvPr id="66903" name="Group 343"/>
          <p:cNvGrpSpPr>
            <a:grpSpLocks/>
          </p:cNvGrpSpPr>
          <p:nvPr/>
        </p:nvGrpSpPr>
        <p:grpSpPr bwMode="auto">
          <a:xfrm>
            <a:off x="0" y="3429000"/>
            <a:ext cx="3657600" cy="3276600"/>
            <a:chOff x="144" y="2112"/>
            <a:chExt cx="2304" cy="2064"/>
          </a:xfrm>
        </p:grpSpPr>
        <p:grpSp>
          <p:nvGrpSpPr>
            <p:cNvPr id="17616" name="Group 127"/>
            <p:cNvGrpSpPr>
              <a:grpSpLocks/>
            </p:cNvGrpSpPr>
            <p:nvPr/>
          </p:nvGrpSpPr>
          <p:grpSpPr bwMode="auto">
            <a:xfrm>
              <a:off x="144" y="2112"/>
              <a:ext cx="2304" cy="2064"/>
              <a:chOff x="144" y="1536"/>
              <a:chExt cx="1392" cy="1318"/>
            </a:xfrm>
          </p:grpSpPr>
          <p:sp>
            <p:nvSpPr>
              <p:cNvPr id="17618" name="Freeform 27"/>
              <p:cNvSpPr>
                <a:spLocks/>
              </p:cNvSpPr>
              <p:nvPr/>
            </p:nvSpPr>
            <p:spPr bwMode="auto">
              <a:xfrm>
                <a:off x="192" y="1584"/>
                <a:ext cx="1200" cy="1248"/>
              </a:xfrm>
              <a:custGeom>
                <a:avLst/>
                <a:gdLst>
                  <a:gd name="T0" fmla="*/ 220 w 2048"/>
                  <a:gd name="T1" fmla="*/ 101 h 1776"/>
                  <a:gd name="T2" fmla="*/ 52 w 2048"/>
                  <a:gd name="T3" fmla="*/ 270 h 1776"/>
                  <a:gd name="T4" fmla="*/ 23 w 2048"/>
                  <a:gd name="T5" fmla="*/ 708 h 1776"/>
                  <a:gd name="T6" fmla="*/ 192 w 2048"/>
                  <a:gd name="T7" fmla="*/ 1113 h 1776"/>
                  <a:gd name="T8" fmla="*/ 727 w 2048"/>
                  <a:gd name="T9" fmla="*/ 1214 h 1776"/>
                  <a:gd name="T10" fmla="*/ 1120 w 2048"/>
                  <a:gd name="T11" fmla="*/ 911 h 1776"/>
                  <a:gd name="T12" fmla="*/ 1177 w 2048"/>
                  <a:gd name="T13" fmla="*/ 405 h 1776"/>
                  <a:gd name="T14" fmla="*/ 980 w 2048"/>
                  <a:gd name="T15" fmla="*/ 101 h 1776"/>
                  <a:gd name="T16" fmla="*/ 502 w 2048"/>
                  <a:gd name="T17" fmla="*/ 0 h 1776"/>
                  <a:gd name="T18" fmla="*/ 220 w 2048"/>
                  <a:gd name="T19" fmla="*/ 101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9" name="Freeform 28"/>
              <p:cNvSpPr>
                <a:spLocks/>
              </p:cNvSpPr>
              <p:nvPr/>
            </p:nvSpPr>
            <p:spPr bwMode="auto">
              <a:xfrm>
                <a:off x="288" y="1728"/>
                <a:ext cx="957" cy="977"/>
              </a:xfrm>
              <a:custGeom>
                <a:avLst/>
                <a:gdLst>
                  <a:gd name="T0" fmla="*/ 176 w 2048"/>
                  <a:gd name="T1" fmla="*/ 79 h 1776"/>
                  <a:gd name="T2" fmla="*/ 41 w 2048"/>
                  <a:gd name="T3" fmla="*/ 211 h 1776"/>
                  <a:gd name="T4" fmla="*/ 19 w 2048"/>
                  <a:gd name="T5" fmla="*/ 555 h 1776"/>
                  <a:gd name="T6" fmla="*/ 153 w 2048"/>
                  <a:gd name="T7" fmla="*/ 871 h 1776"/>
                  <a:gd name="T8" fmla="*/ 579 w 2048"/>
                  <a:gd name="T9" fmla="*/ 951 h 1776"/>
                  <a:gd name="T10" fmla="*/ 893 w 2048"/>
                  <a:gd name="T11" fmla="*/ 713 h 1776"/>
                  <a:gd name="T12" fmla="*/ 938 w 2048"/>
                  <a:gd name="T13" fmla="*/ 317 h 1776"/>
                  <a:gd name="T14" fmla="*/ 781 w 2048"/>
                  <a:gd name="T15" fmla="*/ 79 h 1776"/>
                  <a:gd name="T16" fmla="*/ 400 w 2048"/>
                  <a:gd name="T17" fmla="*/ 0 h 1776"/>
                  <a:gd name="T18" fmla="*/ 176 w 2048"/>
                  <a:gd name="T19" fmla="*/ 79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17620" name="Group 29"/>
              <p:cNvGrpSpPr>
                <a:grpSpLocks/>
              </p:cNvGrpSpPr>
              <p:nvPr/>
            </p:nvGrpSpPr>
            <p:grpSpPr bwMode="auto">
              <a:xfrm rot="378516">
                <a:off x="265" y="1615"/>
                <a:ext cx="290" cy="260"/>
                <a:chOff x="952" y="2376"/>
                <a:chExt cx="736" cy="616"/>
              </a:xfrm>
            </p:grpSpPr>
            <p:sp>
              <p:nvSpPr>
                <p:cNvPr id="17705" name="Oval 30"/>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06" name="Freeform 31"/>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707" name="Oval 32"/>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08" name="Oval 33"/>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09" name="Oval 34"/>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1" name="Group 35"/>
              <p:cNvGrpSpPr>
                <a:grpSpLocks/>
              </p:cNvGrpSpPr>
              <p:nvPr/>
            </p:nvGrpSpPr>
            <p:grpSpPr bwMode="auto">
              <a:xfrm rot="8025258">
                <a:off x="1054" y="2024"/>
                <a:ext cx="347" cy="216"/>
                <a:chOff x="952" y="2376"/>
                <a:chExt cx="736" cy="616"/>
              </a:xfrm>
            </p:grpSpPr>
            <p:sp>
              <p:nvSpPr>
                <p:cNvPr id="17700" name="Oval 36"/>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01" name="Freeform 37"/>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702" name="Oval 38"/>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03" name="Oval 39"/>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704" name="Oval 40"/>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2" name="Group 41"/>
              <p:cNvGrpSpPr>
                <a:grpSpLocks/>
              </p:cNvGrpSpPr>
              <p:nvPr/>
            </p:nvGrpSpPr>
            <p:grpSpPr bwMode="auto">
              <a:xfrm rot="-5695389">
                <a:off x="201" y="2426"/>
                <a:ext cx="284" cy="155"/>
                <a:chOff x="952" y="2376"/>
                <a:chExt cx="736" cy="616"/>
              </a:xfrm>
            </p:grpSpPr>
            <p:sp>
              <p:nvSpPr>
                <p:cNvPr id="17695" name="Oval 42"/>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6" name="Freeform 43"/>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97" name="Oval 44"/>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8" name="Oval 45"/>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9" name="Oval 46"/>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3" name="Group 66"/>
              <p:cNvGrpSpPr>
                <a:grpSpLocks/>
              </p:cNvGrpSpPr>
              <p:nvPr/>
            </p:nvGrpSpPr>
            <p:grpSpPr bwMode="auto">
              <a:xfrm rot="646580">
                <a:off x="1008" y="2112"/>
                <a:ext cx="310" cy="672"/>
                <a:chOff x="1872" y="1680"/>
                <a:chExt cx="502" cy="960"/>
              </a:xfrm>
            </p:grpSpPr>
            <p:sp>
              <p:nvSpPr>
                <p:cNvPr id="17684" name="Oval 48"/>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5" name="Freeform 49"/>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86" name="Oval 50"/>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7" name="Oval 51"/>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8" name="Oval 52"/>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9" name="Oval 59"/>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0" name="Oval 60"/>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1" name="Oval 61"/>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2" name="Oval 62"/>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3" name="Oval 63"/>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94" name="Oval 64"/>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4" name="Group 67"/>
              <p:cNvGrpSpPr>
                <a:grpSpLocks/>
              </p:cNvGrpSpPr>
              <p:nvPr/>
            </p:nvGrpSpPr>
            <p:grpSpPr bwMode="auto">
              <a:xfrm rot="-2885081">
                <a:off x="1045" y="1595"/>
                <a:ext cx="310" cy="672"/>
                <a:chOff x="1872" y="1680"/>
                <a:chExt cx="502" cy="960"/>
              </a:xfrm>
            </p:grpSpPr>
            <p:sp>
              <p:nvSpPr>
                <p:cNvPr id="17673" name="Oval 68"/>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4" name="Freeform 69"/>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75" name="Oval 70"/>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6" name="Oval 71"/>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7" name="Oval 72"/>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8" name="Oval 73"/>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9" name="Oval 74"/>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0" name="Oval 75"/>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1" name="Oval 76"/>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2" name="Oval 77"/>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83" name="Oval 78"/>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5" name="Group 79"/>
              <p:cNvGrpSpPr>
                <a:grpSpLocks/>
              </p:cNvGrpSpPr>
              <p:nvPr/>
            </p:nvGrpSpPr>
            <p:grpSpPr bwMode="auto">
              <a:xfrm rot="-9825057">
                <a:off x="240" y="1536"/>
                <a:ext cx="310" cy="672"/>
                <a:chOff x="1872" y="1680"/>
                <a:chExt cx="502" cy="960"/>
              </a:xfrm>
            </p:grpSpPr>
            <p:sp>
              <p:nvSpPr>
                <p:cNvPr id="17662" name="Oval 80"/>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3" name="Freeform 81"/>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64" name="Oval 82"/>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5" name="Oval 83"/>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6" name="Oval 84"/>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7" name="Oval 85"/>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8" name="Oval 86"/>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9" name="Oval 87"/>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0" name="Oval 88"/>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1" name="Oval 89"/>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72" name="Oval 90"/>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6" name="Group 91"/>
              <p:cNvGrpSpPr>
                <a:grpSpLocks/>
              </p:cNvGrpSpPr>
              <p:nvPr/>
            </p:nvGrpSpPr>
            <p:grpSpPr bwMode="auto">
              <a:xfrm rot="-6624995">
                <a:off x="709" y="1403"/>
                <a:ext cx="310" cy="672"/>
                <a:chOff x="1872" y="1680"/>
                <a:chExt cx="502" cy="960"/>
              </a:xfrm>
            </p:grpSpPr>
            <p:sp>
              <p:nvSpPr>
                <p:cNvPr id="17651" name="Oval 92"/>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2" name="Freeform 93"/>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53" name="Oval 94"/>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4" name="Oval 95"/>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5" name="Oval 96"/>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6" name="Oval 97"/>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7" name="Oval 98"/>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8" name="Oval 99"/>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9" name="Oval 100"/>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0" name="Oval 101"/>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61" name="Oval 102"/>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7" name="Group 103"/>
              <p:cNvGrpSpPr>
                <a:grpSpLocks/>
              </p:cNvGrpSpPr>
              <p:nvPr/>
            </p:nvGrpSpPr>
            <p:grpSpPr bwMode="auto">
              <a:xfrm rot="4872322">
                <a:off x="517" y="2363"/>
                <a:ext cx="310" cy="672"/>
                <a:chOff x="1872" y="1680"/>
                <a:chExt cx="502" cy="960"/>
              </a:xfrm>
            </p:grpSpPr>
            <p:sp>
              <p:nvSpPr>
                <p:cNvPr id="17640" name="Oval 104"/>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1" name="Freeform 105"/>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42" name="Oval 106"/>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3" name="Oval 107"/>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4" name="Oval 108"/>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5" name="Oval 109"/>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6" name="Oval 110"/>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7" name="Oval 111"/>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8" name="Oval 112"/>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49" name="Oval 113"/>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50" name="Oval 114"/>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628" name="Group 115"/>
              <p:cNvGrpSpPr>
                <a:grpSpLocks/>
              </p:cNvGrpSpPr>
              <p:nvPr/>
            </p:nvGrpSpPr>
            <p:grpSpPr bwMode="auto">
              <a:xfrm rot="9045934">
                <a:off x="144" y="2016"/>
                <a:ext cx="310" cy="672"/>
                <a:chOff x="1872" y="1680"/>
                <a:chExt cx="502" cy="960"/>
              </a:xfrm>
            </p:grpSpPr>
            <p:sp>
              <p:nvSpPr>
                <p:cNvPr id="17629" name="Oval 116"/>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0" name="Freeform 117"/>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31" name="Oval 118"/>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2" name="Oval 119"/>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3" name="Oval 120"/>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4" name="Oval 121"/>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5" name="Oval 122"/>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6" name="Oval 123"/>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7" name="Oval 124"/>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8" name="Oval 125"/>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39" name="Oval 126"/>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sp>
          <p:nvSpPr>
            <p:cNvPr id="66877" name="Oval 317"/>
            <p:cNvSpPr>
              <a:spLocks noChangeArrowheads="1"/>
            </p:cNvSpPr>
            <p:nvPr/>
          </p:nvSpPr>
          <p:spPr bwMode="auto">
            <a:xfrm rot="2090357">
              <a:off x="1680" y="3216"/>
              <a:ext cx="94" cy="470"/>
            </a:xfrm>
            <a:prstGeom prst="ellipse">
              <a:avLst/>
            </a:prstGeom>
            <a:gradFill rotWithShape="1">
              <a:gsLst>
                <a:gs pos="0">
                  <a:schemeClr val="accent2"/>
                </a:gs>
                <a:gs pos="50000">
                  <a:srgbClr val="993300"/>
                </a:gs>
                <a:gs pos="100000">
                  <a:schemeClr val="accent2"/>
                </a:gs>
              </a:gsLst>
              <a:lin ang="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grpSp>
        <p:nvGrpSpPr>
          <p:cNvPr id="66901" name="Group 341"/>
          <p:cNvGrpSpPr>
            <a:grpSpLocks/>
          </p:cNvGrpSpPr>
          <p:nvPr/>
        </p:nvGrpSpPr>
        <p:grpSpPr bwMode="auto">
          <a:xfrm>
            <a:off x="5715000" y="3505200"/>
            <a:ext cx="3657600" cy="3124200"/>
            <a:chOff x="2784" y="2160"/>
            <a:chExt cx="2304" cy="1968"/>
          </a:xfrm>
        </p:grpSpPr>
        <p:grpSp>
          <p:nvGrpSpPr>
            <p:cNvPr id="17502" name="Group 265"/>
            <p:cNvGrpSpPr>
              <a:grpSpLocks/>
            </p:cNvGrpSpPr>
            <p:nvPr/>
          </p:nvGrpSpPr>
          <p:grpSpPr bwMode="auto">
            <a:xfrm>
              <a:off x="2784" y="2160"/>
              <a:ext cx="2304" cy="1968"/>
              <a:chOff x="240" y="2928"/>
              <a:chExt cx="1392" cy="1318"/>
            </a:xfrm>
          </p:grpSpPr>
          <p:grpSp>
            <p:nvGrpSpPr>
              <p:cNvPr id="17504" name="Group 149"/>
              <p:cNvGrpSpPr>
                <a:grpSpLocks/>
              </p:cNvGrpSpPr>
              <p:nvPr/>
            </p:nvGrpSpPr>
            <p:grpSpPr bwMode="auto">
              <a:xfrm>
                <a:off x="240" y="2928"/>
                <a:ext cx="1392" cy="1318"/>
                <a:chOff x="144" y="1536"/>
                <a:chExt cx="1392" cy="1318"/>
              </a:xfrm>
            </p:grpSpPr>
            <p:sp>
              <p:nvSpPr>
                <p:cNvPr id="17524" name="Freeform 150"/>
                <p:cNvSpPr>
                  <a:spLocks/>
                </p:cNvSpPr>
                <p:nvPr/>
              </p:nvSpPr>
              <p:spPr bwMode="auto">
                <a:xfrm>
                  <a:off x="192" y="1584"/>
                  <a:ext cx="1200" cy="1248"/>
                </a:xfrm>
                <a:custGeom>
                  <a:avLst/>
                  <a:gdLst>
                    <a:gd name="T0" fmla="*/ 220 w 2048"/>
                    <a:gd name="T1" fmla="*/ 101 h 1776"/>
                    <a:gd name="T2" fmla="*/ 52 w 2048"/>
                    <a:gd name="T3" fmla="*/ 270 h 1776"/>
                    <a:gd name="T4" fmla="*/ 23 w 2048"/>
                    <a:gd name="T5" fmla="*/ 708 h 1776"/>
                    <a:gd name="T6" fmla="*/ 192 w 2048"/>
                    <a:gd name="T7" fmla="*/ 1113 h 1776"/>
                    <a:gd name="T8" fmla="*/ 727 w 2048"/>
                    <a:gd name="T9" fmla="*/ 1214 h 1776"/>
                    <a:gd name="T10" fmla="*/ 1120 w 2048"/>
                    <a:gd name="T11" fmla="*/ 911 h 1776"/>
                    <a:gd name="T12" fmla="*/ 1177 w 2048"/>
                    <a:gd name="T13" fmla="*/ 405 h 1776"/>
                    <a:gd name="T14" fmla="*/ 980 w 2048"/>
                    <a:gd name="T15" fmla="*/ 101 h 1776"/>
                    <a:gd name="T16" fmla="*/ 502 w 2048"/>
                    <a:gd name="T17" fmla="*/ 0 h 1776"/>
                    <a:gd name="T18" fmla="*/ 220 w 2048"/>
                    <a:gd name="T19" fmla="*/ 101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525" name="Freeform 151"/>
                <p:cNvSpPr>
                  <a:spLocks/>
                </p:cNvSpPr>
                <p:nvPr/>
              </p:nvSpPr>
              <p:spPr bwMode="auto">
                <a:xfrm>
                  <a:off x="288" y="1728"/>
                  <a:ext cx="957" cy="977"/>
                </a:xfrm>
                <a:custGeom>
                  <a:avLst/>
                  <a:gdLst>
                    <a:gd name="T0" fmla="*/ 176 w 2048"/>
                    <a:gd name="T1" fmla="*/ 79 h 1776"/>
                    <a:gd name="T2" fmla="*/ 41 w 2048"/>
                    <a:gd name="T3" fmla="*/ 211 h 1776"/>
                    <a:gd name="T4" fmla="*/ 19 w 2048"/>
                    <a:gd name="T5" fmla="*/ 555 h 1776"/>
                    <a:gd name="T6" fmla="*/ 153 w 2048"/>
                    <a:gd name="T7" fmla="*/ 871 h 1776"/>
                    <a:gd name="T8" fmla="*/ 579 w 2048"/>
                    <a:gd name="T9" fmla="*/ 951 h 1776"/>
                    <a:gd name="T10" fmla="*/ 893 w 2048"/>
                    <a:gd name="T11" fmla="*/ 713 h 1776"/>
                    <a:gd name="T12" fmla="*/ 938 w 2048"/>
                    <a:gd name="T13" fmla="*/ 317 h 1776"/>
                    <a:gd name="T14" fmla="*/ 781 w 2048"/>
                    <a:gd name="T15" fmla="*/ 79 h 1776"/>
                    <a:gd name="T16" fmla="*/ 400 w 2048"/>
                    <a:gd name="T17" fmla="*/ 0 h 1776"/>
                    <a:gd name="T18" fmla="*/ 176 w 2048"/>
                    <a:gd name="T19" fmla="*/ 79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17526" name="Group 152"/>
                <p:cNvGrpSpPr>
                  <a:grpSpLocks/>
                </p:cNvGrpSpPr>
                <p:nvPr/>
              </p:nvGrpSpPr>
              <p:grpSpPr bwMode="auto">
                <a:xfrm rot="378516">
                  <a:off x="265" y="1615"/>
                  <a:ext cx="290" cy="260"/>
                  <a:chOff x="952" y="2376"/>
                  <a:chExt cx="736" cy="616"/>
                </a:xfrm>
              </p:grpSpPr>
              <p:sp>
                <p:nvSpPr>
                  <p:cNvPr id="17611" name="Oval 153"/>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12" name="Freeform 154"/>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13" name="Oval 155"/>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14" name="Oval 156"/>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15" name="Oval 157"/>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27" name="Group 158"/>
                <p:cNvGrpSpPr>
                  <a:grpSpLocks/>
                </p:cNvGrpSpPr>
                <p:nvPr/>
              </p:nvGrpSpPr>
              <p:grpSpPr bwMode="auto">
                <a:xfrm rot="8025258">
                  <a:off x="1054" y="2024"/>
                  <a:ext cx="347" cy="216"/>
                  <a:chOff x="952" y="2376"/>
                  <a:chExt cx="736" cy="616"/>
                </a:xfrm>
              </p:grpSpPr>
              <p:sp>
                <p:nvSpPr>
                  <p:cNvPr id="17606" name="Oval 159"/>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07" name="Freeform 160"/>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08" name="Oval 161"/>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09" name="Oval 162"/>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10" name="Oval 163"/>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28" name="Group 164"/>
                <p:cNvGrpSpPr>
                  <a:grpSpLocks/>
                </p:cNvGrpSpPr>
                <p:nvPr/>
              </p:nvGrpSpPr>
              <p:grpSpPr bwMode="auto">
                <a:xfrm rot="-5695389">
                  <a:off x="201" y="2426"/>
                  <a:ext cx="284" cy="155"/>
                  <a:chOff x="952" y="2376"/>
                  <a:chExt cx="736" cy="616"/>
                </a:xfrm>
              </p:grpSpPr>
              <p:sp>
                <p:nvSpPr>
                  <p:cNvPr id="17601" name="Oval 165"/>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02" name="Freeform 166"/>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603" name="Oval 167"/>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04" name="Oval 168"/>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05" name="Oval 169"/>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29" name="Group 170"/>
                <p:cNvGrpSpPr>
                  <a:grpSpLocks/>
                </p:cNvGrpSpPr>
                <p:nvPr/>
              </p:nvGrpSpPr>
              <p:grpSpPr bwMode="auto">
                <a:xfrm rot="646580">
                  <a:off x="1008" y="2112"/>
                  <a:ext cx="310" cy="672"/>
                  <a:chOff x="1872" y="1680"/>
                  <a:chExt cx="502" cy="960"/>
                </a:xfrm>
              </p:grpSpPr>
              <p:sp>
                <p:nvSpPr>
                  <p:cNvPr id="17590" name="Oval 171"/>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1" name="Freeform 172"/>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592" name="Oval 173"/>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3" name="Oval 174"/>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4" name="Oval 175"/>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5" name="Oval 176"/>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6" name="Oval 177"/>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7" name="Oval 178"/>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8" name="Oval 179"/>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99" name="Oval 180"/>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600" name="Oval 181"/>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30" name="Group 182"/>
                <p:cNvGrpSpPr>
                  <a:grpSpLocks/>
                </p:cNvGrpSpPr>
                <p:nvPr/>
              </p:nvGrpSpPr>
              <p:grpSpPr bwMode="auto">
                <a:xfrm rot="-2885081">
                  <a:off x="1045" y="1595"/>
                  <a:ext cx="310" cy="672"/>
                  <a:chOff x="1872" y="1680"/>
                  <a:chExt cx="502" cy="960"/>
                </a:xfrm>
              </p:grpSpPr>
              <p:sp>
                <p:nvSpPr>
                  <p:cNvPr id="17579" name="Oval 183"/>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0" name="Freeform 184"/>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581" name="Oval 185"/>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2" name="Oval 186"/>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3" name="Oval 187"/>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4" name="Oval 188"/>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5" name="Oval 189"/>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6" name="Oval 190"/>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7" name="Oval 191"/>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8" name="Oval 192"/>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89" name="Oval 193"/>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31" name="Group 194"/>
                <p:cNvGrpSpPr>
                  <a:grpSpLocks/>
                </p:cNvGrpSpPr>
                <p:nvPr/>
              </p:nvGrpSpPr>
              <p:grpSpPr bwMode="auto">
                <a:xfrm rot="-9825057">
                  <a:off x="240" y="1536"/>
                  <a:ext cx="310" cy="672"/>
                  <a:chOff x="1872" y="1680"/>
                  <a:chExt cx="502" cy="960"/>
                </a:xfrm>
              </p:grpSpPr>
              <p:sp>
                <p:nvSpPr>
                  <p:cNvPr id="17568" name="Oval 195"/>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9" name="Freeform 196"/>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570" name="Oval 197"/>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1" name="Oval 198"/>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2" name="Oval 199"/>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3" name="Oval 200"/>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4" name="Oval 201"/>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5" name="Oval 202"/>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6" name="Oval 203"/>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7" name="Oval 204"/>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78" name="Oval 205"/>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32" name="Group 206"/>
                <p:cNvGrpSpPr>
                  <a:grpSpLocks/>
                </p:cNvGrpSpPr>
                <p:nvPr/>
              </p:nvGrpSpPr>
              <p:grpSpPr bwMode="auto">
                <a:xfrm rot="-6624995">
                  <a:off x="709" y="1403"/>
                  <a:ext cx="310" cy="672"/>
                  <a:chOff x="1872" y="1680"/>
                  <a:chExt cx="502" cy="960"/>
                </a:xfrm>
              </p:grpSpPr>
              <p:sp>
                <p:nvSpPr>
                  <p:cNvPr id="17557" name="Oval 207"/>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8" name="Freeform 208"/>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559" name="Oval 209"/>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0" name="Oval 210"/>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1" name="Oval 211"/>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2" name="Oval 212"/>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3" name="Oval 213"/>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4" name="Oval 214"/>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5" name="Oval 215"/>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6" name="Oval 216"/>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67" name="Oval 217"/>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33" name="Group 218"/>
                <p:cNvGrpSpPr>
                  <a:grpSpLocks/>
                </p:cNvGrpSpPr>
                <p:nvPr/>
              </p:nvGrpSpPr>
              <p:grpSpPr bwMode="auto">
                <a:xfrm rot="4872322">
                  <a:off x="517" y="2363"/>
                  <a:ext cx="310" cy="672"/>
                  <a:chOff x="1872" y="1680"/>
                  <a:chExt cx="502" cy="960"/>
                </a:xfrm>
              </p:grpSpPr>
              <p:sp>
                <p:nvSpPr>
                  <p:cNvPr id="17546" name="Oval 219"/>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7" name="Freeform 220"/>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548" name="Oval 221"/>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9" name="Oval 222"/>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0" name="Oval 223"/>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1" name="Oval 224"/>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2" name="Oval 225"/>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3" name="Oval 226"/>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4" name="Oval 227"/>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5" name="Oval 228"/>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56" name="Oval 229"/>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534" name="Group 230"/>
                <p:cNvGrpSpPr>
                  <a:grpSpLocks/>
                </p:cNvGrpSpPr>
                <p:nvPr/>
              </p:nvGrpSpPr>
              <p:grpSpPr bwMode="auto">
                <a:xfrm rot="9045934">
                  <a:off x="144" y="2016"/>
                  <a:ext cx="310" cy="672"/>
                  <a:chOff x="1872" y="1680"/>
                  <a:chExt cx="502" cy="960"/>
                </a:xfrm>
              </p:grpSpPr>
              <p:sp>
                <p:nvSpPr>
                  <p:cNvPr id="17535" name="Oval 231"/>
                  <p:cNvSpPr>
                    <a:spLocks noChangeArrowheads="1"/>
                  </p:cNvSpPr>
                  <p:nvPr/>
                </p:nvSpPr>
                <p:spPr bwMode="auto">
                  <a:xfrm rot="8025258">
                    <a:off x="2265" y="200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36" name="Freeform 232"/>
                  <p:cNvSpPr>
                    <a:spLocks/>
                  </p:cNvSpPr>
                  <p:nvPr/>
                </p:nvSpPr>
                <p:spPr bwMode="auto">
                  <a:xfrm rot="8025258">
                    <a:off x="1632" y="1920"/>
                    <a:ext cx="960" cy="480"/>
                  </a:xfrm>
                  <a:custGeom>
                    <a:avLst/>
                    <a:gdLst>
                      <a:gd name="T0" fmla="*/ 386 w 736"/>
                      <a:gd name="T1" fmla="*/ 131 h 616"/>
                      <a:gd name="T2" fmla="*/ 198 w 736"/>
                      <a:gd name="T3" fmla="*/ 206 h 616"/>
                      <a:gd name="T4" fmla="*/ 10 w 736"/>
                      <a:gd name="T5" fmla="*/ 355 h 616"/>
                      <a:gd name="T6" fmla="*/ 136 w 736"/>
                      <a:gd name="T7" fmla="*/ 468 h 616"/>
                      <a:gd name="T8" fmla="*/ 386 w 736"/>
                      <a:gd name="T9" fmla="*/ 281 h 616"/>
                      <a:gd name="T10" fmla="*/ 762 w 736"/>
                      <a:gd name="T11" fmla="*/ 168 h 616"/>
                      <a:gd name="T12" fmla="*/ 950 w 736"/>
                      <a:gd name="T13" fmla="*/ 19 h 616"/>
                      <a:gd name="T14" fmla="*/ 699 w 736"/>
                      <a:gd name="T15" fmla="*/ 56 h 616"/>
                      <a:gd name="T16" fmla="*/ 574 w 736"/>
                      <a:gd name="T17" fmla="*/ 94 h 616"/>
                      <a:gd name="T18" fmla="*/ 386 w 736"/>
                      <a:gd name="T19" fmla="*/ 131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537" name="Oval 233"/>
                  <p:cNvSpPr>
                    <a:spLocks noChangeArrowheads="1"/>
                  </p:cNvSpPr>
                  <p:nvPr/>
                </p:nvSpPr>
                <p:spPr bwMode="auto">
                  <a:xfrm rot="8025258">
                    <a:off x="2094" y="2123"/>
                    <a:ext cx="125" cy="75"/>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38" name="Oval 234"/>
                  <p:cNvSpPr>
                    <a:spLocks noChangeArrowheads="1"/>
                  </p:cNvSpPr>
                  <p:nvPr/>
                </p:nvSpPr>
                <p:spPr bwMode="auto">
                  <a:xfrm rot="11063691" flipH="1">
                    <a:off x="2042" y="2253"/>
                    <a:ext cx="47" cy="31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39" name="Oval 235"/>
                  <p:cNvSpPr>
                    <a:spLocks noChangeArrowheads="1"/>
                  </p:cNvSpPr>
                  <p:nvPr/>
                </p:nvSpPr>
                <p:spPr bwMode="auto">
                  <a:xfrm rot="8025258">
                    <a:off x="2203" y="1793"/>
                    <a:ext cx="125" cy="7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0" name="Oval 236"/>
                  <p:cNvSpPr>
                    <a:spLocks noChangeArrowheads="1"/>
                  </p:cNvSpPr>
                  <p:nvPr/>
                </p:nvSpPr>
                <p:spPr bwMode="auto">
                  <a:xfrm rot="8025258">
                    <a:off x="2226" y="1713"/>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1" name="Oval 237"/>
                  <p:cNvSpPr>
                    <a:spLocks noChangeArrowheads="1"/>
                  </p:cNvSpPr>
                  <p:nvPr/>
                </p:nvSpPr>
                <p:spPr bwMode="auto">
                  <a:xfrm rot="8025258">
                    <a:off x="1986" y="2385"/>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2" name="Oval 238"/>
                  <p:cNvSpPr>
                    <a:spLocks noChangeArrowheads="1"/>
                  </p:cNvSpPr>
                  <p:nvPr/>
                </p:nvSpPr>
                <p:spPr bwMode="auto">
                  <a:xfrm rot="8025258">
                    <a:off x="2121" y="219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3" name="Oval 239"/>
                  <p:cNvSpPr>
                    <a:spLocks noChangeArrowheads="1"/>
                  </p:cNvSpPr>
                  <p:nvPr/>
                </p:nvSpPr>
                <p:spPr bwMode="auto">
                  <a:xfrm rot="8025258">
                    <a:off x="2226" y="1857"/>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4" name="Oval 240"/>
                  <p:cNvSpPr>
                    <a:spLocks noChangeArrowheads="1"/>
                  </p:cNvSpPr>
                  <p:nvPr/>
                </p:nvSpPr>
                <p:spPr bwMode="auto">
                  <a:xfrm rot="8025258">
                    <a:off x="2034" y="2241"/>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45" name="Oval 241"/>
                  <p:cNvSpPr>
                    <a:spLocks noChangeArrowheads="1"/>
                  </p:cNvSpPr>
                  <p:nvPr/>
                </p:nvSpPr>
                <p:spPr bwMode="auto">
                  <a:xfrm rot="8025258">
                    <a:off x="2121" y="1959"/>
                    <a:ext cx="100" cy="118"/>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sp>
            <p:nvSpPr>
              <p:cNvPr id="17505" name="Oval 242"/>
              <p:cNvSpPr>
                <a:spLocks noChangeArrowheads="1"/>
              </p:cNvSpPr>
              <p:nvPr/>
            </p:nvSpPr>
            <p:spPr bwMode="auto">
              <a:xfrm>
                <a:off x="816" y="3456"/>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06" name="Oval 243"/>
              <p:cNvSpPr>
                <a:spLocks noChangeArrowheads="1"/>
              </p:cNvSpPr>
              <p:nvPr/>
            </p:nvSpPr>
            <p:spPr bwMode="auto">
              <a:xfrm>
                <a:off x="912" y="355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07" name="Oval 244"/>
              <p:cNvSpPr>
                <a:spLocks noChangeArrowheads="1"/>
              </p:cNvSpPr>
              <p:nvPr/>
            </p:nvSpPr>
            <p:spPr bwMode="auto">
              <a:xfrm>
                <a:off x="1008" y="364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08" name="Oval 245"/>
              <p:cNvSpPr>
                <a:spLocks noChangeArrowheads="1"/>
              </p:cNvSpPr>
              <p:nvPr/>
            </p:nvSpPr>
            <p:spPr bwMode="auto">
              <a:xfrm>
                <a:off x="1104" y="3744"/>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09" name="Oval 246"/>
              <p:cNvSpPr>
                <a:spLocks noChangeArrowheads="1"/>
              </p:cNvSpPr>
              <p:nvPr/>
            </p:nvSpPr>
            <p:spPr bwMode="auto">
              <a:xfrm>
                <a:off x="576" y="355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0" name="Oval 247"/>
              <p:cNvSpPr>
                <a:spLocks noChangeArrowheads="1"/>
              </p:cNvSpPr>
              <p:nvPr/>
            </p:nvSpPr>
            <p:spPr bwMode="auto">
              <a:xfrm>
                <a:off x="960" y="38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1" name="Oval 248"/>
              <p:cNvSpPr>
                <a:spLocks noChangeArrowheads="1"/>
              </p:cNvSpPr>
              <p:nvPr/>
            </p:nvSpPr>
            <p:spPr bwMode="auto">
              <a:xfrm>
                <a:off x="768" y="3600"/>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2" name="Oval 249"/>
              <p:cNvSpPr>
                <a:spLocks noChangeArrowheads="1"/>
              </p:cNvSpPr>
              <p:nvPr/>
            </p:nvSpPr>
            <p:spPr bwMode="auto">
              <a:xfrm>
                <a:off x="816" y="3744"/>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3" name="Oval 250"/>
              <p:cNvSpPr>
                <a:spLocks noChangeArrowheads="1"/>
              </p:cNvSpPr>
              <p:nvPr/>
            </p:nvSpPr>
            <p:spPr bwMode="auto">
              <a:xfrm>
                <a:off x="1104" y="331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4" name="Oval 251"/>
              <p:cNvSpPr>
                <a:spLocks noChangeArrowheads="1"/>
              </p:cNvSpPr>
              <p:nvPr/>
            </p:nvSpPr>
            <p:spPr bwMode="auto">
              <a:xfrm>
                <a:off x="576" y="3744"/>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5" name="Oval 253"/>
              <p:cNvSpPr>
                <a:spLocks noChangeArrowheads="1"/>
              </p:cNvSpPr>
              <p:nvPr/>
            </p:nvSpPr>
            <p:spPr bwMode="auto">
              <a:xfrm>
                <a:off x="1200" y="340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6" name="Oval 254"/>
              <p:cNvSpPr>
                <a:spLocks noChangeArrowheads="1"/>
              </p:cNvSpPr>
              <p:nvPr/>
            </p:nvSpPr>
            <p:spPr bwMode="auto">
              <a:xfrm>
                <a:off x="960" y="3360"/>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7" name="Oval 255"/>
              <p:cNvSpPr>
                <a:spLocks noChangeArrowheads="1"/>
              </p:cNvSpPr>
              <p:nvPr/>
            </p:nvSpPr>
            <p:spPr bwMode="auto">
              <a:xfrm>
                <a:off x="1152" y="355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8" name="Oval 256"/>
              <p:cNvSpPr>
                <a:spLocks noChangeArrowheads="1"/>
              </p:cNvSpPr>
              <p:nvPr/>
            </p:nvSpPr>
            <p:spPr bwMode="auto">
              <a:xfrm>
                <a:off x="576" y="3360"/>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19" name="Oval 257"/>
              <p:cNvSpPr>
                <a:spLocks noChangeArrowheads="1"/>
              </p:cNvSpPr>
              <p:nvPr/>
            </p:nvSpPr>
            <p:spPr bwMode="auto">
              <a:xfrm>
                <a:off x="720" y="38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20" name="Oval 258"/>
              <p:cNvSpPr>
                <a:spLocks noChangeArrowheads="1"/>
              </p:cNvSpPr>
              <p:nvPr/>
            </p:nvSpPr>
            <p:spPr bwMode="auto">
              <a:xfrm>
                <a:off x="720" y="3696"/>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21" name="Oval 259"/>
              <p:cNvSpPr>
                <a:spLocks noChangeArrowheads="1"/>
              </p:cNvSpPr>
              <p:nvPr/>
            </p:nvSpPr>
            <p:spPr bwMode="auto">
              <a:xfrm>
                <a:off x="1008" y="350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22" name="Oval 260"/>
              <p:cNvSpPr>
                <a:spLocks noChangeArrowheads="1"/>
              </p:cNvSpPr>
              <p:nvPr/>
            </p:nvSpPr>
            <p:spPr bwMode="auto">
              <a:xfrm>
                <a:off x="768" y="326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23" name="Oval 261"/>
              <p:cNvSpPr>
                <a:spLocks noChangeArrowheads="1"/>
              </p:cNvSpPr>
              <p:nvPr/>
            </p:nvSpPr>
            <p:spPr bwMode="auto">
              <a:xfrm>
                <a:off x="672" y="3456"/>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66878" name="Oval 318"/>
            <p:cNvSpPr>
              <a:spLocks noChangeArrowheads="1"/>
            </p:cNvSpPr>
            <p:nvPr/>
          </p:nvSpPr>
          <p:spPr bwMode="auto">
            <a:xfrm rot="2090357">
              <a:off x="4320" y="3264"/>
              <a:ext cx="94" cy="470"/>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grpSp>
        <p:nvGrpSpPr>
          <p:cNvPr id="66900" name="Group 340"/>
          <p:cNvGrpSpPr>
            <a:grpSpLocks/>
          </p:cNvGrpSpPr>
          <p:nvPr/>
        </p:nvGrpSpPr>
        <p:grpSpPr bwMode="auto">
          <a:xfrm>
            <a:off x="5638800" y="381000"/>
            <a:ext cx="3035300" cy="2895600"/>
            <a:chOff x="2832" y="240"/>
            <a:chExt cx="1912" cy="1824"/>
          </a:xfrm>
        </p:grpSpPr>
        <p:grpSp>
          <p:nvGrpSpPr>
            <p:cNvPr id="17433" name="Group 25"/>
            <p:cNvGrpSpPr>
              <a:grpSpLocks/>
            </p:cNvGrpSpPr>
            <p:nvPr/>
          </p:nvGrpSpPr>
          <p:grpSpPr bwMode="auto">
            <a:xfrm>
              <a:off x="2832" y="240"/>
              <a:ext cx="1912" cy="1824"/>
              <a:chOff x="152" y="240"/>
              <a:chExt cx="2120" cy="1776"/>
            </a:xfrm>
          </p:grpSpPr>
          <p:sp>
            <p:nvSpPr>
              <p:cNvPr id="17482" name="Freeform 5"/>
              <p:cNvSpPr>
                <a:spLocks/>
              </p:cNvSpPr>
              <p:nvPr/>
            </p:nvSpPr>
            <p:spPr bwMode="auto">
              <a:xfrm>
                <a:off x="152" y="240"/>
                <a:ext cx="2048" cy="1776"/>
              </a:xfrm>
              <a:custGeom>
                <a:avLst/>
                <a:gdLst>
                  <a:gd name="T0" fmla="*/ 376 w 2048"/>
                  <a:gd name="T1" fmla="*/ 144 h 1776"/>
                  <a:gd name="T2" fmla="*/ 88 w 2048"/>
                  <a:gd name="T3" fmla="*/ 384 h 1776"/>
                  <a:gd name="T4" fmla="*/ 40 w 2048"/>
                  <a:gd name="T5" fmla="*/ 1008 h 1776"/>
                  <a:gd name="T6" fmla="*/ 328 w 2048"/>
                  <a:gd name="T7" fmla="*/ 1584 h 1776"/>
                  <a:gd name="T8" fmla="*/ 1240 w 2048"/>
                  <a:gd name="T9" fmla="*/ 1728 h 1776"/>
                  <a:gd name="T10" fmla="*/ 1912 w 2048"/>
                  <a:gd name="T11" fmla="*/ 1296 h 1776"/>
                  <a:gd name="T12" fmla="*/ 2008 w 2048"/>
                  <a:gd name="T13" fmla="*/ 576 h 1776"/>
                  <a:gd name="T14" fmla="*/ 1672 w 2048"/>
                  <a:gd name="T15" fmla="*/ 144 h 1776"/>
                  <a:gd name="T16" fmla="*/ 856 w 2048"/>
                  <a:gd name="T17" fmla="*/ 0 h 1776"/>
                  <a:gd name="T18" fmla="*/ 376 w 2048"/>
                  <a:gd name="T19" fmla="*/ 144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483" name="Freeform 6"/>
              <p:cNvSpPr>
                <a:spLocks/>
              </p:cNvSpPr>
              <p:nvPr/>
            </p:nvSpPr>
            <p:spPr bwMode="auto">
              <a:xfrm>
                <a:off x="240" y="336"/>
                <a:ext cx="1864" cy="1632"/>
              </a:xfrm>
              <a:custGeom>
                <a:avLst/>
                <a:gdLst>
                  <a:gd name="T0" fmla="*/ 342 w 2048"/>
                  <a:gd name="T1" fmla="*/ 132 h 1776"/>
                  <a:gd name="T2" fmla="*/ 80 w 2048"/>
                  <a:gd name="T3" fmla="*/ 353 h 1776"/>
                  <a:gd name="T4" fmla="*/ 36 w 2048"/>
                  <a:gd name="T5" fmla="*/ 926 h 1776"/>
                  <a:gd name="T6" fmla="*/ 299 w 2048"/>
                  <a:gd name="T7" fmla="*/ 1456 h 1776"/>
                  <a:gd name="T8" fmla="*/ 1129 w 2048"/>
                  <a:gd name="T9" fmla="*/ 1588 h 1776"/>
                  <a:gd name="T10" fmla="*/ 1740 w 2048"/>
                  <a:gd name="T11" fmla="*/ 1191 h 1776"/>
                  <a:gd name="T12" fmla="*/ 1828 w 2048"/>
                  <a:gd name="T13" fmla="*/ 529 h 1776"/>
                  <a:gd name="T14" fmla="*/ 1522 w 2048"/>
                  <a:gd name="T15" fmla="*/ 132 h 1776"/>
                  <a:gd name="T16" fmla="*/ 779 w 2048"/>
                  <a:gd name="T17" fmla="*/ 0 h 1776"/>
                  <a:gd name="T18" fmla="*/ 342 w 2048"/>
                  <a:gd name="T19" fmla="*/ 132 h 17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48" h="1776">
                    <a:moveTo>
                      <a:pt x="376" y="144"/>
                    </a:moveTo>
                    <a:cubicBezTo>
                      <a:pt x="248" y="208"/>
                      <a:pt x="144" y="240"/>
                      <a:pt x="88" y="384"/>
                    </a:cubicBezTo>
                    <a:cubicBezTo>
                      <a:pt x="32" y="528"/>
                      <a:pt x="0" y="808"/>
                      <a:pt x="40" y="1008"/>
                    </a:cubicBezTo>
                    <a:cubicBezTo>
                      <a:pt x="80" y="1208"/>
                      <a:pt x="128" y="1464"/>
                      <a:pt x="328" y="1584"/>
                    </a:cubicBezTo>
                    <a:cubicBezTo>
                      <a:pt x="528" y="1704"/>
                      <a:pt x="976" y="1776"/>
                      <a:pt x="1240" y="1728"/>
                    </a:cubicBezTo>
                    <a:cubicBezTo>
                      <a:pt x="1504" y="1680"/>
                      <a:pt x="1784" y="1488"/>
                      <a:pt x="1912" y="1296"/>
                    </a:cubicBezTo>
                    <a:cubicBezTo>
                      <a:pt x="2040" y="1104"/>
                      <a:pt x="2048" y="768"/>
                      <a:pt x="2008" y="576"/>
                    </a:cubicBezTo>
                    <a:cubicBezTo>
                      <a:pt x="1968" y="384"/>
                      <a:pt x="1864" y="240"/>
                      <a:pt x="1672" y="144"/>
                    </a:cubicBezTo>
                    <a:cubicBezTo>
                      <a:pt x="1480" y="48"/>
                      <a:pt x="1064" y="0"/>
                      <a:pt x="856" y="0"/>
                    </a:cubicBezTo>
                    <a:cubicBezTo>
                      <a:pt x="648" y="0"/>
                      <a:pt x="504" y="80"/>
                      <a:pt x="376" y="14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17484" name="Group 12"/>
              <p:cNvGrpSpPr>
                <a:grpSpLocks/>
              </p:cNvGrpSpPr>
              <p:nvPr/>
            </p:nvGrpSpPr>
            <p:grpSpPr bwMode="auto">
              <a:xfrm rot="378516">
                <a:off x="288" y="288"/>
                <a:ext cx="536" cy="400"/>
                <a:chOff x="952" y="2376"/>
                <a:chExt cx="736" cy="616"/>
              </a:xfrm>
            </p:grpSpPr>
            <p:sp>
              <p:nvSpPr>
                <p:cNvPr id="17497" name="Oval 7"/>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98" name="Freeform 8"/>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499" name="Oval 9"/>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00" name="Oval 10"/>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501" name="Oval 11"/>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485" name="Group 13"/>
              <p:cNvGrpSpPr>
                <a:grpSpLocks/>
              </p:cNvGrpSpPr>
              <p:nvPr/>
            </p:nvGrpSpPr>
            <p:grpSpPr bwMode="auto">
              <a:xfrm rot="8025258">
                <a:off x="1804" y="884"/>
                <a:ext cx="536" cy="400"/>
                <a:chOff x="952" y="2376"/>
                <a:chExt cx="736" cy="616"/>
              </a:xfrm>
            </p:grpSpPr>
            <p:sp>
              <p:nvSpPr>
                <p:cNvPr id="17492" name="Oval 14"/>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93" name="Freeform 15"/>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494" name="Oval 16"/>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95" name="Oval 17"/>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96" name="Oval 18"/>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486" name="Group 19"/>
              <p:cNvGrpSpPr>
                <a:grpSpLocks/>
              </p:cNvGrpSpPr>
              <p:nvPr/>
            </p:nvGrpSpPr>
            <p:grpSpPr bwMode="auto">
              <a:xfrm rot="-5695389">
                <a:off x="212" y="1516"/>
                <a:ext cx="438" cy="286"/>
                <a:chOff x="952" y="2376"/>
                <a:chExt cx="736" cy="616"/>
              </a:xfrm>
            </p:grpSpPr>
            <p:sp>
              <p:nvSpPr>
                <p:cNvPr id="17487" name="Oval 20"/>
                <p:cNvSpPr>
                  <a:spLocks noChangeArrowheads="1"/>
                </p:cNvSpPr>
                <p:nvPr/>
              </p:nvSpPr>
              <p:spPr bwMode="auto">
                <a:xfrm>
                  <a:off x="1104" y="2688"/>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88" name="Freeform 21"/>
                <p:cNvSpPr>
                  <a:spLocks/>
                </p:cNvSpPr>
                <p:nvPr/>
              </p:nvSpPr>
              <p:spPr bwMode="auto">
                <a:xfrm>
                  <a:off x="952" y="2376"/>
                  <a:ext cx="736" cy="616"/>
                </a:xfrm>
                <a:custGeom>
                  <a:avLst/>
                  <a:gdLst>
                    <a:gd name="T0" fmla="*/ 296 w 736"/>
                    <a:gd name="T1" fmla="*/ 168 h 616"/>
                    <a:gd name="T2" fmla="*/ 152 w 736"/>
                    <a:gd name="T3" fmla="*/ 264 h 616"/>
                    <a:gd name="T4" fmla="*/ 8 w 736"/>
                    <a:gd name="T5" fmla="*/ 456 h 616"/>
                    <a:gd name="T6" fmla="*/ 104 w 736"/>
                    <a:gd name="T7" fmla="*/ 600 h 616"/>
                    <a:gd name="T8" fmla="*/ 296 w 736"/>
                    <a:gd name="T9" fmla="*/ 360 h 616"/>
                    <a:gd name="T10" fmla="*/ 584 w 736"/>
                    <a:gd name="T11" fmla="*/ 216 h 616"/>
                    <a:gd name="T12" fmla="*/ 728 w 736"/>
                    <a:gd name="T13" fmla="*/ 24 h 616"/>
                    <a:gd name="T14" fmla="*/ 536 w 736"/>
                    <a:gd name="T15" fmla="*/ 72 h 616"/>
                    <a:gd name="T16" fmla="*/ 440 w 736"/>
                    <a:gd name="T17" fmla="*/ 120 h 616"/>
                    <a:gd name="T18" fmla="*/ 296 w 736"/>
                    <a:gd name="T19" fmla="*/ 168 h 6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6" h="616">
                      <a:moveTo>
                        <a:pt x="296" y="168"/>
                      </a:moveTo>
                      <a:cubicBezTo>
                        <a:pt x="248" y="192"/>
                        <a:pt x="200" y="216"/>
                        <a:pt x="152" y="264"/>
                      </a:cubicBezTo>
                      <a:cubicBezTo>
                        <a:pt x="104" y="312"/>
                        <a:pt x="16" y="400"/>
                        <a:pt x="8" y="456"/>
                      </a:cubicBezTo>
                      <a:cubicBezTo>
                        <a:pt x="0" y="512"/>
                        <a:pt x="56" y="616"/>
                        <a:pt x="104" y="600"/>
                      </a:cubicBezTo>
                      <a:cubicBezTo>
                        <a:pt x="152" y="584"/>
                        <a:pt x="216" y="424"/>
                        <a:pt x="296" y="360"/>
                      </a:cubicBezTo>
                      <a:cubicBezTo>
                        <a:pt x="376" y="296"/>
                        <a:pt x="512" y="272"/>
                        <a:pt x="584" y="216"/>
                      </a:cubicBezTo>
                      <a:cubicBezTo>
                        <a:pt x="656" y="160"/>
                        <a:pt x="736" y="48"/>
                        <a:pt x="728" y="24"/>
                      </a:cubicBezTo>
                      <a:cubicBezTo>
                        <a:pt x="720" y="0"/>
                        <a:pt x="584" y="56"/>
                        <a:pt x="536" y="72"/>
                      </a:cubicBezTo>
                      <a:cubicBezTo>
                        <a:pt x="488" y="88"/>
                        <a:pt x="472" y="104"/>
                        <a:pt x="440" y="120"/>
                      </a:cubicBezTo>
                      <a:cubicBezTo>
                        <a:pt x="408" y="136"/>
                        <a:pt x="344" y="144"/>
                        <a:pt x="296"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7489" name="Oval 22"/>
                <p:cNvSpPr>
                  <a:spLocks noChangeArrowheads="1"/>
                </p:cNvSpPr>
                <p:nvPr/>
              </p:nvSpPr>
              <p:spPr bwMode="auto">
                <a:xfrm>
                  <a:off x="1248" y="2592"/>
                  <a:ext cx="96" cy="96"/>
                </a:xfrm>
                <a:prstGeom prst="ellips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90" name="Oval 23"/>
                <p:cNvSpPr>
                  <a:spLocks noChangeArrowheads="1"/>
                </p:cNvSpPr>
                <p:nvPr/>
              </p:nvSpPr>
              <p:spPr bwMode="auto">
                <a:xfrm rot="3038433">
                  <a:off x="1462" y="2426"/>
                  <a:ext cx="50" cy="285"/>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91" name="Oval 24"/>
                <p:cNvSpPr>
                  <a:spLocks noChangeArrowheads="1"/>
                </p:cNvSpPr>
                <p:nvPr/>
              </p:nvSpPr>
              <p:spPr bwMode="auto">
                <a:xfrm>
                  <a:off x="1008" y="278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grpSp>
          <p:nvGrpSpPr>
            <p:cNvPr id="17434" name="Group 289"/>
            <p:cNvGrpSpPr>
              <a:grpSpLocks/>
            </p:cNvGrpSpPr>
            <p:nvPr/>
          </p:nvGrpSpPr>
          <p:grpSpPr bwMode="auto">
            <a:xfrm>
              <a:off x="3504" y="1488"/>
              <a:ext cx="240" cy="192"/>
              <a:chOff x="3072" y="1440"/>
              <a:chExt cx="240" cy="192"/>
            </a:xfrm>
          </p:grpSpPr>
          <p:sp>
            <p:nvSpPr>
              <p:cNvPr id="17480" name="Oval 287"/>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81" name="Oval 288"/>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435" name="Group 290"/>
            <p:cNvGrpSpPr>
              <a:grpSpLocks/>
            </p:cNvGrpSpPr>
            <p:nvPr/>
          </p:nvGrpSpPr>
          <p:grpSpPr bwMode="auto">
            <a:xfrm>
              <a:off x="3936" y="1248"/>
              <a:ext cx="240" cy="192"/>
              <a:chOff x="3072" y="1440"/>
              <a:chExt cx="240" cy="192"/>
            </a:xfrm>
          </p:grpSpPr>
          <p:sp>
            <p:nvSpPr>
              <p:cNvPr id="17478" name="Oval 291"/>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79" name="Oval 292"/>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436" name="Group 293"/>
            <p:cNvGrpSpPr>
              <a:grpSpLocks/>
            </p:cNvGrpSpPr>
            <p:nvPr/>
          </p:nvGrpSpPr>
          <p:grpSpPr bwMode="auto">
            <a:xfrm>
              <a:off x="3456" y="816"/>
              <a:ext cx="240" cy="192"/>
              <a:chOff x="3072" y="1440"/>
              <a:chExt cx="240" cy="192"/>
            </a:xfrm>
          </p:grpSpPr>
          <p:sp>
            <p:nvSpPr>
              <p:cNvPr id="17476" name="Oval 294"/>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77" name="Oval 295"/>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437" name="Group 296"/>
            <p:cNvGrpSpPr>
              <a:grpSpLocks/>
            </p:cNvGrpSpPr>
            <p:nvPr/>
          </p:nvGrpSpPr>
          <p:grpSpPr bwMode="auto">
            <a:xfrm>
              <a:off x="4032" y="720"/>
              <a:ext cx="240" cy="192"/>
              <a:chOff x="3072" y="1440"/>
              <a:chExt cx="240" cy="192"/>
            </a:xfrm>
          </p:grpSpPr>
          <p:sp>
            <p:nvSpPr>
              <p:cNvPr id="17474" name="Oval 297"/>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75" name="Oval 298"/>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17438" name="Oval 299"/>
            <p:cNvSpPr>
              <a:spLocks noChangeArrowheads="1"/>
            </p:cNvSpPr>
            <p:nvPr/>
          </p:nvSpPr>
          <p:spPr bwMode="auto">
            <a:xfrm>
              <a:off x="3360" y="1296"/>
              <a:ext cx="144" cy="14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39" name="Oval 300"/>
            <p:cNvSpPr>
              <a:spLocks noChangeArrowheads="1"/>
            </p:cNvSpPr>
            <p:nvPr/>
          </p:nvSpPr>
          <p:spPr bwMode="auto">
            <a:xfrm>
              <a:off x="3696" y="1152"/>
              <a:ext cx="144" cy="14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40" name="Oval 301"/>
            <p:cNvSpPr>
              <a:spLocks noChangeArrowheads="1"/>
            </p:cNvSpPr>
            <p:nvPr/>
          </p:nvSpPr>
          <p:spPr bwMode="auto">
            <a:xfrm>
              <a:off x="3888" y="1584"/>
              <a:ext cx="144" cy="14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41" name="Oval 302"/>
            <p:cNvSpPr>
              <a:spLocks noChangeArrowheads="1"/>
            </p:cNvSpPr>
            <p:nvPr/>
          </p:nvSpPr>
          <p:spPr bwMode="auto">
            <a:xfrm>
              <a:off x="3792" y="864"/>
              <a:ext cx="144" cy="14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42" name="Oval 303"/>
            <p:cNvSpPr>
              <a:spLocks noChangeArrowheads="1"/>
            </p:cNvSpPr>
            <p:nvPr/>
          </p:nvSpPr>
          <p:spPr bwMode="auto">
            <a:xfrm>
              <a:off x="3216" y="1056"/>
              <a:ext cx="144" cy="14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43" name="Oval 304"/>
            <p:cNvSpPr>
              <a:spLocks noChangeArrowheads="1"/>
            </p:cNvSpPr>
            <p:nvPr/>
          </p:nvSpPr>
          <p:spPr bwMode="auto">
            <a:xfrm>
              <a:off x="3216" y="1632"/>
              <a:ext cx="144" cy="144"/>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nvGrpSpPr>
            <p:cNvPr id="17444" name="Group 305"/>
            <p:cNvGrpSpPr>
              <a:grpSpLocks/>
            </p:cNvGrpSpPr>
            <p:nvPr/>
          </p:nvGrpSpPr>
          <p:grpSpPr bwMode="auto">
            <a:xfrm>
              <a:off x="3504" y="480"/>
              <a:ext cx="240" cy="192"/>
              <a:chOff x="3072" y="1440"/>
              <a:chExt cx="240" cy="192"/>
            </a:xfrm>
          </p:grpSpPr>
          <p:sp>
            <p:nvSpPr>
              <p:cNvPr id="17472" name="Oval 306"/>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73" name="Oval 307"/>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nvGrpSpPr>
            <p:cNvPr id="17445" name="Group 308"/>
            <p:cNvGrpSpPr>
              <a:grpSpLocks/>
            </p:cNvGrpSpPr>
            <p:nvPr/>
          </p:nvGrpSpPr>
          <p:grpSpPr bwMode="auto">
            <a:xfrm>
              <a:off x="3024" y="864"/>
              <a:ext cx="240" cy="192"/>
              <a:chOff x="3072" y="1440"/>
              <a:chExt cx="240" cy="192"/>
            </a:xfrm>
          </p:grpSpPr>
          <p:sp>
            <p:nvSpPr>
              <p:cNvPr id="17470" name="Oval 309"/>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71" name="Oval 310"/>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66879" name="Oval 319"/>
            <p:cNvSpPr>
              <a:spLocks noChangeArrowheads="1"/>
            </p:cNvSpPr>
            <p:nvPr/>
          </p:nvSpPr>
          <p:spPr bwMode="auto">
            <a:xfrm rot="2090357">
              <a:off x="4184" y="1619"/>
              <a:ext cx="47" cy="182"/>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66880" name="Oval 320"/>
            <p:cNvSpPr>
              <a:spLocks noChangeArrowheads="1"/>
            </p:cNvSpPr>
            <p:nvPr/>
          </p:nvSpPr>
          <p:spPr bwMode="auto">
            <a:xfrm rot="2090357" flipH="1">
              <a:off x="4079" y="1557"/>
              <a:ext cx="48" cy="86"/>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66881" name="Oval 321"/>
            <p:cNvSpPr>
              <a:spLocks noChangeArrowheads="1"/>
            </p:cNvSpPr>
            <p:nvPr/>
          </p:nvSpPr>
          <p:spPr bwMode="auto">
            <a:xfrm rot="2090357" flipH="1">
              <a:off x="3648" y="1584"/>
              <a:ext cx="48" cy="86"/>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sp>
          <p:nvSpPr>
            <p:cNvPr id="66882" name="Oval 322"/>
            <p:cNvSpPr>
              <a:spLocks noChangeArrowheads="1"/>
            </p:cNvSpPr>
            <p:nvPr/>
          </p:nvSpPr>
          <p:spPr bwMode="auto">
            <a:xfrm rot="2090357">
              <a:off x="4032" y="1248"/>
              <a:ext cx="47" cy="217"/>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nvGrpSpPr>
            <p:cNvPr id="17450" name="Group 324"/>
            <p:cNvGrpSpPr>
              <a:grpSpLocks/>
            </p:cNvGrpSpPr>
            <p:nvPr/>
          </p:nvGrpSpPr>
          <p:grpSpPr bwMode="auto">
            <a:xfrm>
              <a:off x="4224" y="1056"/>
              <a:ext cx="240" cy="192"/>
              <a:chOff x="4224" y="1056"/>
              <a:chExt cx="240" cy="192"/>
            </a:xfrm>
          </p:grpSpPr>
          <p:grpSp>
            <p:nvGrpSpPr>
              <p:cNvPr id="17466" name="Group 311"/>
              <p:cNvGrpSpPr>
                <a:grpSpLocks/>
              </p:cNvGrpSpPr>
              <p:nvPr/>
            </p:nvGrpSpPr>
            <p:grpSpPr bwMode="auto">
              <a:xfrm>
                <a:off x="4224" y="1056"/>
                <a:ext cx="240" cy="192"/>
                <a:chOff x="3072" y="1440"/>
                <a:chExt cx="240" cy="192"/>
              </a:xfrm>
            </p:grpSpPr>
            <p:sp>
              <p:nvSpPr>
                <p:cNvPr id="17468" name="Oval 312"/>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69" name="Oval 313"/>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66883" name="Oval 323"/>
              <p:cNvSpPr>
                <a:spLocks noChangeArrowheads="1"/>
              </p:cNvSpPr>
              <p:nvPr/>
            </p:nvSpPr>
            <p:spPr bwMode="auto">
              <a:xfrm rot="2090357" flipH="1">
                <a:off x="4368" y="1104"/>
                <a:ext cx="47" cy="96"/>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grpSp>
          <p:nvGrpSpPr>
            <p:cNvPr id="17451" name="Group 325"/>
            <p:cNvGrpSpPr>
              <a:grpSpLocks/>
            </p:cNvGrpSpPr>
            <p:nvPr/>
          </p:nvGrpSpPr>
          <p:grpSpPr bwMode="auto">
            <a:xfrm>
              <a:off x="4176" y="1392"/>
              <a:ext cx="240" cy="192"/>
              <a:chOff x="4224" y="1056"/>
              <a:chExt cx="240" cy="192"/>
            </a:xfrm>
          </p:grpSpPr>
          <p:grpSp>
            <p:nvGrpSpPr>
              <p:cNvPr id="17462" name="Group 326"/>
              <p:cNvGrpSpPr>
                <a:grpSpLocks/>
              </p:cNvGrpSpPr>
              <p:nvPr/>
            </p:nvGrpSpPr>
            <p:grpSpPr bwMode="auto">
              <a:xfrm>
                <a:off x="4224" y="1056"/>
                <a:ext cx="240" cy="192"/>
                <a:chOff x="3072" y="1440"/>
                <a:chExt cx="240" cy="192"/>
              </a:xfrm>
            </p:grpSpPr>
            <p:sp>
              <p:nvSpPr>
                <p:cNvPr id="17464" name="Oval 327"/>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65" name="Oval 328"/>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66889" name="Oval 329"/>
              <p:cNvSpPr>
                <a:spLocks noChangeArrowheads="1"/>
              </p:cNvSpPr>
              <p:nvPr/>
            </p:nvSpPr>
            <p:spPr bwMode="auto">
              <a:xfrm rot="2090357" flipH="1">
                <a:off x="4368" y="1104"/>
                <a:ext cx="47" cy="96"/>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grpSp>
          <p:nvGrpSpPr>
            <p:cNvPr id="17452" name="Group 330"/>
            <p:cNvGrpSpPr>
              <a:grpSpLocks/>
            </p:cNvGrpSpPr>
            <p:nvPr/>
          </p:nvGrpSpPr>
          <p:grpSpPr bwMode="auto">
            <a:xfrm>
              <a:off x="3984" y="1008"/>
              <a:ext cx="240" cy="192"/>
              <a:chOff x="4224" y="1056"/>
              <a:chExt cx="240" cy="192"/>
            </a:xfrm>
          </p:grpSpPr>
          <p:grpSp>
            <p:nvGrpSpPr>
              <p:cNvPr id="17458" name="Group 331"/>
              <p:cNvGrpSpPr>
                <a:grpSpLocks/>
              </p:cNvGrpSpPr>
              <p:nvPr/>
            </p:nvGrpSpPr>
            <p:grpSpPr bwMode="auto">
              <a:xfrm>
                <a:off x="4224" y="1056"/>
                <a:ext cx="240" cy="192"/>
                <a:chOff x="3072" y="1440"/>
                <a:chExt cx="240" cy="192"/>
              </a:xfrm>
            </p:grpSpPr>
            <p:sp>
              <p:nvSpPr>
                <p:cNvPr id="17460" name="Oval 332"/>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61" name="Oval 333"/>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66894" name="Oval 334"/>
              <p:cNvSpPr>
                <a:spLocks noChangeArrowheads="1"/>
              </p:cNvSpPr>
              <p:nvPr/>
            </p:nvSpPr>
            <p:spPr bwMode="auto">
              <a:xfrm rot="2090357" flipH="1">
                <a:off x="4368" y="1104"/>
                <a:ext cx="47" cy="96"/>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grpSp>
          <p:nvGrpSpPr>
            <p:cNvPr id="17453" name="Group 335"/>
            <p:cNvGrpSpPr>
              <a:grpSpLocks/>
            </p:cNvGrpSpPr>
            <p:nvPr/>
          </p:nvGrpSpPr>
          <p:grpSpPr bwMode="auto">
            <a:xfrm>
              <a:off x="3072" y="1296"/>
              <a:ext cx="240" cy="192"/>
              <a:chOff x="4224" y="1056"/>
              <a:chExt cx="240" cy="192"/>
            </a:xfrm>
          </p:grpSpPr>
          <p:grpSp>
            <p:nvGrpSpPr>
              <p:cNvPr id="17454" name="Group 336"/>
              <p:cNvGrpSpPr>
                <a:grpSpLocks/>
              </p:cNvGrpSpPr>
              <p:nvPr/>
            </p:nvGrpSpPr>
            <p:grpSpPr bwMode="auto">
              <a:xfrm>
                <a:off x="4224" y="1056"/>
                <a:ext cx="240" cy="192"/>
                <a:chOff x="3072" y="1440"/>
                <a:chExt cx="240" cy="192"/>
              </a:xfrm>
            </p:grpSpPr>
            <p:sp>
              <p:nvSpPr>
                <p:cNvPr id="17456" name="Oval 337"/>
                <p:cNvSpPr>
                  <a:spLocks noChangeArrowheads="1"/>
                </p:cNvSpPr>
                <p:nvPr/>
              </p:nvSpPr>
              <p:spPr bwMode="auto">
                <a:xfrm>
                  <a:off x="3072" y="1440"/>
                  <a:ext cx="240" cy="192"/>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57" name="Oval 338"/>
                <p:cNvSpPr>
                  <a:spLocks noChangeArrowheads="1"/>
                </p:cNvSpPr>
                <p:nvPr/>
              </p:nvSpPr>
              <p:spPr bwMode="auto">
                <a:xfrm>
                  <a:off x="3120" y="148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66899" name="Oval 339"/>
              <p:cNvSpPr>
                <a:spLocks noChangeArrowheads="1"/>
              </p:cNvSpPr>
              <p:nvPr/>
            </p:nvSpPr>
            <p:spPr bwMode="auto">
              <a:xfrm rot="2090357" flipH="1">
                <a:off x="4368" y="1104"/>
                <a:ext cx="47" cy="96"/>
              </a:xfrm>
              <a:prstGeom prst="ellipse">
                <a:avLst/>
              </a:prstGeom>
              <a:gradFill rotWithShape="0">
                <a:gsLst>
                  <a:gs pos="0">
                    <a:schemeClr val="accent2"/>
                  </a:gs>
                  <a:gs pos="50000">
                    <a:srgbClr val="993300"/>
                  </a:gs>
                  <a:gs pos="100000">
                    <a:schemeClr val="accent2"/>
                  </a:gs>
                </a:gsLst>
                <a:lin ang="0" scaled="1"/>
              </a:gradFill>
              <a:ln w="9525">
                <a:pattFill prst="wdDnDiag">
                  <a:fgClr>
                    <a:schemeClr val="tx1"/>
                  </a:fgClr>
                  <a:bgClr>
                    <a:srgbClr val="FFFFFF"/>
                  </a:bgClr>
                </a:patt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US"/>
              </a:p>
            </p:txBody>
          </p:sp>
        </p:grpSp>
      </p:grpSp>
      <p:sp>
        <p:nvSpPr>
          <p:cNvPr id="66904" name="Text Box 344"/>
          <p:cNvSpPr txBox="1">
            <a:spLocks noChangeArrowheads="1"/>
          </p:cNvSpPr>
          <p:nvPr/>
        </p:nvSpPr>
        <p:spPr bwMode="auto">
          <a:xfrm>
            <a:off x="3125788" y="5715000"/>
            <a:ext cx="281781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eaLnBrk="1" hangingPunct="1"/>
            <a:r>
              <a:rPr lang="en-US" b="1">
                <a:solidFill>
                  <a:schemeClr val="hlink"/>
                </a:solidFill>
              </a:rPr>
              <a:t>Congestion</a:t>
            </a:r>
          </a:p>
          <a:p>
            <a:pPr algn="ctr" eaLnBrk="1" hangingPunct="1"/>
            <a:r>
              <a:rPr lang="en-US" b="1">
                <a:solidFill>
                  <a:schemeClr val="hlink"/>
                </a:solidFill>
              </a:rPr>
              <a:t>Red Hepatisation</a:t>
            </a:r>
            <a:endParaRPr lang="en-US">
              <a:solidFill>
                <a:schemeClr val="hlink"/>
              </a:solidFill>
            </a:endParaRPr>
          </a:p>
        </p:txBody>
      </p:sp>
      <p:sp>
        <p:nvSpPr>
          <p:cNvPr id="66905" name="Rectangle 345"/>
          <p:cNvSpPr>
            <a:spLocks noChangeArrowheads="1"/>
          </p:cNvSpPr>
          <p:nvPr/>
        </p:nvSpPr>
        <p:spPr bwMode="auto">
          <a:xfrm>
            <a:off x="2819400" y="381000"/>
            <a:ext cx="3200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algn="ctr" eaLnBrk="1" hangingPunct="1"/>
            <a:r>
              <a:rPr lang="en-US" b="1">
                <a:solidFill>
                  <a:srgbClr val="993300"/>
                </a:solidFill>
              </a:rPr>
              <a:t>Grey Hepatization</a:t>
            </a:r>
          </a:p>
          <a:p>
            <a:pPr algn="ctr" eaLnBrk="1" hangingPunct="1"/>
            <a:r>
              <a:rPr lang="en-US" b="1">
                <a:solidFill>
                  <a:srgbClr val="993300"/>
                </a:solidFill>
              </a:rPr>
              <a:t>Resolution</a:t>
            </a:r>
          </a:p>
        </p:txBody>
      </p:sp>
      <p:sp>
        <p:nvSpPr>
          <p:cNvPr id="66906" name="Oval 346"/>
          <p:cNvSpPr>
            <a:spLocks noChangeArrowheads="1"/>
          </p:cNvSpPr>
          <p:nvPr/>
        </p:nvSpPr>
        <p:spPr bwMode="auto">
          <a:xfrm>
            <a:off x="6019800" y="3886200"/>
            <a:ext cx="2590800" cy="2438400"/>
          </a:xfrm>
          <a:prstGeom prst="ellipse">
            <a:avLst/>
          </a:prstGeom>
          <a:solidFill>
            <a:srgbClr val="FFCC99">
              <a:alpha val="45097"/>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nvGrpSpPr>
          <p:cNvPr id="66915" name="Group 355"/>
          <p:cNvGrpSpPr>
            <a:grpSpLocks/>
          </p:cNvGrpSpPr>
          <p:nvPr/>
        </p:nvGrpSpPr>
        <p:grpSpPr bwMode="auto">
          <a:xfrm>
            <a:off x="1447800" y="533400"/>
            <a:ext cx="1219200" cy="2438400"/>
            <a:chOff x="912" y="336"/>
            <a:chExt cx="768" cy="1536"/>
          </a:xfrm>
        </p:grpSpPr>
        <p:grpSp>
          <p:nvGrpSpPr>
            <p:cNvPr id="17425" name="Group 349"/>
            <p:cNvGrpSpPr>
              <a:grpSpLocks/>
            </p:cNvGrpSpPr>
            <p:nvPr/>
          </p:nvGrpSpPr>
          <p:grpSpPr bwMode="auto">
            <a:xfrm>
              <a:off x="912" y="1728"/>
              <a:ext cx="240" cy="144"/>
              <a:chOff x="816" y="1680"/>
              <a:chExt cx="240" cy="144"/>
            </a:xfrm>
          </p:grpSpPr>
          <p:sp>
            <p:nvSpPr>
              <p:cNvPr id="17431" name="Oval 347"/>
              <p:cNvSpPr>
                <a:spLocks noChangeArrowheads="1"/>
              </p:cNvSpPr>
              <p:nvPr/>
            </p:nvSpPr>
            <p:spPr bwMode="auto">
              <a:xfrm>
                <a:off x="816" y="1680"/>
                <a:ext cx="240" cy="144"/>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32" name="Oval 348"/>
              <p:cNvSpPr>
                <a:spLocks noChangeArrowheads="1"/>
              </p:cNvSpPr>
              <p:nvPr/>
            </p:nvSpPr>
            <p:spPr bwMode="auto">
              <a:xfrm>
                <a:off x="864" y="172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
          <p:nvSpPr>
            <p:cNvPr id="17426" name="Oval 350"/>
            <p:cNvSpPr>
              <a:spLocks noChangeArrowheads="1"/>
            </p:cNvSpPr>
            <p:nvPr/>
          </p:nvSpPr>
          <p:spPr bwMode="auto">
            <a:xfrm>
              <a:off x="1344" y="1632"/>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27" name="Oval 351"/>
            <p:cNvSpPr>
              <a:spLocks noChangeArrowheads="1"/>
            </p:cNvSpPr>
            <p:nvPr/>
          </p:nvSpPr>
          <p:spPr bwMode="auto">
            <a:xfrm>
              <a:off x="1584" y="624"/>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nvGrpSpPr>
            <p:cNvPr id="17428" name="Group 352"/>
            <p:cNvGrpSpPr>
              <a:grpSpLocks/>
            </p:cNvGrpSpPr>
            <p:nvPr/>
          </p:nvGrpSpPr>
          <p:grpSpPr bwMode="auto">
            <a:xfrm>
              <a:off x="1296" y="336"/>
              <a:ext cx="240" cy="144"/>
              <a:chOff x="816" y="1680"/>
              <a:chExt cx="240" cy="144"/>
            </a:xfrm>
          </p:grpSpPr>
          <p:sp>
            <p:nvSpPr>
              <p:cNvPr id="17429" name="Oval 353"/>
              <p:cNvSpPr>
                <a:spLocks noChangeArrowheads="1"/>
              </p:cNvSpPr>
              <p:nvPr/>
            </p:nvSpPr>
            <p:spPr bwMode="auto">
              <a:xfrm>
                <a:off x="816" y="1680"/>
                <a:ext cx="240" cy="144"/>
              </a:xfrm>
              <a:prstGeom prst="ellips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17430" name="Oval 354"/>
              <p:cNvSpPr>
                <a:spLocks noChangeArrowheads="1"/>
              </p:cNvSpPr>
              <p:nvPr/>
            </p:nvSpPr>
            <p:spPr bwMode="auto">
              <a:xfrm>
                <a:off x="864" y="1728"/>
                <a:ext cx="96" cy="96"/>
              </a:xfrm>
              <a:prstGeom prst="ellipse">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sp>
        <p:nvSpPr>
          <p:cNvPr id="66916" name="Rectangle 356"/>
          <p:cNvSpPr>
            <a:spLocks noGrp="1" noChangeArrowheads="1"/>
          </p:cNvSpPr>
          <p:nvPr>
            <p:ph type="title"/>
          </p:nvPr>
        </p:nvSpPr>
        <p:spPr>
          <a:xfrm>
            <a:off x="762000" y="2971800"/>
            <a:ext cx="7793038" cy="685800"/>
          </a:xfrm>
          <a:solidFill>
            <a:schemeClr val="accent2"/>
          </a:solidFill>
          <a:ln>
            <a:solidFill>
              <a:schemeClr val="tx1"/>
            </a:solidFill>
            <a:miter lim="800000"/>
            <a:headEnd/>
            <a:tailEnd/>
          </a:ln>
        </p:spPr>
        <p:txBody>
          <a:bodyPr/>
          <a:lstStyle/>
          <a:p>
            <a:pPr algn="ctr" eaLnBrk="1" hangingPunct="1"/>
            <a:r>
              <a:rPr lang="en-US" sz="4000" b="1" smtClean="0"/>
              <a:t>Pathogenesis of Pneumonia</a:t>
            </a:r>
          </a:p>
        </p:txBody>
      </p:sp>
    </p:spTree>
    <p:extLst>
      <p:ext uri="{BB962C8B-B14F-4D97-AF65-F5344CB8AC3E}">
        <p14:creationId xmlns:p14="http://schemas.microsoft.com/office/powerpoint/2010/main" val="853550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6822"/>
                                        </p:tgtEl>
                                        <p:attrNameLst>
                                          <p:attrName>style.visibility</p:attrName>
                                        </p:attrNameLst>
                                      </p:cBhvr>
                                      <p:to>
                                        <p:strVal val="visible"/>
                                      </p:to>
                                    </p:set>
                                    <p:anim calcmode="lin" valueType="num">
                                      <p:cBhvr additive="base">
                                        <p:cTn id="7" dur="500" fill="hold"/>
                                        <p:tgtEl>
                                          <p:spTgt spid="66822"/>
                                        </p:tgtEl>
                                        <p:attrNameLst>
                                          <p:attrName>ppt_x</p:attrName>
                                        </p:attrNameLst>
                                      </p:cBhvr>
                                      <p:tavLst>
                                        <p:tav tm="0">
                                          <p:val>
                                            <p:strVal val="#ppt_x"/>
                                          </p:val>
                                        </p:tav>
                                        <p:tav tm="100000">
                                          <p:val>
                                            <p:strVal val="#ppt_x"/>
                                          </p:val>
                                        </p:tav>
                                      </p:tavLst>
                                    </p:anim>
                                    <p:anim calcmode="lin" valueType="num">
                                      <p:cBhvr additive="base">
                                        <p:cTn id="8" dur="500" fill="hold"/>
                                        <p:tgtEl>
                                          <p:spTgt spid="668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6824"/>
                                        </p:tgtEl>
                                        <p:attrNameLst>
                                          <p:attrName>style.visibility</p:attrName>
                                        </p:attrNameLst>
                                      </p:cBhvr>
                                      <p:to>
                                        <p:strVal val="visible"/>
                                      </p:to>
                                    </p:set>
                                    <p:anim calcmode="lin" valueType="num">
                                      <p:cBhvr additive="base">
                                        <p:cTn id="11" dur="500" fill="hold"/>
                                        <p:tgtEl>
                                          <p:spTgt spid="66824"/>
                                        </p:tgtEl>
                                        <p:attrNameLst>
                                          <p:attrName>ppt_x</p:attrName>
                                        </p:attrNameLst>
                                      </p:cBhvr>
                                      <p:tavLst>
                                        <p:tav tm="0">
                                          <p:val>
                                            <p:strVal val="#ppt_x"/>
                                          </p:val>
                                        </p:tav>
                                        <p:tav tm="100000">
                                          <p:val>
                                            <p:strVal val="#ppt_x"/>
                                          </p:val>
                                        </p:tav>
                                      </p:tavLst>
                                    </p:anim>
                                    <p:anim calcmode="lin" valueType="num">
                                      <p:cBhvr additive="base">
                                        <p:cTn id="12" dur="500" fill="hold"/>
                                        <p:tgtEl>
                                          <p:spTgt spid="66824"/>
                                        </p:tgtEl>
                                        <p:attrNameLst>
                                          <p:attrName>ppt_y</p:attrName>
                                        </p:attrNameLst>
                                      </p:cBhvr>
                                      <p:tavLst>
                                        <p:tav tm="0">
                                          <p:val>
                                            <p:strVal val="0-#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6823"/>
                                        </p:tgtEl>
                                        <p:attrNameLst>
                                          <p:attrName>style.visibility</p:attrName>
                                        </p:attrNameLst>
                                      </p:cBhvr>
                                      <p:to>
                                        <p:strVal val="visible"/>
                                      </p:to>
                                    </p:set>
                                    <p:animEffect transition="in" filter="box(out)">
                                      <p:cBhvr>
                                        <p:cTn id="17" dur="500"/>
                                        <p:tgtEl>
                                          <p:spTgt spid="668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6903"/>
                                        </p:tgtEl>
                                        <p:attrNameLst>
                                          <p:attrName>style.visibility</p:attrName>
                                        </p:attrNameLst>
                                      </p:cBhvr>
                                      <p:to>
                                        <p:strVal val="visible"/>
                                      </p:to>
                                    </p:set>
                                    <p:animEffect transition="in" filter="blinds(horizontal)">
                                      <p:cBhvr>
                                        <p:cTn id="22" dur="500"/>
                                        <p:tgtEl>
                                          <p:spTgt spid="669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6812"/>
                                        </p:tgtEl>
                                        <p:attrNameLst>
                                          <p:attrName>style.visibility</p:attrName>
                                        </p:attrNameLst>
                                      </p:cBhvr>
                                      <p:to>
                                        <p:strVal val="visible"/>
                                      </p:to>
                                    </p:set>
                                    <p:animEffect transition="in" filter="box(in)">
                                      <p:cBhvr>
                                        <p:cTn id="27" dur="500"/>
                                        <p:tgtEl>
                                          <p:spTgt spid="668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6875"/>
                                        </p:tgtEl>
                                        <p:attrNameLst>
                                          <p:attrName>style.visibility</p:attrName>
                                        </p:attrNameLst>
                                      </p:cBhvr>
                                      <p:to>
                                        <p:strVal val="visible"/>
                                      </p:to>
                                    </p:set>
                                    <p:animEffect transition="in" filter="wipe(left)">
                                      <p:cBhvr>
                                        <p:cTn id="32" dur="500"/>
                                        <p:tgtEl>
                                          <p:spTgt spid="6687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6901"/>
                                        </p:tgtEl>
                                        <p:attrNameLst>
                                          <p:attrName>style.visibility</p:attrName>
                                        </p:attrNameLst>
                                      </p:cBhvr>
                                      <p:to>
                                        <p:strVal val="visible"/>
                                      </p:to>
                                    </p:set>
                                    <p:animEffect transition="in" filter="blinds(horizontal)">
                                      <p:cBhvr>
                                        <p:cTn id="37" dur="500"/>
                                        <p:tgtEl>
                                          <p:spTgt spid="669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66906"/>
                                        </p:tgtEl>
                                        <p:attrNameLst>
                                          <p:attrName>style.visibility</p:attrName>
                                        </p:attrNameLst>
                                      </p:cBhvr>
                                      <p:to>
                                        <p:strVal val="visible"/>
                                      </p:to>
                                    </p:set>
                                    <p:animEffect transition="in" filter="box(in)">
                                      <p:cBhvr>
                                        <p:cTn id="42" dur="500"/>
                                        <p:tgtEl>
                                          <p:spTgt spid="6690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66900"/>
                                        </p:tgtEl>
                                        <p:attrNameLst>
                                          <p:attrName>style.visibility</p:attrName>
                                        </p:attrNameLst>
                                      </p:cBhvr>
                                      <p:to>
                                        <p:strVal val="visible"/>
                                      </p:to>
                                    </p:set>
                                    <p:animEffect transition="in" filter="blinds(horizontal)">
                                      <p:cBhvr>
                                        <p:cTn id="47" dur="500"/>
                                        <p:tgtEl>
                                          <p:spTgt spid="6690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66915"/>
                                        </p:tgtEl>
                                        <p:attrNameLst>
                                          <p:attrName>style.visibility</p:attrName>
                                        </p:attrNameLst>
                                      </p:cBhvr>
                                      <p:to>
                                        <p:strVal val="visible"/>
                                      </p:to>
                                    </p:set>
                                    <p:animEffect transition="in" filter="blinds(horizontal)">
                                      <p:cBhvr>
                                        <p:cTn id="52" dur="500"/>
                                        <p:tgtEl>
                                          <p:spTgt spid="6691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66876"/>
                                        </p:tgtEl>
                                        <p:attrNameLst>
                                          <p:attrName>style.visibility</p:attrName>
                                        </p:attrNameLst>
                                      </p:cBhvr>
                                      <p:to>
                                        <p:strVal val="visible"/>
                                      </p:to>
                                    </p:set>
                                    <p:animEffect transition="in" filter="wipe(right)">
                                      <p:cBhvr>
                                        <p:cTn id="57" dur="500"/>
                                        <p:tgtEl>
                                          <p:spTgt spid="6687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6904"/>
                                        </p:tgtEl>
                                        <p:attrNameLst>
                                          <p:attrName>style.visibility</p:attrName>
                                        </p:attrNameLst>
                                      </p:cBhvr>
                                      <p:to>
                                        <p:strVal val="visible"/>
                                      </p:to>
                                    </p:set>
                                    <p:animEffect transition="in" filter="blinds(horizontal)">
                                      <p:cBhvr>
                                        <p:cTn id="62" dur="500"/>
                                        <p:tgtEl>
                                          <p:spTgt spid="66904"/>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66905"/>
                                        </p:tgtEl>
                                        <p:attrNameLst>
                                          <p:attrName>style.visibility</p:attrName>
                                        </p:attrNameLst>
                                      </p:cBhvr>
                                      <p:to>
                                        <p:strVal val="visible"/>
                                      </p:to>
                                    </p:set>
                                    <p:animEffect transition="in" filter="blinds(horizontal)">
                                      <p:cBhvr>
                                        <p:cTn id="67" dur="500"/>
                                        <p:tgtEl>
                                          <p:spTgt spid="6690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6916"/>
                                        </p:tgtEl>
                                        <p:attrNameLst>
                                          <p:attrName>style.visibility</p:attrName>
                                        </p:attrNameLst>
                                      </p:cBhvr>
                                      <p:to>
                                        <p:strVal val="visible"/>
                                      </p:to>
                                    </p:set>
                                    <p:animEffect transition="in" filter="wipe(left)">
                                      <p:cBhvr>
                                        <p:cTn id="72" dur="500"/>
                                        <p:tgtEl>
                                          <p:spTgt spid="66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822" grpId="0" animBg="1"/>
      <p:bldP spid="66823" grpId="0" animBg="1"/>
      <p:bldP spid="66824" grpId="0" animBg="1"/>
      <p:bldP spid="66875" grpId="0" animBg="1"/>
      <p:bldP spid="66876" grpId="0" animBg="1"/>
      <p:bldP spid="66812" grpId="0" animBg="1"/>
      <p:bldP spid="66904" grpId="0"/>
      <p:bldP spid="66905" grpId="0"/>
      <p:bldP spid="66906" grpId="0" animBg="1"/>
      <p:bldP spid="669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52400" y="533400"/>
            <a:ext cx="4495800" cy="3810000"/>
          </a:xfrm>
        </p:spPr>
        <p:txBody>
          <a:bodyPr/>
          <a:lstStyle/>
          <a:p>
            <a:pPr eaLnBrk="1" hangingPunct="1"/>
            <a:r>
              <a:rPr lang="en-US" sz="4000" b="1" dirty="0" smtClean="0"/>
              <a:t>Lobar </a:t>
            </a:r>
            <a:br>
              <a:rPr lang="en-US" sz="4000" b="1" dirty="0" smtClean="0"/>
            </a:br>
            <a:r>
              <a:rPr lang="en-US" sz="4000" b="1" dirty="0" smtClean="0"/>
              <a:t>Pneumonia: </a:t>
            </a:r>
            <a:br>
              <a:rPr lang="en-US" sz="4000" b="1" dirty="0" smtClean="0"/>
            </a:br>
            <a:r>
              <a:rPr lang="en-US" sz="4000" dirty="0" smtClean="0"/>
              <a:t>Red </a:t>
            </a:r>
            <a:r>
              <a:rPr lang="en-US" sz="4000" dirty="0" err="1" smtClean="0"/>
              <a:t>hepatization</a:t>
            </a:r>
            <a:r>
              <a:rPr lang="en-US" sz="4000" dirty="0" smtClean="0"/>
              <a:t>, lobe of lung is heavy, boggy &amp; red</a:t>
            </a:r>
          </a:p>
        </p:txBody>
      </p:sp>
      <p:pic>
        <p:nvPicPr>
          <p:cNvPr id="18435" name="Picture 5" descr="g lobarpneumo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750" y="304800"/>
            <a:ext cx="4124325"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8866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04800" y="908720"/>
            <a:ext cx="3352800" cy="4806280"/>
          </a:xfrm>
        </p:spPr>
        <p:txBody>
          <a:bodyPr>
            <a:normAutofit/>
          </a:bodyPr>
          <a:lstStyle/>
          <a:p>
            <a:pPr eaLnBrk="1" hangingPunct="1"/>
            <a:r>
              <a:rPr lang="en-US" sz="4000" b="1" dirty="0" smtClean="0"/>
              <a:t>Lobar </a:t>
            </a:r>
            <a:br>
              <a:rPr lang="en-US" sz="4000" b="1" dirty="0" smtClean="0"/>
            </a:br>
            <a:r>
              <a:rPr lang="en-US" sz="4000" b="1" dirty="0" smtClean="0"/>
              <a:t>Pneumonia</a:t>
            </a:r>
            <a:r>
              <a:rPr lang="en-US" sz="4000" dirty="0" smtClean="0"/>
              <a:t>, grey </a:t>
            </a:r>
            <a:r>
              <a:rPr lang="en-US" sz="4000" dirty="0" err="1" smtClean="0"/>
              <a:t>hepartization</a:t>
            </a:r>
            <a:r>
              <a:rPr lang="en-US" sz="4000" dirty="0" smtClean="0"/>
              <a:t>:</a:t>
            </a:r>
            <a:br>
              <a:rPr lang="en-US" sz="4000" dirty="0" smtClean="0"/>
            </a:br>
            <a:r>
              <a:rPr lang="en-US" sz="4000" dirty="0" smtClean="0"/>
              <a:t>Greyish-brown, dry surface</a:t>
            </a:r>
          </a:p>
        </p:txBody>
      </p:sp>
      <p:pic>
        <p:nvPicPr>
          <p:cNvPr id="19459" name="Picture 4" descr="3"/>
          <p:cNvPicPr>
            <a:picLocks noGrp="1" noChangeAspect="1" noChangeArrowheads="1"/>
          </p:cNvPicPr>
          <p:nvPr>
            <p:ph idx="1"/>
          </p:nvPr>
        </p:nvPicPr>
        <p:blipFill>
          <a:blip r:embed="rId2">
            <a:lum contrast="6000"/>
            <a:extLst>
              <a:ext uri="{28A0092B-C50C-407E-A947-70E740481C1C}">
                <a14:useLocalDpi xmlns:a14="http://schemas.microsoft.com/office/drawing/2010/main" val="0"/>
              </a:ext>
            </a:extLst>
          </a:blip>
          <a:srcRect/>
          <a:stretch>
            <a:fillRect/>
          </a:stretch>
        </p:blipFill>
        <p:spPr>
          <a:xfrm>
            <a:off x="4114800" y="228600"/>
            <a:ext cx="4530725" cy="6324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276001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cs-CZ" dirty="0" smtClean="0"/>
              <a:t>Obstructive lung diseases</a:t>
            </a:r>
          </a:p>
        </p:txBody>
      </p:sp>
      <p:sp>
        <p:nvSpPr>
          <p:cNvPr id="7171" name="Rectangle 3"/>
          <p:cNvSpPr>
            <a:spLocks noGrp="1" noChangeArrowheads="1"/>
          </p:cNvSpPr>
          <p:nvPr>
            <p:ph type="body" idx="1"/>
          </p:nvPr>
        </p:nvSpPr>
        <p:spPr/>
        <p:txBody>
          <a:bodyPr>
            <a:normAutofit lnSpcReduction="10000"/>
          </a:bodyPr>
          <a:lstStyle/>
          <a:p>
            <a:pPr eaLnBrk="1" hangingPunct="1">
              <a:lnSpc>
                <a:spcPct val="90000"/>
              </a:lnSpc>
              <a:buClr>
                <a:schemeClr val="folHlink"/>
              </a:buClr>
            </a:pPr>
            <a:r>
              <a:rPr lang="cs-CZ" altLang="cs-CZ" sz="2800" smtClean="0">
                <a:sym typeface="Symbol" panose="05050102010706020507" pitchFamily="18" charset="2"/>
              </a:rPr>
              <a:t> r</a:t>
            </a:r>
            <a:r>
              <a:rPr lang="cs-CZ" altLang="cs-CZ" sz="2800" smtClean="0"/>
              <a:t>esistance due to parcial / complete obstruction at any level</a:t>
            </a:r>
          </a:p>
          <a:p>
            <a:pPr eaLnBrk="1" hangingPunct="1">
              <a:lnSpc>
                <a:spcPct val="90000"/>
              </a:lnSpc>
              <a:buClr>
                <a:schemeClr val="folHlink"/>
              </a:buClr>
            </a:pPr>
            <a:r>
              <a:rPr lang="cs-CZ" altLang="cs-CZ" sz="2800" smtClean="0"/>
              <a:t>TLC + FVC normal </a:t>
            </a:r>
          </a:p>
          <a:p>
            <a:pPr eaLnBrk="1" hangingPunct="1">
              <a:lnSpc>
                <a:spcPct val="90000"/>
              </a:lnSpc>
              <a:buClr>
                <a:schemeClr val="folHlink"/>
              </a:buClr>
            </a:pPr>
            <a:r>
              <a:rPr lang="cs-CZ" altLang="cs-CZ" sz="2800" b="1" smtClean="0"/>
              <a:t>x</a:t>
            </a:r>
            <a:r>
              <a:rPr lang="cs-CZ" altLang="cs-CZ" sz="2800" smtClean="0"/>
              <a:t> </a:t>
            </a:r>
            <a:r>
              <a:rPr lang="cs-CZ" altLang="cs-CZ" sz="2800" b="1" smtClean="0">
                <a:solidFill>
                  <a:schemeClr val="folHlink"/>
                </a:solidFill>
                <a:sym typeface="Symbol" panose="05050102010706020507" pitchFamily="18" charset="2"/>
              </a:rPr>
              <a:t> e</a:t>
            </a:r>
            <a:r>
              <a:rPr lang="cs-CZ" altLang="cs-CZ" sz="2800" b="1" smtClean="0">
                <a:solidFill>
                  <a:schemeClr val="folHlink"/>
                </a:solidFill>
              </a:rPr>
              <a:t>xpiratory flow rate</a:t>
            </a:r>
            <a:r>
              <a:rPr lang="cs-CZ" altLang="cs-CZ" sz="2800" smtClean="0"/>
              <a:t> (FEV1)</a:t>
            </a:r>
          </a:p>
          <a:p>
            <a:pPr eaLnBrk="1" hangingPunct="1">
              <a:lnSpc>
                <a:spcPct val="90000"/>
              </a:lnSpc>
              <a:buClr>
                <a:schemeClr val="folHlink"/>
              </a:buClr>
            </a:pPr>
            <a:r>
              <a:rPr lang="cs-CZ" altLang="cs-CZ" sz="2800" smtClean="0"/>
              <a:t>1. bronchial asthma</a:t>
            </a:r>
          </a:p>
          <a:p>
            <a:pPr eaLnBrk="1" hangingPunct="1">
              <a:lnSpc>
                <a:spcPct val="90000"/>
              </a:lnSpc>
              <a:buClr>
                <a:schemeClr val="folHlink"/>
              </a:buClr>
            </a:pPr>
            <a:r>
              <a:rPr lang="cs-CZ" altLang="cs-CZ" sz="2800" smtClean="0"/>
              <a:t>2. chronic obstructive pulmonary disease</a:t>
            </a:r>
          </a:p>
          <a:p>
            <a:pPr lvl="1" eaLnBrk="1" hangingPunct="1">
              <a:lnSpc>
                <a:spcPct val="90000"/>
              </a:lnSpc>
              <a:buClr>
                <a:schemeClr val="folHlink"/>
              </a:buClr>
            </a:pPr>
            <a:r>
              <a:rPr lang="cs-CZ" altLang="cs-CZ" sz="2400" smtClean="0"/>
              <a:t>2a. emphysema</a:t>
            </a:r>
          </a:p>
          <a:p>
            <a:pPr lvl="1" eaLnBrk="1" hangingPunct="1">
              <a:lnSpc>
                <a:spcPct val="90000"/>
              </a:lnSpc>
              <a:buClr>
                <a:schemeClr val="folHlink"/>
              </a:buClr>
            </a:pPr>
            <a:r>
              <a:rPr lang="cs-CZ" altLang="cs-CZ" sz="2400" smtClean="0"/>
              <a:t>2b. chronic bronchitis / bronchiolitis</a:t>
            </a:r>
          </a:p>
          <a:p>
            <a:pPr eaLnBrk="1" hangingPunct="1">
              <a:lnSpc>
                <a:spcPct val="90000"/>
              </a:lnSpc>
              <a:buClr>
                <a:schemeClr val="folHlink"/>
              </a:buClr>
            </a:pPr>
            <a:r>
              <a:rPr lang="cs-CZ" altLang="cs-CZ" sz="2800" smtClean="0"/>
              <a:t>3. bronchiectasis</a:t>
            </a:r>
          </a:p>
          <a:p>
            <a:pPr eaLnBrk="1" hangingPunct="1">
              <a:lnSpc>
                <a:spcPct val="90000"/>
              </a:lnSpc>
              <a:buClr>
                <a:schemeClr val="folHlink"/>
              </a:buClr>
            </a:pPr>
            <a:r>
              <a:rPr lang="cs-CZ" altLang="cs-CZ" sz="2800" smtClean="0"/>
              <a:t>4. cystic fibrosis</a:t>
            </a:r>
          </a:p>
        </p:txBody>
      </p:sp>
    </p:spTree>
    <p:extLst>
      <p:ext uri="{BB962C8B-B14F-4D97-AF65-F5344CB8AC3E}">
        <p14:creationId xmlns:p14="http://schemas.microsoft.com/office/powerpoint/2010/main" val="38541177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2" name="Picture 7" descr="g lobarpneumoni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49450"/>
            <a:ext cx="7162800" cy="473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3"/>
          <p:cNvSpPr>
            <a:spLocks noGrp="1" noChangeArrowheads="1"/>
          </p:cNvSpPr>
          <p:nvPr>
            <p:ph type="title"/>
          </p:nvPr>
        </p:nvSpPr>
        <p:spPr>
          <a:xfrm>
            <a:off x="762000" y="533400"/>
            <a:ext cx="8077200" cy="685800"/>
          </a:xfrm>
        </p:spPr>
        <p:txBody>
          <a:bodyPr/>
          <a:lstStyle/>
          <a:p>
            <a:pPr eaLnBrk="1" hangingPunct="1"/>
            <a:r>
              <a:rPr lang="en-US" dirty="0" smtClean="0"/>
              <a:t>Lobar Pneumonia – Gray </a:t>
            </a:r>
            <a:r>
              <a:rPr lang="en-US" dirty="0" err="1" smtClean="0"/>
              <a:t>hep</a:t>
            </a:r>
            <a:r>
              <a:rPr lang="en-US" dirty="0" smtClean="0"/>
              <a:t>.</a:t>
            </a:r>
          </a:p>
        </p:txBody>
      </p:sp>
      <p:sp>
        <p:nvSpPr>
          <p:cNvPr id="47108" name="AutoShape 4"/>
          <p:cNvSpPr>
            <a:spLocks noChangeArrowheads="1"/>
          </p:cNvSpPr>
          <p:nvPr/>
        </p:nvSpPr>
        <p:spPr bwMode="auto">
          <a:xfrm rot="3046928">
            <a:off x="5562600" y="35814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47109" name="AutoShape 5"/>
          <p:cNvSpPr>
            <a:spLocks noChangeArrowheads="1"/>
          </p:cNvSpPr>
          <p:nvPr/>
        </p:nvSpPr>
        <p:spPr bwMode="auto">
          <a:xfrm rot="3046928">
            <a:off x="1752600" y="17526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712904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 calcmode="lin" valueType="num">
                                      <p:cBhvr additive="base">
                                        <p:cTn id="7" dur="500" fill="hold"/>
                                        <p:tgtEl>
                                          <p:spTgt spid="47108"/>
                                        </p:tgtEl>
                                        <p:attrNameLst>
                                          <p:attrName>ppt_x</p:attrName>
                                        </p:attrNameLst>
                                      </p:cBhvr>
                                      <p:tavLst>
                                        <p:tav tm="0">
                                          <p:val>
                                            <p:strVal val="0-#ppt_w/2"/>
                                          </p:val>
                                        </p:tav>
                                        <p:tav tm="100000">
                                          <p:val>
                                            <p:strVal val="#ppt_x"/>
                                          </p:val>
                                        </p:tav>
                                      </p:tavLst>
                                    </p:anim>
                                    <p:anim calcmode="lin" valueType="num">
                                      <p:cBhvr additive="base">
                                        <p:cTn id="8" dur="500" fill="hold"/>
                                        <p:tgtEl>
                                          <p:spTgt spid="4710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47109"/>
                                        </p:tgtEl>
                                        <p:attrNameLst>
                                          <p:attrName>style.visibility</p:attrName>
                                        </p:attrNameLst>
                                      </p:cBhvr>
                                      <p:to>
                                        <p:strVal val="visible"/>
                                      </p:to>
                                    </p:set>
                                    <p:anim calcmode="lin" valueType="num">
                                      <p:cBhvr additive="base">
                                        <p:cTn id="13" dur="500" fill="hold"/>
                                        <p:tgtEl>
                                          <p:spTgt spid="47109"/>
                                        </p:tgtEl>
                                        <p:attrNameLst>
                                          <p:attrName>ppt_x</p:attrName>
                                        </p:attrNameLst>
                                      </p:cBhvr>
                                      <p:tavLst>
                                        <p:tav tm="0">
                                          <p:val>
                                            <p:strVal val="0-#ppt_w/2"/>
                                          </p:val>
                                        </p:tav>
                                        <p:tav tm="100000">
                                          <p:val>
                                            <p:strVal val="#ppt_x"/>
                                          </p:val>
                                        </p:tav>
                                      </p:tavLst>
                                    </p:anim>
                                    <p:anim calcmode="lin" valueType="num">
                                      <p:cBhvr additive="base">
                                        <p:cTn id="14" dur="500" fill="hold"/>
                                        <p:tgtEl>
                                          <p:spTgt spid="4710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nimBg="1"/>
      <p:bldP spid="4710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z="3600" smtClean="0"/>
              <a:t>Lobar Pneumonia:</a:t>
            </a:r>
          </a:p>
        </p:txBody>
      </p:sp>
      <p:pic>
        <p:nvPicPr>
          <p:cNvPr id="21507" name="Picture 4" descr="10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371600"/>
            <a:ext cx="5562600" cy="5170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05885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
          <p:cNvSpPr>
            <a:spLocks noGrp="1" noChangeArrowheads="1"/>
          </p:cNvSpPr>
          <p:nvPr>
            <p:ph type="title"/>
          </p:nvPr>
        </p:nvSpPr>
        <p:spPr/>
        <p:txBody>
          <a:bodyPr/>
          <a:lstStyle/>
          <a:p>
            <a:pPr eaLnBrk="1" hangingPunct="1"/>
            <a:r>
              <a:rPr lang="en-US" smtClean="0"/>
              <a:t>Pneumonia-stages</a:t>
            </a:r>
          </a:p>
        </p:txBody>
      </p:sp>
      <p:pic>
        <p:nvPicPr>
          <p:cNvPr id="25603"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14134" t="7877" r="2458" b="5481"/>
          <a:stretch>
            <a:fillRect/>
          </a:stretch>
        </p:blipFill>
        <p:spPr>
          <a:xfrm>
            <a:off x="395536" y="1420812"/>
            <a:ext cx="8352928" cy="5248547"/>
          </a:xfrm>
          <a:noFill/>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Lst>
        </p:spPr>
      </p:pic>
    </p:spTree>
    <p:extLst>
      <p:ext uri="{BB962C8B-B14F-4D97-AF65-F5344CB8AC3E}">
        <p14:creationId xmlns:p14="http://schemas.microsoft.com/office/powerpoint/2010/main" val="3998663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title"/>
          </p:nvPr>
        </p:nvSpPr>
        <p:spPr/>
        <p:txBody>
          <a:bodyPr/>
          <a:lstStyle/>
          <a:p>
            <a:pPr eaLnBrk="1" hangingPunct="1"/>
            <a:r>
              <a:rPr lang="en-US" smtClean="0"/>
              <a:t>Lobar Pneumonia: Congestion</a:t>
            </a:r>
          </a:p>
        </p:txBody>
      </p:sp>
      <p:pic>
        <p:nvPicPr>
          <p:cNvPr id="22531" name="Picture 5" descr="1116"/>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7394"/>
          <a:stretch/>
        </p:blipFill>
        <p:spPr>
          <a:xfrm>
            <a:off x="628650" y="1447800"/>
            <a:ext cx="7886700" cy="507754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652276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2"/>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628650" y="1690689"/>
            <a:ext cx="7886700" cy="4930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3"/>
          <p:cNvSpPr>
            <a:spLocks noGrp="1" noChangeArrowheads="1"/>
          </p:cNvSpPr>
          <p:nvPr>
            <p:ph type="title"/>
          </p:nvPr>
        </p:nvSpPr>
        <p:spPr/>
        <p:txBody>
          <a:bodyPr/>
          <a:lstStyle/>
          <a:p>
            <a:pPr eaLnBrk="1" hangingPunct="1"/>
            <a:r>
              <a:rPr lang="en-US" smtClean="0"/>
              <a:t>Lobar Pneumonia: Red hepat.</a:t>
            </a:r>
          </a:p>
        </p:txBody>
      </p:sp>
    </p:spTree>
    <p:extLst>
      <p:ext uri="{BB962C8B-B14F-4D97-AF65-F5344CB8AC3E}">
        <p14:creationId xmlns:p14="http://schemas.microsoft.com/office/powerpoint/2010/main" val="1813804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title"/>
          </p:nvPr>
        </p:nvSpPr>
        <p:spPr/>
        <p:txBody>
          <a:bodyPr/>
          <a:lstStyle/>
          <a:p>
            <a:pPr eaLnBrk="1" hangingPunct="1"/>
            <a:r>
              <a:rPr lang="en-US" smtClean="0"/>
              <a:t>Lobar Pneumonia: Grey hepat.</a:t>
            </a:r>
          </a:p>
        </p:txBody>
      </p:sp>
      <p:pic>
        <p:nvPicPr>
          <p:cNvPr id="3" name="Picture 2" descr="C:\Users\Korisnik\Patologija-slike\Patologija pluća-slike\scan0122.jpg"/>
          <p:cNvPicPr>
            <a:picLocks noChangeAspect="1" noChangeArrowheads="1"/>
          </p:cNvPicPr>
          <p:nvPr/>
        </p:nvPicPr>
        <p:blipFill>
          <a:blip r:embed="rId2"/>
          <a:srcRect/>
          <a:stretch>
            <a:fillRect/>
          </a:stretch>
        </p:blipFill>
        <p:spPr bwMode="auto">
          <a:xfrm>
            <a:off x="741390" y="1588004"/>
            <a:ext cx="7688262" cy="5009348"/>
          </a:xfrm>
          <a:prstGeom prst="rect">
            <a:avLst/>
          </a:prstGeom>
          <a:noFill/>
          <a:ln w="38100">
            <a:noFill/>
            <a:miter lim="800000"/>
            <a:headEnd/>
            <a:tailEnd/>
          </a:ln>
          <a:effectLst/>
        </p:spPr>
      </p:pic>
    </p:spTree>
    <p:extLst>
      <p:ext uri="{BB962C8B-B14F-4D97-AF65-F5344CB8AC3E}">
        <p14:creationId xmlns:p14="http://schemas.microsoft.com/office/powerpoint/2010/main" val="1269745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66800" y="533400"/>
            <a:ext cx="7793038" cy="762000"/>
          </a:xfrm>
        </p:spPr>
        <p:txBody>
          <a:bodyPr/>
          <a:lstStyle/>
          <a:p>
            <a:pPr eaLnBrk="1" hangingPunct="1"/>
            <a:r>
              <a:rPr lang="en-US" sz="3200" smtClean="0"/>
              <a:t>Consolidation of the lung occurs in pneumonia</a:t>
            </a:r>
          </a:p>
        </p:txBody>
      </p:sp>
      <p:sp>
        <p:nvSpPr>
          <p:cNvPr id="7171" name="Rectangle 3"/>
          <p:cNvSpPr>
            <a:spLocks noGrp="1" noChangeArrowheads="1"/>
          </p:cNvSpPr>
          <p:nvPr>
            <p:ph type="body" idx="1"/>
          </p:nvPr>
        </p:nvSpPr>
        <p:spPr>
          <a:xfrm>
            <a:off x="685800" y="1447800"/>
            <a:ext cx="8269288" cy="4837113"/>
          </a:xfrm>
        </p:spPr>
        <p:txBody>
          <a:bodyPr/>
          <a:lstStyle/>
          <a:p>
            <a:pPr eaLnBrk="1" hangingPunct="1"/>
            <a:r>
              <a:rPr lang="en-US" sz="2800" dirty="0" smtClean="0"/>
              <a:t>What is consolidation?</a:t>
            </a:r>
          </a:p>
          <a:p>
            <a:pPr eaLnBrk="1" hangingPunct="1">
              <a:buFont typeface="Wingdings" panose="05000000000000000000" pitchFamily="2" charset="2"/>
              <a:buNone/>
            </a:pPr>
            <a:r>
              <a:rPr lang="en-US" sz="2800" dirty="0" smtClean="0"/>
              <a:t>   Consolidation is exudative solidification of lung parenchyma that occurs in bacterial invasion of the lung.</a:t>
            </a:r>
          </a:p>
          <a:p>
            <a:pPr eaLnBrk="1" hangingPunct="1">
              <a:buFont typeface="Wingdings" panose="05000000000000000000" pitchFamily="2" charset="2"/>
              <a:buNone/>
            </a:pPr>
            <a:r>
              <a:rPr lang="en-US" sz="2800" dirty="0" smtClean="0"/>
              <a:t>   This is known as chronic pneumonia.</a:t>
            </a:r>
          </a:p>
          <a:p>
            <a:pPr eaLnBrk="1" hangingPunct="1"/>
            <a:endParaRPr lang="en-US" dirty="0" smtClean="0"/>
          </a:p>
        </p:txBody>
      </p:sp>
    </p:spTree>
    <p:extLst>
      <p:ext uri="{BB962C8B-B14F-4D97-AF65-F5344CB8AC3E}">
        <p14:creationId xmlns:p14="http://schemas.microsoft.com/office/powerpoint/2010/main" val="2945939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Chronic pneumonia</a:t>
            </a:r>
            <a:endParaRPr lang="en-US"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rot="16200000">
            <a:off x="107507" y="2132854"/>
            <a:ext cx="4752529" cy="3456386"/>
          </a:xfrm>
        </p:spPr>
      </p:pic>
      <p:pic>
        <p:nvPicPr>
          <p:cNvPr id="8"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555743" y="2409520"/>
            <a:ext cx="4336185" cy="3108960"/>
          </a:xfrm>
        </p:spPr>
      </p:pic>
    </p:spTree>
    <p:extLst>
      <p:ext uri="{BB962C8B-B14F-4D97-AF65-F5344CB8AC3E}">
        <p14:creationId xmlns:p14="http://schemas.microsoft.com/office/powerpoint/2010/main" val="38539011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descr="g bronchopneumonia2"/>
          <p:cNvPicPr>
            <a:picLocks noChangeAspect="1" noChangeArrowheads="1"/>
          </p:cNvPicPr>
          <p:nvPr/>
        </p:nvPicPr>
        <p:blipFill>
          <a:blip r:embed="rId2">
            <a:lum bright="18000" contrast="18000"/>
            <a:extLst>
              <a:ext uri="{28A0092B-C50C-407E-A947-70E740481C1C}">
                <a14:useLocalDpi xmlns:a14="http://schemas.microsoft.com/office/drawing/2010/main" val="0"/>
              </a:ext>
            </a:extLst>
          </a:blip>
          <a:srcRect/>
          <a:stretch>
            <a:fillRect/>
          </a:stretch>
        </p:blipFill>
        <p:spPr bwMode="auto">
          <a:xfrm>
            <a:off x="4743450" y="228600"/>
            <a:ext cx="422275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ctangle 2"/>
          <p:cNvSpPr>
            <a:spLocks noGrp="1" noChangeArrowheads="1"/>
          </p:cNvSpPr>
          <p:nvPr>
            <p:ph type="title"/>
          </p:nvPr>
        </p:nvSpPr>
        <p:spPr>
          <a:xfrm>
            <a:off x="838200" y="2362200"/>
            <a:ext cx="3657600" cy="1447800"/>
          </a:xfrm>
        </p:spPr>
        <p:txBody>
          <a:bodyPr>
            <a:normAutofit fontScale="90000"/>
          </a:bodyPr>
          <a:lstStyle/>
          <a:p>
            <a:pPr eaLnBrk="1" hangingPunct="1"/>
            <a:r>
              <a:rPr lang="en-US" sz="4000" dirty="0" smtClean="0"/>
              <a:t>Broncho-pneumonia</a:t>
            </a:r>
            <a:br>
              <a:rPr lang="en-US" sz="4000" dirty="0" smtClean="0"/>
            </a:br>
            <a:r>
              <a:rPr lang="en-US" sz="4000" dirty="0" smtClean="0"/>
              <a:t>(Lobular pneumonia)</a:t>
            </a:r>
          </a:p>
        </p:txBody>
      </p:sp>
    </p:spTree>
    <p:extLst>
      <p:ext uri="{BB962C8B-B14F-4D97-AF65-F5344CB8AC3E}">
        <p14:creationId xmlns:p14="http://schemas.microsoft.com/office/powerpoint/2010/main" val="3642458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eaLnBrk="1" hangingPunct="1"/>
            <a:r>
              <a:rPr lang="en-US" smtClean="0"/>
              <a:t>Bronchopneumonia (patchy)</a:t>
            </a:r>
          </a:p>
        </p:txBody>
      </p:sp>
      <p:sp>
        <p:nvSpPr>
          <p:cNvPr id="6151" name="Rectangle 7"/>
          <p:cNvSpPr>
            <a:spLocks noGrp="1" noChangeArrowheads="1"/>
          </p:cNvSpPr>
          <p:nvPr>
            <p:ph type="body" idx="1"/>
          </p:nvPr>
        </p:nvSpPr>
        <p:spPr>
          <a:xfrm>
            <a:off x="685800" y="1524000"/>
            <a:ext cx="8269288" cy="5029200"/>
          </a:xfrm>
        </p:spPr>
        <p:txBody>
          <a:bodyPr>
            <a:normAutofit/>
          </a:bodyPr>
          <a:lstStyle/>
          <a:p>
            <a:pPr eaLnBrk="1" hangingPunct="1"/>
            <a:r>
              <a:rPr lang="en-US" sz="2400" dirty="0" smtClean="0"/>
              <a:t>Extremes of age. (infancy and old age)</a:t>
            </a:r>
          </a:p>
          <a:p>
            <a:pPr eaLnBrk="1" hangingPunct="1"/>
            <a:r>
              <a:rPr lang="en-US" sz="2400" dirty="0" smtClean="0"/>
              <a:t>Staph, Strep, </a:t>
            </a:r>
            <a:r>
              <a:rPr lang="en-US" sz="2400" dirty="0" err="1" smtClean="0"/>
              <a:t>Pneumo</a:t>
            </a:r>
            <a:r>
              <a:rPr lang="en-US" sz="2400" dirty="0" smtClean="0"/>
              <a:t> &amp; H. influenza</a:t>
            </a:r>
          </a:p>
          <a:p>
            <a:pPr eaLnBrk="1" hangingPunct="1"/>
            <a:r>
              <a:rPr lang="en-US" sz="2400" dirty="0" smtClean="0"/>
              <a:t>Patchy consolidation – </a:t>
            </a:r>
            <a:r>
              <a:rPr lang="en-US" sz="2400" dirty="0" smtClean="0">
                <a:solidFill>
                  <a:srgbClr val="993300"/>
                </a:solidFill>
              </a:rPr>
              <a:t>not limited to lobes</a:t>
            </a:r>
            <a:r>
              <a:rPr lang="en-US" sz="2400" dirty="0" smtClean="0"/>
              <a:t>.</a:t>
            </a:r>
          </a:p>
          <a:p>
            <a:pPr eaLnBrk="1" hangingPunct="1"/>
            <a:r>
              <a:rPr lang="en-US" sz="2400" dirty="0" err="1" smtClean="0"/>
              <a:t>Suppurative</a:t>
            </a:r>
            <a:r>
              <a:rPr lang="en-US" sz="2400" dirty="0" smtClean="0"/>
              <a:t> inflammation</a:t>
            </a:r>
          </a:p>
          <a:p>
            <a:pPr eaLnBrk="1" hangingPunct="1"/>
            <a:r>
              <a:rPr lang="en-US" sz="2400" dirty="0" smtClean="0"/>
              <a:t>Usually bilateral</a:t>
            </a:r>
          </a:p>
          <a:p>
            <a:pPr eaLnBrk="1" hangingPunct="1"/>
            <a:r>
              <a:rPr lang="en-US" sz="2400" dirty="0" smtClean="0"/>
              <a:t>Lower lobes common</a:t>
            </a:r>
          </a:p>
        </p:txBody>
      </p:sp>
      <p:grpSp>
        <p:nvGrpSpPr>
          <p:cNvPr id="27652" name="Group 29"/>
          <p:cNvGrpSpPr>
            <a:grpSpLocks/>
          </p:cNvGrpSpPr>
          <p:nvPr/>
        </p:nvGrpSpPr>
        <p:grpSpPr bwMode="auto">
          <a:xfrm>
            <a:off x="5562600" y="3505200"/>
            <a:ext cx="2286000" cy="2387600"/>
            <a:chOff x="3552" y="2112"/>
            <a:chExt cx="1440" cy="1504"/>
          </a:xfrm>
        </p:grpSpPr>
        <p:sp>
          <p:nvSpPr>
            <p:cNvPr id="27666" name="Freeform 12"/>
            <p:cNvSpPr>
              <a:spLocks/>
            </p:cNvSpPr>
            <p:nvPr/>
          </p:nvSpPr>
          <p:spPr bwMode="auto">
            <a:xfrm>
              <a:off x="3552" y="2112"/>
              <a:ext cx="768" cy="1504"/>
            </a:xfrm>
            <a:custGeom>
              <a:avLst/>
              <a:gdLst>
                <a:gd name="T0" fmla="*/ 560 w 768"/>
                <a:gd name="T1" fmla="*/ 64 h 1504"/>
                <a:gd name="T2" fmla="*/ 128 w 768"/>
                <a:gd name="T3" fmla="*/ 208 h 1504"/>
                <a:gd name="T4" fmla="*/ 32 w 768"/>
                <a:gd name="T5" fmla="*/ 736 h 1504"/>
                <a:gd name="T6" fmla="*/ 320 w 768"/>
                <a:gd name="T7" fmla="*/ 1456 h 1504"/>
                <a:gd name="T8" fmla="*/ 704 w 768"/>
                <a:gd name="T9" fmla="*/ 1024 h 1504"/>
                <a:gd name="T10" fmla="*/ 704 w 768"/>
                <a:gd name="T11" fmla="*/ 592 h 1504"/>
                <a:gd name="T12" fmla="*/ 560 w 768"/>
                <a:gd name="T13" fmla="*/ 64 h 1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8" h="1504">
                  <a:moveTo>
                    <a:pt x="560" y="64"/>
                  </a:moveTo>
                  <a:cubicBezTo>
                    <a:pt x="464" y="0"/>
                    <a:pt x="216" y="96"/>
                    <a:pt x="128" y="208"/>
                  </a:cubicBezTo>
                  <a:cubicBezTo>
                    <a:pt x="40" y="320"/>
                    <a:pt x="0" y="528"/>
                    <a:pt x="32" y="736"/>
                  </a:cubicBezTo>
                  <a:cubicBezTo>
                    <a:pt x="64" y="944"/>
                    <a:pt x="208" y="1408"/>
                    <a:pt x="320" y="1456"/>
                  </a:cubicBezTo>
                  <a:cubicBezTo>
                    <a:pt x="432" y="1504"/>
                    <a:pt x="640" y="1168"/>
                    <a:pt x="704" y="1024"/>
                  </a:cubicBezTo>
                  <a:cubicBezTo>
                    <a:pt x="768" y="880"/>
                    <a:pt x="736" y="752"/>
                    <a:pt x="704" y="592"/>
                  </a:cubicBezTo>
                  <a:cubicBezTo>
                    <a:pt x="672" y="432"/>
                    <a:pt x="656" y="128"/>
                    <a:pt x="560" y="64"/>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667" name="Freeform 13"/>
            <p:cNvSpPr>
              <a:spLocks/>
            </p:cNvSpPr>
            <p:nvPr/>
          </p:nvSpPr>
          <p:spPr bwMode="auto">
            <a:xfrm>
              <a:off x="4344" y="2112"/>
              <a:ext cx="648" cy="1432"/>
            </a:xfrm>
            <a:custGeom>
              <a:avLst/>
              <a:gdLst>
                <a:gd name="T0" fmla="*/ 22 w 704"/>
                <a:gd name="T1" fmla="*/ 150 h 1600"/>
                <a:gd name="T2" fmla="*/ 22 w 704"/>
                <a:gd name="T3" fmla="*/ 537 h 1600"/>
                <a:gd name="T4" fmla="*/ 110 w 704"/>
                <a:gd name="T5" fmla="*/ 752 h 1600"/>
                <a:gd name="T6" fmla="*/ 243 w 704"/>
                <a:gd name="T7" fmla="*/ 967 h 1600"/>
                <a:gd name="T8" fmla="*/ 155 w 704"/>
                <a:gd name="T9" fmla="*/ 1267 h 1600"/>
                <a:gd name="T10" fmla="*/ 66 w 704"/>
                <a:gd name="T11" fmla="*/ 1396 h 1600"/>
                <a:gd name="T12" fmla="*/ 508 w 704"/>
                <a:gd name="T13" fmla="*/ 1310 h 1600"/>
                <a:gd name="T14" fmla="*/ 641 w 704"/>
                <a:gd name="T15" fmla="*/ 666 h 1600"/>
                <a:gd name="T16" fmla="*/ 464 w 704"/>
                <a:gd name="T17" fmla="*/ 107 h 1600"/>
                <a:gd name="T18" fmla="*/ 155 w 704"/>
                <a:gd name="T19" fmla="*/ 21 h 1600"/>
                <a:gd name="T20" fmla="*/ 22 w 704"/>
                <a:gd name="T21" fmla="*/ 150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04" h="1600">
                  <a:moveTo>
                    <a:pt x="24" y="168"/>
                  </a:moveTo>
                  <a:cubicBezTo>
                    <a:pt x="0" y="264"/>
                    <a:pt x="8" y="488"/>
                    <a:pt x="24" y="600"/>
                  </a:cubicBezTo>
                  <a:cubicBezTo>
                    <a:pt x="40" y="712"/>
                    <a:pt x="80" y="760"/>
                    <a:pt x="120" y="840"/>
                  </a:cubicBezTo>
                  <a:cubicBezTo>
                    <a:pt x="160" y="920"/>
                    <a:pt x="256" y="984"/>
                    <a:pt x="264" y="1080"/>
                  </a:cubicBezTo>
                  <a:cubicBezTo>
                    <a:pt x="272" y="1176"/>
                    <a:pt x="200" y="1336"/>
                    <a:pt x="168" y="1416"/>
                  </a:cubicBezTo>
                  <a:cubicBezTo>
                    <a:pt x="136" y="1496"/>
                    <a:pt x="8" y="1552"/>
                    <a:pt x="72" y="1560"/>
                  </a:cubicBezTo>
                  <a:cubicBezTo>
                    <a:pt x="136" y="1568"/>
                    <a:pt x="448" y="1600"/>
                    <a:pt x="552" y="1464"/>
                  </a:cubicBezTo>
                  <a:cubicBezTo>
                    <a:pt x="656" y="1328"/>
                    <a:pt x="704" y="968"/>
                    <a:pt x="696" y="744"/>
                  </a:cubicBezTo>
                  <a:cubicBezTo>
                    <a:pt x="688" y="520"/>
                    <a:pt x="592" y="240"/>
                    <a:pt x="504" y="120"/>
                  </a:cubicBezTo>
                  <a:cubicBezTo>
                    <a:pt x="416" y="0"/>
                    <a:pt x="248" y="16"/>
                    <a:pt x="168" y="24"/>
                  </a:cubicBezTo>
                  <a:cubicBezTo>
                    <a:pt x="88" y="32"/>
                    <a:pt x="48" y="72"/>
                    <a:pt x="24" y="168"/>
                  </a:cubicBezTo>
                  <a:close/>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668" name="Freeform 25"/>
            <p:cNvSpPr>
              <a:spLocks/>
            </p:cNvSpPr>
            <p:nvPr/>
          </p:nvSpPr>
          <p:spPr bwMode="auto">
            <a:xfrm>
              <a:off x="3552" y="2640"/>
              <a:ext cx="736" cy="480"/>
            </a:xfrm>
            <a:custGeom>
              <a:avLst/>
              <a:gdLst>
                <a:gd name="T0" fmla="*/ 0 w 736"/>
                <a:gd name="T1" fmla="*/ 0 h 480"/>
                <a:gd name="T2" fmla="*/ 240 w 736"/>
                <a:gd name="T3" fmla="*/ 96 h 480"/>
                <a:gd name="T4" fmla="*/ 528 w 736"/>
                <a:gd name="T5" fmla="*/ 144 h 480"/>
                <a:gd name="T6" fmla="*/ 720 w 736"/>
                <a:gd name="T7" fmla="*/ 96 h 480"/>
                <a:gd name="T8" fmla="*/ 432 w 736"/>
                <a:gd name="T9" fmla="*/ 336 h 480"/>
                <a:gd name="T10" fmla="*/ 240 w 736"/>
                <a:gd name="T11" fmla="*/ 432 h 480"/>
                <a:gd name="T12" fmla="*/ 96 w 736"/>
                <a:gd name="T13" fmla="*/ 480 h 4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6" h="480">
                  <a:moveTo>
                    <a:pt x="0" y="0"/>
                  </a:moveTo>
                  <a:cubicBezTo>
                    <a:pt x="76" y="36"/>
                    <a:pt x="152" y="72"/>
                    <a:pt x="240" y="96"/>
                  </a:cubicBezTo>
                  <a:cubicBezTo>
                    <a:pt x="328" y="120"/>
                    <a:pt x="448" y="144"/>
                    <a:pt x="528" y="144"/>
                  </a:cubicBezTo>
                  <a:cubicBezTo>
                    <a:pt x="608" y="144"/>
                    <a:pt x="736" y="64"/>
                    <a:pt x="720" y="96"/>
                  </a:cubicBezTo>
                  <a:cubicBezTo>
                    <a:pt x="704" y="128"/>
                    <a:pt x="512" y="280"/>
                    <a:pt x="432" y="336"/>
                  </a:cubicBezTo>
                  <a:cubicBezTo>
                    <a:pt x="352" y="392"/>
                    <a:pt x="296" y="408"/>
                    <a:pt x="240" y="432"/>
                  </a:cubicBezTo>
                  <a:cubicBezTo>
                    <a:pt x="184" y="456"/>
                    <a:pt x="120" y="472"/>
                    <a:pt x="96" y="480"/>
                  </a:cubicBezTo>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669" name="Freeform 26"/>
            <p:cNvSpPr>
              <a:spLocks/>
            </p:cNvSpPr>
            <p:nvPr/>
          </p:nvSpPr>
          <p:spPr bwMode="auto">
            <a:xfrm>
              <a:off x="4416" y="2616"/>
              <a:ext cx="576" cy="216"/>
            </a:xfrm>
            <a:custGeom>
              <a:avLst/>
              <a:gdLst>
                <a:gd name="T0" fmla="*/ 0 w 576"/>
                <a:gd name="T1" fmla="*/ 168 h 216"/>
                <a:gd name="T2" fmla="*/ 240 w 576"/>
                <a:gd name="T3" fmla="*/ 216 h 216"/>
                <a:gd name="T4" fmla="*/ 480 w 576"/>
                <a:gd name="T5" fmla="*/ 168 h 216"/>
                <a:gd name="T6" fmla="*/ 576 w 576"/>
                <a:gd name="T7" fmla="*/ 72 h 2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6" h="216">
                  <a:moveTo>
                    <a:pt x="0" y="168"/>
                  </a:moveTo>
                  <a:cubicBezTo>
                    <a:pt x="80" y="192"/>
                    <a:pt x="160" y="216"/>
                    <a:pt x="240" y="216"/>
                  </a:cubicBezTo>
                  <a:cubicBezTo>
                    <a:pt x="320" y="216"/>
                    <a:pt x="424" y="192"/>
                    <a:pt x="480" y="168"/>
                  </a:cubicBezTo>
                  <a:cubicBezTo>
                    <a:pt x="536" y="144"/>
                    <a:pt x="576" y="0"/>
                    <a:pt x="576" y="72"/>
                  </a:cubicBezTo>
                </a:path>
              </a:pathLst>
            </a:custGeom>
            <a:noFill/>
            <a:ln w="9525" cap="flat" cmpd="sng">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6172" name="Group 28"/>
          <p:cNvGrpSpPr>
            <a:grpSpLocks/>
          </p:cNvGrpSpPr>
          <p:nvPr/>
        </p:nvGrpSpPr>
        <p:grpSpPr bwMode="auto">
          <a:xfrm>
            <a:off x="5867400" y="4724400"/>
            <a:ext cx="1828800" cy="914400"/>
            <a:chOff x="3744" y="2928"/>
            <a:chExt cx="1152" cy="576"/>
          </a:xfrm>
        </p:grpSpPr>
        <p:sp>
          <p:nvSpPr>
            <p:cNvPr id="27654" name="Freeform 14"/>
            <p:cNvSpPr>
              <a:spLocks/>
            </p:cNvSpPr>
            <p:nvPr/>
          </p:nvSpPr>
          <p:spPr bwMode="auto">
            <a:xfrm>
              <a:off x="3744" y="3264"/>
              <a:ext cx="152" cy="240"/>
            </a:xfrm>
            <a:custGeom>
              <a:avLst/>
              <a:gdLst>
                <a:gd name="T0" fmla="*/ 104 w 152"/>
                <a:gd name="T1" fmla="*/ 0 h 288"/>
                <a:gd name="T2" fmla="*/ 56 w 152"/>
                <a:gd name="T3" fmla="*/ 40 h 288"/>
                <a:gd name="T4" fmla="*/ 8 w 152"/>
                <a:gd name="T5" fmla="*/ 120 h 288"/>
                <a:gd name="T6" fmla="*/ 104 w 152"/>
                <a:gd name="T7" fmla="*/ 240 h 288"/>
                <a:gd name="T8" fmla="*/ 104 w 152"/>
                <a:gd name="T9" fmla="*/ 120 h 288"/>
                <a:gd name="T10" fmla="*/ 152 w 152"/>
                <a:gd name="T11" fmla="*/ 40 h 288"/>
                <a:gd name="T12" fmla="*/ 104 w 152"/>
                <a:gd name="T13" fmla="*/ 0 h 2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 h="288">
                  <a:moveTo>
                    <a:pt x="104" y="0"/>
                  </a:moveTo>
                  <a:cubicBezTo>
                    <a:pt x="88" y="0"/>
                    <a:pt x="72" y="24"/>
                    <a:pt x="56" y="48"/>
                  </a:cubicBezTo>
                  <a:cubicBezTo>
                    <a:pt x="40" y="72"/>
                    <a:pt x="0" y="104"/>
                    <a:pt x="8" y="144"/>
                  </a:cubicBezTo>
                  <a:cubicBezTo>
                    <a:pt x="16" y="184"/>
                    <a:pt x="88" y="288"/>
                    <a:pt x="104" y="288"/>
                  </a:cubicBezTo>
                  <a:cubicBezTo>
                    <a:pt x="120" y="288"/>
                    <a:pt x="96" y="184"/>
                    <a:pt x="104" y="144"/>
                  </a:cubicBezTo>
                  <a:cubicBezTo>
                    <a:pt x="112" y="104"/>
                    <a:pt x="152" y="72"/>
                    <a:pt x="152" y="48"/>
                  </a:cubicBezTo>
                  <a:cubicBezTo>
                    <a:pt x="152" y="24"/>
                    <a:pt x="120" y="0"/>
                    <a:pt x="104" y="0"/>
                  </a:cubicBezTo>
                  <a:close/>
                </a:path>
              </a:pathLst>
            </a:custGeom>
            <a:solidFill>
              <a:srgbClr val="CC6600"/>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655" name="Oval 15"/>
            <p:cNvSpPr>
              <a:spLocks noChangeArrowheads="1"/>
            </p:cNvSpPr>
            <p:nvPr/>
          </p:nvSpPr>
          <p:spPr bwMode="auto">
            <a:xfrm>
              <a:off x="3744" y="2976"/>
              <a:ext cx="48" cy="96"/>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56" name="Oval 16"/>
            <p:cNvSpPr>
              <a:spLocks noChangeArrowheads="1"/>
            </p:cNvSpPr>
            <p:nvPr/>
          </p:nvSpPr>
          <p:spPr bwMode="auto">
            <a:xfrm>
              <a:off x="4608" y="3120"/>
              <a:ext cx="96" cy="144"/>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57" name="Oval 17"/>
            <p:cNvSpPr>
              <a:spLocks noChangeArrowheads="1"/>
            </p:cNvSpPr>
            <p:nvPr/>
          </p:nvSpPr>
          <p:spPr bwMode="auto">
            <a:xfrm>
              <a:off x="4080" y="2928"/>
              <a:ext cx="48" cy="96"/>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58" name="Oval 18"/>
            <p:cNvSpPr>
              <a:spLocks noChangeArrowheads="1"/>
            </p:cNvSpPr>
            <p:nvPr/>
          </p:nvSpPr>
          <p:spPr bwMode="auto">
            <a:xfrm>
              <a:off x="3936" y="3120"/>
              <a:ext cx="96" cy="96"/>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59" name="Oval 19"/>
            <p:cNvSpPr>
              <a:spLocks noChangeArrowheads="1"/>
            </p:cNvSpPr>
            <p:nvPr/>
          </p:nvSpPr>
          <p:spPr bwMode="auto">
            <a:xfrm>
              <a:off x="4560" y="3312"/>
              <a:ext cx="96" cy="144"/>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60" name="Oval 20"/>
            <p:cNvSpPr>
              <a:spLocks noChangeArrowheads="1"/>
            </p:cNvSpPr>
            <p:nvPr/>
          </p:nvSpPr>
          <p:spPr bwMode="auto">
            <a:xfrm>
              <a:off x="4608" y="2928"/>
              <a:ext cx="48" cy="96"/>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61" name="Oval 21"/>
            <p:cNvSpPr>
              <a:spLocks noChangeArrowheads="1"/>
            </p:cNvSpPr>
            <p:nvPr/>
          </p:nvSpPr>
          <p:spPr bwMode="auto">
            <a:xfrm>
              <a:off x="4800" y="3024"/>
              <a:ext cx="96" cy="144"/>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62" name="Oval 22"/>
            <p:cNvSpPr>
              <a:spLocks noChangeArrowheads="1"/>
            </p:cNvSpPr>
            <p:nvPr/>
          </p:nvSpPr>
          <p:spPr bwMode="auto">
            <a:xfrm>
              <a:off x="3936" y="3360"/>
              <a:ext cx="48" cy="96"/>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63" name="Freeform 23"/>
            <p:cNvSpPr>
              <a:spLocks/>
            </p:cNvSpPr>
            <p:nvPr/>
          </p:nvSpPr>
          <p:spPr bwMode="auto">
            <a:xfrm rot="-1675956">
              <a:off x="4704" y="3264"/>
              <a:ext cx="192" cy="144"/>
            </a:xfrm>
            <a:custGeom>
              <a:avLst/>
              <a:gdLst>
                <a:gd name="T0" fmla="*/ 131 w 152"/>
                <a:gd name="T1" fmla="*/ 0 h 288"/>
                <a:gd name="T2" fmla="*/ 71 w 152"/>
                <a:gd name="T3" fmla="*/ 24 h 288"/>
                <a:gd name="T4" fmla="*/ 10 w 152"/>
                <a:gd name="T5" fmla="*/ 72 h 288"/>
                <a:gd name="T6" fmla="*/ 131 w 152"/>
                <a:gd name="T7" fmla="*/ 144 h 288"/>
                <a:gd name="T8" fmla="*/ 131 w 152"/>
                <a:gd name="T9" fmla="*/ 72 h 288"/>
                <a:gd name="T10" fmla="*/ 192 w 152"/>
                <a:gd name="T11" fmla="*/ 24 h 288"/>
                <a:gd name="T12" fmla="*/ 131 w 152"/>
                <a:gd name="T13" fmla="*/ 0 h 2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 h="288">
                  <a:moveTo>
                    <a:pt x="104" y="0"/>
                  </a:moveTo>
                  <a:cubicBezTo>
                    <a:pt x="88" y="0"/>
                    <a:pt x="72" y="24"/>
                    <a:pt x="56" y="48"/>
                  </a:cubicBezTo>
                  <a:cubicBezTo>
                    <a:pt x="40" y="72"/>
                    <a:pt x="0" y="104"/>
                    <a:pt x="8" y="144"/>
                  </a:cubicBezTo>
                  <a:cubicBezTo>
                    <a:pt x="16" y="184"/>
                    <a:pt x="88" y="288"/>
                    <a:pt x="104" y="288"/>
                  </a:cubicBezTo>
                  <a:cubicBezTo>
                    <a:pt x="120" y="288"/>
                    <a:pt x="96" y="184"/>
                    <a:pt x="104" y="144"/>
                  </a:cubicBezTo>
                  <a:cubicBezTo>
                    <a:pt x="112" y="104"/>
                    <a:pt x="152" y="72"/>
                    <a:pt x="152" y="48"/>
                  </a:cubicBezTo>
                  <a:cubicBezTo>
                    <a:pt x="152" y="24"/>
                    <a:pt x="120" y="0"/>
                    <a:pt x="104" y="0"/>
                  </a:cubicBezTo>
                  <a:close/>
                </a:path>
              </a:pathLst>
            </a:custGeom>
            <a:solidFill>
              <a:srgbClr val="CC6600"/>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27664" name="Oval 24"/>
            <p:cNvSpPr>
              <a:spLocks noChangeArrowheads="1"/>
            </p:cNvSpPr>
            <p:nvPr/>
          </p:nvSpPr>
          <p:spPr bwMode="auto">
            <a:xfrm>
              <a:off x="3792" y="2928"/>
              <a:ext cx="48" cy="48"/>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27665" name="Oval 27"/>
            <p:cNvSpPr>
              <a:spLocks noChangeArrowheads="1"/>
            </p:cNvSpPr>
            <p:nvPr/>
          </p:nvSpPr>
          <p:spPr bwMode="auto">
            <a:xfrm>
              <a:off x="4128" y="3120"/>
              <a:ext cx="48" cy="96"/>
            </a:xfrm>
            <a:prstGeom prst="ellipse">
              <a:avLst/>
            </a:prstGeom>
            <a:solidFill>
              <a:srgbClr val="CC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spTree>
    <p:extLst>
      <p:ext uri="{BB962C8B-B14F-4D97-AF65-F5344CB8AC3E}">
        <p14:creationId xmlns:p14="http://schemas.microsoft.com/office/powerpoint/2010/main" val="3659397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51">
                                            <p:txEl>
                                              <p:pRg st="0" end="0"/>
                                            </p:txEl>
                                          </p:spTgt>
                                        </p:tgtEl>
                                        <p:attrNameLst>
                                          <p:attrName>style.visibility</p:attrName>
                                        </p:attrNameLst>
                                      </p:cBhvr>
                                      <p:to>
                                        <p:strVal val="visible"/>
                                      </p:to>
                                    </p:set>
                                    <p:animEffect transition="in" filter="blinds(horizontal)">
                                      <p:cBhvr>
                                        <p:cTn id="7" dur="500"/>
                                        <p:tgtEl>
                                          <p:spTgt spid="61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51">
                                            <p:txEl>
                                              <p:pRg st="1" end="1"/>
                                            </p:txEl>
                                          </p:spTgt>
                                        </p:tgtEl>
                                        <p:attrNameLst>
                                          <p:attrName>style.visibility</p:attrName>
                                        </p:attrNameLst>
                                      </p:cBhvr>
                                      <p:to>
                                        <p:strVal val="visible"/>
                                      </p:to>
                                    </p:set>
                                    <p:animEffect transition="in" filter="blinds(horizontal)">
                                      <p:cBhvr>
                                        <p:cTn id="12" dur="500"/>
                                        <p:tgtEl>
                                          <p:spTgt spid="615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1">
                                            <p:txEl>
                                              <p:pRg st="2" end="2"/>
                                            </p:txEl>
                                          </p:spTgt>
                                        </p:tgtEl>
                                        <p:attrNameLst>
                                          <p:attrName>style.visibility</p:attrName>
                                        </p:attrNameLst>
                                      </p:cBhvr>
                                      <p:to>
                                        <p:strVal val="visible"/>
                                      </p:to>
                                    </p:set>
                                    <p:animEffect transition="in" filter="blinds(horizontal)">
                                      <p:cBhvr>
                                        <p:cTn id="17" dur="500"/>
                                        <p:tgtEl>
                                          <p:spTgt spid="615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51">
                                            <p:txEl>
                                              <p:pRg st="3" end="3"/>
                                            </p:txEl>
                                          </p:spTgt>
                                        </p:tgtEl>
                                        <p:attrNameLst>
                                          <p:attrName>style.visibility</p:attrName>
                                        </p:attrNameLst>
                                      </p:cBhvr>
                                      <p:to>
                                        <p:strVal val="visible"/>
                                      </p:to>
                                    </p:set>
                                    <p:animEffect transition="in" filter="blinds(horizontal)">
                                      <p:cBhvr>
                                        <p:cTn id="22" dur="500"/>
                                        <p:tgtEl>
                                          <p:spTgt spid="615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51">
                                            <p:txEl>
                                              <p:pRg st="4" end="4"/>
                                            </p:txEl>
                                          </p:spTgt>
                                        </p:tgtEl>
                                        <p:attrNameLst>
                                          <p:attrName>style.visibility</p:attrName>
                                        </p:attrNameLst>
                                      </p:cBhvr>
                                      <p:to>
                                        <p:strVal val="visible"/>
                                      </p:to>
                                    </p:set>
                                    <p:animEffect transition="in" filter="blinds(horizontal)">
                                      <p:cBhvr>
                                        <p:cTn id="27" dur="500"/>
                                        <p:tgtEl>
                                          <p:spTgt spid="615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51">
                                            <p:txEl>
                                              <p:pRg st="5" end="5"/>
                                            </p:txEl>
                                          </p:spTgt>
                                        </p:tgtEl>
                                        <p:attrNameLst>
                                          <p:attrName>style.visibility</p:attrName>
                                        </p:attrNameLst>
                                      </p:cBhvr>
                                      <p:to>
                                        <p:strVal val="visible"/>
                                      </p:to>
                                    </p:set>
                                    <p:animEffect transition="in" filter="blinds(horizontal)">
                                      <p:cBhvr>
                                        <p:cTn id="32" dur="500"/>
                                        <p:tgtEl>
                                          <p:spTgt spid="615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172"/>
                                        </p:tgtEl>
                                        <p:attrNameLst>
                                          <p:attrName>style.visibility</p:attrName>
                                        </p:attrNameLst>
                                      </p:cBhvr>
                                      <p:to>
                                        <p:strVal val="visible"/>
                                      </p:to>
                                    </p:set>
                                    <p:animEffect transition="in" filter="blinds(horizontal)">
                                      <p:cBhvr>
                                        <p:cTn id="37" dur="500"/>
                                        <p:tgtEl>
                                          <p:spTgt spid="6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65126"/>
            <a:ext cx="8263830" cy="1325563"/>
          </a:xfrm>
        </p:spPr>
        <p:txBody>
          <a:bodyPr>
            <a:normAutofit/>
          </a:bodyPr>
          <a:lstStyle/>
          <a:p>
            <a:pPr algn="ctr"/>
            <a:r>
              <a:rPr lang="en-US" sz="3200" b="1" dirty="0" smtClean="0"/>
              <a:t>PATHOLOGY OF THE LOWER RESPIRATORY SYSTEM</a:t>
            </a:r>
            <a:endParaRPr lang="en-US" sz="3200" b="1" dirty="0"/>
          </a:p>
        </p:txBody>
      </p:sp>
      <p:sp>
        <p:nvSpPr>
          <p:cNvPr id="3" name="Content Placeholder 2"/>
          <p:cNvSpPr>
            <a:spLocks noGrp="1"/>
          </p:cNvSpPr>
          <p:nvPr>
            <p:ph idx="1"/>
          </p:nvPr>
        </p:nvSpPr>
        <p:spPr/>
        <p:txBody>
          <a:bodyPr/>
          <a:lstStyle/>
          <a:p>
            <a:r>
              <a:rPr lang="en-US" b="1" dirty="0" smtClean="0"/>
              <a:t>Pathology of the lower respiratory system:                                 </a:t>
            </a:r>
            <a:r>
              <a:rPr lang="en-US" dirty="0" smtClean="0"/>
              <a:t>Changes in air content: atelectasis, emphysema, respiratory distress syndrome.                                                                                                  Lung inflammations: lobar pneumonia, bronchopneumonia, abscess, lung gangrene, interstitial pneumonia, fungal and </a:t>
            </a:r>
            <a:r>
              <a:rPr lang="en-US" dirty="0" err="1" smtClean="0"/>
              <a:t>parasitis</a:t>
            </a:r>
            <a:r>
              <a:rPr lang="en-US" dirty="0" smtClean="0"/>
              <a:t> inflammation, tuberculosis.                                                                       Lung tumors.</a:t>
            </a:r>
            <a:endParaRPr lang="en-US" b="1" dirty="0" smtClean="0"/>
          </a:p>
        </p:txBody>
      </p:sp>
    </p:spTree>
    <p:extLst>
      <p:ext uri="{BB962C8B-B14F-4D97-AF65-F5344CB8AC3E}">
        <p14:creationId xmlns:p14="http://schemas.microsoft.com/office/powerpoint/2010/main" val="18580106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39552" y="1045096"/>
            <a:ext cx="3657600" cy="1447800"/>
          </a:xfrm>
        </p:spPr>
        <p:txBody>
          <a:bodyPr/>
          <a:lstStyle/>
          <a:p>
            <a:pPr eaLnBrk="1" hangingPunct="1"/>
            <a:r>
              <a:rPr lang="en-US" dirty="0" smtClean="0"/>
              <a:t>Broncho-pneumonia</a:t>
            </a:r>
          </a:p>
        </p:txBody>
      </p:sp>
      <p:pic>
        <p:nvPicPr>
          <p:cNvPr id="28675" name="Picture 4" descr="g bronchopneumonia"/>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4572000" y="116632"/>
            <a:ext cx="4318000" cy="662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AutoShape 5"/>
          <p:cNvSpPr>
            <a:spLocks noChangeArrowheads="1"/>
          </p:cNvSpPr>
          <p:nvPr/>
        </p:nvSpPr>
        <p:spPr bwMode="auto">
          <a:xfrm>
            <a:off x="5791200" y="23622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769766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0-#ppt_w/2"/>
                                          </p:val>
                                        </p:tav>
                                        <p:tav tm="100000">
                                          <p:val>
                                            <p:strVal val="#ppt_x"/>
                                          </p:val>
                                        </p:tav>
                                      </p:tavLst>
                                    </p:anim>
                                    <p:anim calcmode="lin" valueType="num">
                                      <p:cBhvr additive="base">
                                        <p:cTn id="8" dur="500" fill="hold"/>
                                        <p:tgtEl>
                                          <p:spTgt spid="348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698" name="Picture 6" descr="g bronchopneumonia3"/>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4667250" y="201304"/>
            <a:ext cx="422275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2"/>
          <p:cNvSpPr>
            <a:spLocks noGrp="1" noChangeArrowheads="1"/>
          </p:cNvSpPr>
          <p:nvPr>
            <p:ph type="title"/>
          </p:nvPr>
        </p:nvSpPr>
        <p:spPr>
          <a:xfrm>
            <a:off x="395536" y="457200"/>
            <a:ext cx="3695131" cy="1447800"/>
          </a:xfrm>
        </p:spPr>
        <p:txBody>
          <a:bodyPr/>
          <a:lstStyle/>
          <a:p>
            <a:pPr eaLnBrk="1" hangingPunct="1"/>
            <a:r>
              <a:rPr lang="en-US" dirty="0" smtClean="0"/>
              <a:t>Broncho-pneumonia</a:t>
            </a:r>
          </a:p>
        </p:txBody>
      </p:sp>
      <p:sp>
        <p:nvSpPr>
          <p:cNvPr id="35844" name="AutoShape 4"/>
          <p:cNvSpPr>
            <a:spLocks noChangeArrowheads="1"/>
          </p:cNvSpPr>
          <p:nvPr/>
        </p:nvSpPr>
        <p:spPr bwMode="auto">
          <a:xfrm>
            <a:off x="6019800" y="18288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45" name="AutoShape 5"/>
          <p:cNvSpPr>
            <a:spLocks noChangeArrowheads="1"/>
          </p:cNvSpPr>
          <p:nvPr/>
        </p:nvSpPr>
        <p:spPr bwMode="auto">
          <a:xfrm>
            <a:off x="6629400" y="42672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396134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0-#ppt_w/2"/>
                                          </p:val>
                                        </p:tav>
                                        <p:tav tm="100000">
                                          <p:val>
                                            <p:strVal val="#ppt_x"/>
                                          </p:val>
                                        </p:tav>
                                      </p:tavLst>
                                    </p:anim>
                                    <p:anim calcmode="lin" valueType="num">
                                      <p:cBhvr additive="base">
                                        <p:cTn id="8" dur="500" fill="hold"/>
                                        <p:tgtEl>
                                          <p:spTgt spid="3584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5845"/>
                                        </p:tgtEl>
                                        <p:attrNameLst>
                                          <p:attrName>style.visibility</p:attrName>
                                        </p:attrNameLst>
                                      </p:cBhvr>
                                      <p:to>
                                        <p:strVal val="visible"/>
                                      </p:to>
                                    </p:set>
                                    <p:anim calcmode="lin" valueType="num">
                                      <p:cBhvr additive="base">
                                        <p:cTn id="13" dur="500" fill="hold"/>
                                        <p:tgtEl>
                                          <p:spTgt spid="35845"/>
                                        </p:tgtEl>
                                        <p:attrNameLst>
                                          <p:attrName>ppt_x</p:attrName>
                                        </p:attrNameLst>
                                      </p:cBhvr>
                                      <p:tavLst>
                                        <p:tav tm="0">
                                          <p:val>
                                            <p:strVal val="0-#ppt_w/2"/>
                                          </p:val>
                                        </p:tav>
                                        <p:tav tm="100000">
                                          <p:val>
                                            <p:strVal val="#ppt_x"/>
                                          </p:val>
                                        </p:tav>
                                      </p:tavLst>
                                    </p:anim>
                                    <p:anim calcmode="lin" valueType="num">
                                      <p:cBhvr additive="base">
                                        <p:cTn id="14" dur="500" fill="hold"/>
                                        <p:tgtEl>
                                          <p:spTgt spid="358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P spid="3584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1"/>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2514600" y="381000"/>
            <a:ext cx="5961063" cy="613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3"/>
          <p:cNvSpPr txBox="1">
            <a:spLocks noChangeArrowheads="1"/>
          </p:cNvSpPr>
          <p:nvPr/>
        </p:nvSpPr>
        <p:spPr bwMode="auto">
          <a:xfrm>
            <a:off x="228600" y="1676400"/>
            <a:ext cx="21717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r>
              <a:rPr lang="en-US" sz="3200"/>
              <a:t>Broncho</a:t>
            </a:r>
          </a:p>
          <a:p>
            <a:pPr eaLnBrk="1" hangingPunct="1"/>
            <a:r>
              <a:rPr lang="en-US" sz="3200"/>
              <a:t>Pneumonia</a:t>
            </a:r>
          </a:p>
        </p:txBody>
      </p:sp>
    </p:spTree>
    <p:extLst>
      <p:ext uri="{BB962C8B-B14F-4D97-AF65-F5344CB8AC3E}">
        <p14:creationId xmlns:p14="http://schemas.microsoft.com/office/powerpoint/2010/main" val="25320183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746" name="Picture 6" descr="hp bronchopneumo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340768"/>
            <a:ext cx="7391400" cy="484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title"/>
          </p:nvPr>
        </p:nvSpPr>
        <p:spPr>
          <a:xfrm>
            <a:off x="1143000" y="304800"/>
            <a:ext cx="7772400" cy="762000"/>
          </a:xfrm>
        </p:spPr>
        <p:txBody>
          <a:bodyPr/>
          <a:lstStyle/>
          <a:p>
            <a:pPr eaLnBrk="1" hangingPunct="1"/>
            <a:r>
              <a:rPr lang="en-US" sz="4000" smtClean="0"/>
              <a:t>Bronchopneumonia:</a:t>
            </a:r>
          </a:p>
        </p:txBody>
      </p:sp>
      <p:sp>
        <p:nvSpPr>
          <p:cNvPr id="52228" name="AutoShape 4"/>
          <p:cNvSpPr>
            <a:spLocks noChangeArrowheads="1"/>
          </p:cNvSpPr>
          <p:nvPr/>
        </p:nvSpPr>
        <p:spPr bwMode="auto">
          <a:xfrm rot="-1847624">
            <a:off x="5754447" y="4229154"/>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52229" name="AutoShape 5"/>
          <p:cNvSpPr>
            <a:spLocks noChangeArrowheads="1"/>
          </p:cNvSpPr>
          <p:nvPr/>
        </p:nvSpPr>
        <p:spPr bwMode="auto">
          <a:xfrm rot="3024478">
            <a:off x="996289" y="1523821"/>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2436007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 calcmode="lin" valueType="num">
                                      <p:cBhvr additive="base">
                                        <p:cTn id="7" dur="500" fill="hold"/>
                                        <p:tgtEl>
                                          <p:spTgt spid="52228"/>
                                        </p:tgtEl>
                                        <p:attrNameLst>
                                          <p:attrName>ppt_x</p:attrName>
                                        </p:attrNameLst>
                                      </p:cBhvr>
                                      <p:tavLst>
                                        <p:tav tm="0">
                                          <p:val>
                                            <p:strVal val="0-#ppt_w/2"/>
                                          </p:val>
                                        </p:tav>
                                        <p:tav tm="100000">
                                          <p:val>
                                            <p:strVal val="#ppt_x"/>
                                          </p:val>
                                        </p:tav>
                                      </p:tavLst>
                                    </p:anim>
                                    <p:anim calcmode="lin" valueType="num">
                                      <p:cBhvr additive="base">
                                        <p:cTn id="8" dur="500" fill="hold"/>
                                        <p:tgtEl>
                                          <p:spTgt spid="5222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52229"/>
                                        </p:tgtEl>
                                        <p:attrNameLst>
                                          <p:attrName>style.visibility</p:attrName>
                                        </p:attrNameLst>
                                      </p:cBhvr>
                                      <p:to>
                                        <p:strVal val="visible"/>
                                      </p:to>
                                    </p:set>
                                    <p:anim calcmode="lin" valueType="num">
                                      <p:cBhvr additive="base">
                                        <p:cTn id="13" dur="500" fill="hold"/>
                                        <p:tgtEl>
                                          <p:spTgt spid="52229"/>
                                        </p:tgtEl>
                                        <p:attrNameLst>
                                          <p:attrName>ppt_x</p:attrName>
                                        </p:attrNameLst>
                                      </p:cBhvr>
                                      <p:tavLst>
                                        <p:tav tm="0">
                                          <p:val>
                                            <p:strVal val="0-#ppt_w/2"/>
                                          </p:val>
                                        </p:tav>
                                        <p:tav tm="100000">
                                          <p:val>
                                            <p:strVal val="#ppt_x"/>
                                          </p:val>
                                        </p:tav>
                                      </p:tavLst>
                                    </p:anim>
                                    <p:anim calcmode="lin" valueType="num">
                                      <p:cBhvr additive="base">
                                        <p:cTn id="14" dur="500" fill="hold"/>
                                        <p:tgtEl>
                                          <p:spTgt spid="522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animBg="1"/>
      <p:bldP spid="52229"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2770" name="Picture 6" descr="ct bronchopneumo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981200"/>
            <a:ext cx="6705600"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tangle 3"/>
          <p:cNvSpPr>
            <a:spLocks noGrp="1" noChangeArrowheads="1"/>
          </p:cNvSpPr>
          <p:nvPr>
            <p:ph type="title"/>
          </p:nvPr>
        </p:nvSpPr>
        <p:spPr>
          <a:xfrm>
            <a:off x="1219200" y="304800"/>
            <a:ext cx="6400800" cy="762000"/>
          </a:xfrm>
        </p:spPr>
        <p:txBody>
          <a:bodyPr/>
          <a:lstStyle/>
          <a:p>
            <a:pPr eaLnBrk="1" hangingPunct="1"/>
            <a:r>
              <a:rPr lang="en-US" sz="4000" smtClean="0"/>
              <a:t>Bronchopneumonia - CT</a:t>
            </a:r>
          </a:p>
        </p:txBody>
      </p:sp>
      <p:sp>
        <p:nvSpPr>
          <p:cNvPr id="37892" name="AutoShape 4"/>
          <p:cNvSpPr>
            <a:spLocks noChangeArrowheads="1"/>
          </p:cNvSpPr>
          <p:nvPr/>
        </p:nvSpPr>
        <p:spPr bwMode="auto">
          <a:xfrm rot="3046928">
            <a:off x="2514600" y="33528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7893" name="AutoShape 5"/>
          <p:cNvSpPr>
            <a:spLocks noChangeArrowheads="1"/>
          </p:cNvSpPr>
          <p:nvPr/>
        </p:nvSpPr>
        <p:spPr bwMode="auto">
          <a:xfrm rot="-4624133">
            <a:off x="2743200" y="48006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3877198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0-#ppt_w/2"/>
                                          </p:val>
                                        </p:tav>
                                        <p:tav tm="100000">
                                          <p:val>
                                            <p:strVal val="#ppt_x"/>
                                          </p:val>
                                        </p:tav>
                                      </p:tavLst>
                                    </p:anim>
                                    <p:anim calcmode="lin" valueType="num">
                                      <p:cBhvr additive="base">
                                        <p:cTn id="8" dur="500" fill="hold"/>
                                        <p:tgtEl>
                                          <p:spTgt spid="3789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7893"/>
                                        </p:tgtEl>
                                        <p:attrNameLst>
                                          <p:attrName>style.visibility</p:attrName>
                                        </p:attrNameLst>
                                      </p:cBhvr>
                                      <p:to>
                                        <p:strVal val="visible"/>
                                      </p:to>
                                    </p:set>
                                    <p:anim calcmode="lin" valueType="num">
                                      <p:cBhvr additive="base">
                                        <p:cTn id="13" dur="500" fill="hold"/>
                                        <p:tgtEl>
                                          <p:spTgt spid="37893"/>
                                        </p:tgtEl>
                                        <p:attrNameLst>
                                          <p:attrName>ppt_x</p:attrName>
                                        </p:attrNameLst>
                                      </p:cBhvr>
                                      <p:tavLst>
                                        <p:tav tm="0">
                                          <p:val>
                                            <p:strVal val="0-#ppt_w/2"/>
                                          </p:val>
                                        </p:tav>
                                        <p:tav tm="100000">
                                          <p:val>
                                            <p:strVal val="#ppt_x"/>
                                          </p:val>
                                        </p:tav>
                                      </p:tavLst>
                                    </p:anim>
                                    <p:anim calcmode="lin" valueType="num">
                                      <p:cBhvr additive="base">
                                        <p:cTn id="14" dur="500" fill="hold"/>
                                        <p:tgtEl>
                                          <p:spTgt spid="378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p:bldP spid="37893"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4" name="Picture 6" descr="x bronchopneumon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04800"/>
            <a:ext cx="7086600" cy="623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Rectangle 3"/>
          <p:cNvSpPr>
            <a:spLocks noGrp="1" noChangeArrowheads="1"/>
          </p:cNvSpPr>
          <p:nvPr>
            <p:ph type="title"/>
          </p:nvPr>
        </p:nvSpPr>
        <p:spPr>
          <a:xfrm>
            <a:off x="1524000" y="304800"/>
            <a:ext cx="7239000" cy="914400"/>
          </a:xfrm>
        </p:spPr>
        <p:txBody>
          <a:bodyPr/>
          <a:lstStyle/>
          <a:p>
            <a:pPr algn="ctr" eaLnBrk="1" hangingPunct="1"/>
            <a:r>
              <a:rPr lang="en-US" sz="4000" smtClean="0">
                <a:solidFill>
                  <a:schemeClr val="accent2"/>
                </a:solidFill>
              </a:rPr>
              <a:t>Bronchopneumonia</a:t>
            </a:r>
          </a:p>
        </p:txBody>
      </p:sp>
      <p:sp>
        <p:nvSpPr>
          <p:cNvPr id="38916" name="AutoShape 4"/>
          <p:cNvSpPr>
            <a:spLocks noChangeArrowheads="1"/>
          </p:cNvSpPr>
          <p:nvPr/>
        </p:nvSpPr>
        <p:spPr bwMode="auto">
          <a:xfrm rot="3046928">
            <a:off x="3124200" y="27432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8917" name="AutoShape 5"/>
          <p:cNvSpPr>
            <a:spLocks noChangeArrowheads="1"/>
          </p:cNvSpPr>
          <p:nvPr/>
        </p:nvSpPr>
        <p:spPr bwMode="auto">
          <a:xfrm rot="807927">
            <a:off x="1371600" y="54864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5941861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 fill="hold"/>
                                        <p:tgtEl>
                                          <p:spTgt spid="38916"/>
                                        </p:tgtEl>
                                        <p:attrNameLst>
                                          <p:attrName>ppt_x</p:attrName>
                                        </p:attrNameLst>
                                      </p:cBhvr>
                                      <p:tavLst>
                                        <p:tav tm="0">
                                          <p:val>
                                            <p:strVal val="0-#ppt_w/2"/>
                                          </p:val>
                                        </p:tav>
                                        <p:tav tm="100000">
                                          <p:val>
                                            <p:strVal val="#ppt_x"/>
                                          </p:val>
                                        </p:tav>
                                      </p:tavLst>
                                    </p:anim>
                                    <p:anim calcmode="lin" valueType="num">
                                      <p:cBhvr additive="base">
                                        <p:cTn id="8" dur="500" fill="hold"/>
                                        <p:tgtEl>
                                          <p:spTgt spid="3891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8917"/>
                                        </p:tgtEl>
                                        <p:attrNameLst>
                                          <p:attrName>style.visibility</p:attrName>
                                        </p:attrNameLst>
                                      </p:cBhvr>
                                      <p:to>
                                        <p:strVal val="visible"/>
                                      </p:to>
                                    </p:set>
                                    <p:anim calcmode="lin" valueType="num">
                                      <p:cBhvr additive="base">
                                        <p:cTn id="13" dur="500" fill="hold"/>
                                        <p:tgtEl>
                                          <p:spTgt spid="38917"/>
                                        </p:tgtEl>
                                        <p:attrNameLst>
                                          <p:attrName>ppt_x</p:attrName>
                                        </p:attrNameLst>
                                      </p:cBhvr>
                                      <p:tavLst>
                                        <p:tav tm="0">
                                          <p:val>
                                            <p:strVal val="0-#ppt_w/2"/>
                                          </p:val>
                                        </p:tav>
                                        <p:tav tm="100000">
                                          <p:val>
                                            <p:strVal val="#ppt_x"/>
                                          </p:val>
                                        </p:tav>
                                      </p:tavLst>
                                    </p:anim>
                                    <p:anim calcmode="lin" valueType="num">
                                      <p:cBhvr additive="base">
                                        <p:cTn id="14" dur="500" fill="hold"/>
                                        <p:tgtEl>
                                          <p:spTgt spid="3891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8915"/>
                                        </p:tgtEl>
                                        <p:attrNameLst>
                                          <p:attrName>style.visibility</p:attrName>
                                        </p:attrNameLst>
                                      </p:cBhvr>
                                      <p:to>
                                        <p:strVal val="visible"/>
                                      </p:to>
                                    </p:set>
                                    <p:anim calcmode="lin" valueType="num">
                                      <p:cBhvr additive="base">
                                        <p:cTn id="19" dur="500" fill="hold"/>
                                        <p:tgtEl>
                                          <p:spTgt spid="38915"/>
                                        </p:tgtEl>
                                        <p:attrNameLst>
                                          <p:attrName>ppt_x</p:attrName>
                                        </p:attrNameLst>
                                      </p:cBhvr>
                                      <p:tavLst>
                                        <p:tav tm="0">
                                          <p:val>
                                            <p:strVal val="0-#ppt_w/2"/>
                                          </p:val>
                                        </p:tav>
                                        <p:tav tm="100000">
                                          <p:val>
                                            <p:strVal val="#ppt_x"/>
                                          </p:val>
                                        </p:tav>
                                      </p:tavLst>
                                    </p:anim>
                                    <p:anim calcmode="lin" valueType="num">
                                      <p:cBhvr additive="base">
                                        <p:cTn id="20" dur="500" fill="hold"/>
                                        <p:tgtEl>
                                          <p:spTgt spid="389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6" grpId="0" animBg="1"/>
      <p:bldP spid="389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lstStyle/>
          <a:p>
            <a:r>
              <a:rPr lang="en-US" sz="4000" b="1" dirty="0" smtClean="0"/>
              <a:t>                       Pneumonia</a:t>
            </a:r>
            <a:r>
              <a:rPr lang="en-US" sz="4000" dirty="0" smtClean="0">
                <a:solidFill>
                  <a:srgbClr val="993300"/>
                </a:solidFill>
              </a:rPr>
              <a:t/>
            </a:r>
            <a:br>
              <a:rPr lang="en-US" sz="4000" dirty="0" smtClean="0">
                <a:solidFill>
                  <a:srgbClr val="993300"/>
                </a:solidFill>
              </a:rPr>
            </a:br>
            <a:r>
              <a:rPr lang="en-US" sz="4000" dirty="0" smtClean="0">
                <a:solidFill>
                  <a:srgbClr val="993300"/>
                </a:solidFill>
              </a:rPr>
              <a:t>    </a:t>
            </a:r>
            <a:r>
              <a:rPr lang="en-US" sz="4000" b="1" dirty="0" smtClean="0">
                <a:solidFill>
                  <a:srgbClr val="FF0000"/>
                </a:solidFill>
              </a:rPr>
              <a:t>Broncho</a:t>
            </a:r>
            <a:r>
              <a:rPr lang="en-US" sz="4000" dirty="0" smtClean="0"/>
              <a:t>                          </a:t>
            </a:r>
            <a:r>
              <a:rPr lang="en-US" sz="4000" b="1" dirty="0" smtClean="0">
                <a:solidFill>
                  <a:srgbClr val="0070C0"/>
                </a:solidFill>
              </a:rPr>
              <a:t>Lobar </a:t>
            </a:r>
          </a:p>
        </p:txBody>
      </p:sp>
      <p:sp>
        <p:nvSpPr>
          <p:cNvPr id="70661" name="Rectangle 5"/>
          <p:cNvSpPr>
            <a:spLocks noGrp="1" noChangeArrowheads="1"/>
          </p:cNvSpPr>
          <p:nvPr>
            <p:ph type="body" sz="half" idx="1"/>
          </p:nvPr>
        </p:nvSpPr>
        <p:spPr>
          <a:xfrm>
            <a:off x="251520" y="1825625"/>
            <a:ext cx="4263330" cy="4351338"/>
          </a:xfrm>
        </p:spPr>
        <p:txBody>
          <a:bodyPr>
            <a:normAutofit/>
          </a:bodyPr>
          <a:lstStyle/>
          <a:p>
            <a:pPr eaLnBrk="1" hangingPunct="1">
              <a:lnSpc>
                <a:spcPct val="90000"/>
              </a:lnSpc>
            </a:pPr>
            <a:r>
              <a:rPr lang="en-US" sz="2400" dirty="0" smtClean="0">
                <a:solidFill>
                  <a:srgbClr val="FF0000"/>
                </a:solidFill>
              </a:rPr>
              <a:t>Extremes of age</a:t>
            </a:r>
          </a:p>
          <a:p>
            <a:pPr eaLnBrk="1" hangingPunct="1">
              <a:lnSpc>
                <a:spcPct val="90000"/>
              </a:lnSpc>
            </a:pPr>
            <a:r>
              <a:rPr lang="en-US" sz="2400" dirty="0" smtClean="0">
                <a:solidFill>
                  <a:srgbClr val="FF0000"/>
                </a:solidFill>
              </a:rPr>
              <a:t>Secondary to other disorders</a:t>
            </a:r>
          </a:p>
          <a:p>
            <a:pPr eaLnBrk="1" hangingPunct="1">
              <a:lnSpc>
                <a:spcPct val="90000"/>
              </a:lnSpc>
            </a:pPr>
            <a:r>
              <a:rPr lang="en-US" sz="2400" dirty="0" smtClean="0">
                <a:solidFill>
                  <a:srgbClr val="FF0000"/>
                </a:solidFill>
              </a:rPr>
              <a:t>No gender predilection</a:t>
            </a:r>
          </a:p>
          <a:p>
            <a:pPr eaLnBrk="1" hangingPunct="1">
              <a:lnSpc>
                <a:spcPct val="90000"/>
              </a:lnSpc>
            </a:pPr>
            <a:r>
              <a:rPr lang="en-US" sz="2400" dirty="0" smtClean="0">
                <a:solidFill>
                  <a:srgbClr val="FF0000"/>
                </a:solidFill>
              </a:rPr>
              <a:t>Staph, Strep, </a:t>
            </a:r>
            <a:r>
              <a:rPr lang="en-US" sz="2400" dirty="0" err="1" smtClean="0">
                <a:solidFill>
                  <a:srgbClr val="FF0000"/>
                </a:solidFill>
              </a:rPr>
              <a:t>H.influenzae</a:t>
            </a:r>
            <a:endParaRPr lang="en-US" sz="2400" dirty="0" smtClean="0">
              <a:solidFill>
                <a:srgbClr val="FF0000"/>
              </a:solidFill>
            </a:endParaRPr>
          </a:p>
          <a:p>
            <a:pPr eaLnBrk="1" hangingPunct="1">
              <a:lnSpc>
                <a:spcPct val="90000"/>
              </a:lnSpc>
            </a:pPr>
            <a:r>
              <a:rPr lang="en-US" sz="2400" dirty="0" smtClean="0">
                <a:solidFill>
                  <a:srgbClr val="FF0000"/>
                </a:solidFill>
              </a:rPr>
              <a:t>Patchy consolidation</a:t>
            </a:r>
          </a:p>
          <a:p>
            <a:pPr eaLnBrk="1" hangingPunct="1">
              <a:lnSpc>
                <a:spcPct val="90000"/>
              </a:lnSpc>
            </a:pPr>
            <a:r>
              <a:rPr lang="en-US" sz="2400" dirty="0" smtClean="0">
                <a:solidFill>
                  <a:srgbClr val="FF0000"/>
                </a:solidFill>
              </a:rPr>
              <a:t>Around Small airway</a:t>
            </a:r>
          </a:p>
          <a:p>
            <a:pPr eaLnBrk="1" hangingPunct="1">
              <a:lnSpc>
                <a:spcPct val="90000"/>
              </a:lnSpc>
            </a:pPr>
            <a:r>
              <a:rPr lang="en-US" sz="2400" dirty="0" smtClean="0">
                <a:solidFill>
                  <a:srgbClr val="FF0000"/>
                </a:solidFill>
              </a:rPr>
              <a:t>Not limited by anatomic boundaries</a:t>
            </a:r>
          </a:p>
          <a:p>
            <a:pPr eaLnBrk="1" hangingPunct="1">
              <a:lnSpc>
                <a:spcPct val="90000"/>
              </a:lnSpc>
            </a:pPr>
            <a:r>
              <a:rPr lang="en-US" sz="2400" dirty="0" smtClean="0">
                <a:solidFill>
                  <a:srgbClr val="FF0000"/>
                </a:solidFill>
              </a:rPr>
              <a:t>Usually bilateral</a:t>
            </a:r>
          </a:p>
        </p:txBody>
      </p:sp>
      <p:sp>
        <p:nvSpPr>
          <p:cNvPr id="70662" name="Rectangle 6"/>
          <p:cNvSpPr>
            <a:spLocks noGrp="1" noChangeArrowheads="1"/>
          </p:cNvSpPr>
          <p:nvPr>
            <p:ph type="body" sz="half" idx="2"/>
          </p:nvPr>
        </p:nvSpPr>
        <p:spPr>
          <a:xfrm>
            <a:off x="5076056" y="1815342"/>
            <a:ext cx="3879032" cy="4854018"/>
          </a:xfrm>
        </p:spPr>
        <p:txBody>
          <a:bodyPr>
            <a:normAutofit/>
          </a:bodyPr>
          <a:lstStyle/>
          <a:p>
            <a:pPr eaLnBrk="1" hangingPunct="1">
              <a:lnSpc>
                <a:spcPct val="90000"/>
              </a:lnSpc>
            </a:pPr>
            <a:r>
              <a:rPr lang="en-US" sz="2400" dirty="0" smtClean="0">
                <a:solidFill>
                  <a:srgbClr val="0070C0"/>
                </a:solidFill>
              </a:rPr>
              <a:t>Middle age – 20-50</a:t>
            </a:r>
          </a:p>
          <a:p>
            <a:pPr eaLnBrk="1" hangingPunct="1">
              <a:lnSpc>
                <a:spcPct val="90000"/>
              </a:lnSpc>
            </a:pPr>
            <a:r>
              <a:rPr lang="en-US" sz="2400" dirty="0" smtClean="0">
                <a:solidFill>
                  <a:srgbClr val="0070C0"/>
                </a:solidFill>
              </a:rPr>
              <a:t>Primary in a healthy </a:t>
            </a:r>
          </a:p>
          <a:p>
            <a:pPr eaLnBrk="1" hangingPunct="1">
              <a:lnSpc>
                <a:spcPct val="90000"/>
              </a:lnSpc>
            </a:pPr>
            <a:r>
              <a:rPr lang="en-US" sz="2400" dirty="0" smtClean="0">
                <a:solidFill>
                  <a:srgbClr val="0070C0"/>
                </a:solidFill>
              </a:rPr>
              <a:t>Males common</a:t>
            </a:r>
          </a:p>
          <a:p>
            <a:pPr eaLnBrk="1" hangingPunct="1">
              <a:lnSpc>
                <a:spcPct val="90000"/>
              </a:lnSpc>
            </a:pPr>
            <a:r>
              <a:rPr lang="en-US" sz="2400" dirty="0" smtClean="0">
                <a:solidFill>
                  <a:srgbClr val="0070C0"/>
                </a:solidFill>
              </a:rPr>
              <a:t>95% </a:t>
            </a:r>
            <a:r>
              <a:rPr lang="en-US" sz="2400" dirty="0" err="1" smtClean="0">
                <a:solidFill>
                  <a:srgbClr val="0070C0"/>
                </a:solidFill>
              </a:rPr>
              <a:t>pneumoc</a:t>
            </a:r>
            <a:r>
              <a:rPr lang="en-US" sz="2400" dirty="0" smtClean="0">
                <a:solidFill>
                  <a:srgbClr val="0070C0"/>
                </a:solidFill>
              </a:rPr>
              <a:t> (</a:t>
            </a:r>
            <a:r>
              <a:rPr lang="en-US" sz="2400" dirty="0" err="1" smtClean="0">
                <a:solidFill>
                  <a:srgbClr val="0070C0"/>
                </a:solidFill>
              </a:rPr>
              <a:t>Klebs</a:t>
            </a:r>
            <a:r>
              <a:rPr lang="en-US" sz="2400" dirty="0" smtClean="0">
                <a:solidFill>
                  <a:srgbClr val="0070C0"/>
                </a:solidFill>
              </a:rPr>
              <a:t>.)</a:t>
            </a:r>
          </a:p>
          <a:p>
            <a:pPr eaLnBrk="1" hangingPunct="1">
              <a:lnSpc>
                <a:spcPct val="90000"/>
              </a:lnSpc>
            </a:pPr>
            <a:r>
              <a:rPr lang="en-US" sz="2400" dirty="0" smtClean="0">
                <a:solidFill>
                  <a:srgbClr val="0070C0"/>
                </a:solidFill>
              </a:rPr>
              <a:t>Entire lobe consolidation</a:t>
            </a:r>
          </a:p>
          <a:p>
            <a:pPr eaLnBrk="1" hangingPunct="1">
              <a:lnSpc>
                <a:spcPct val="90000"/>
              </a:lnSpc>
            </a:pPr>
            <a:r>
              <a:rPr lang="en-US" sz="2400" dirty="0" smtClean="0">
                <a:solidFill>
                  <a:srgbClr val="0070C0"/>
                </a:solidFill>
              </a:rPr>
              <a:t>Diffuse</a:t>
            </a:r>
          </a:p>
          <a:p>
            <a:pPr eaLnBrk="1" hangingPunct="1">
              <a:lnSpc>
                <a:spcPct val="90000"/>
              </a:lnSpc>
            </a:pPr>
            <a:r>
              <a:rPr lang="en-US" sz="2400" dirty="0" smtClean="0">
                <a:solidFill>
                  <a:srgbClr val="0070C0"/>
                </a:solidFill>
              </a:rPr>
              <a:t>Limited by anatomic boundaries</a:t>
            </a:r>
          </a:p>
          <a:p>
            <a:pPr eaLnBrk="1" hangingPunct="1">
              <a:lnSpc>
                <a:spcPct val="90000"/>
              </a:lnSpc>
            </a:pPr>
            <a:r>
              <a:rPr lang="en-US" sz="2400" dirty="0" smtClean="0">
                <a:solidFill>
                  <a:srgbClr val="0070C0"/>
                </a:solidFill>
              </a:rPr>
              <a:t>Usually unilateral</a:t>
            </a:r>
          </a:p>
        </p:txBody>
      </p:sp>
      <p:sp>
        <p:nvSpPr>
          <p:cNvPr id="3" name="Right Arrow 2"/>
          <p:cNvSpPr/>
          <p:nvPr/>
        </p:nvSpPr>
        <p:spPr>
          <a:xfrm>
            <a:off x="3707904" y="2005938"/>
            <a:ext cx="1152128" cy="182880"/>
          </a:xfrm>
          <a:prstGeom prst="right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7" name="Right Arrow 6"/>
          <p:cNvSpPr/>
          <p:nvPr/>
        </p:nvSpPr>
        <p:spPr>
          <a:xfrm>
            <a:off x="4211960" y="2426813"/>
            <a:ext cx="648072" cy="1828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ight Arrow 7"/>
          <p:cNvSpPr/>
          <p:nvPr/>
        </p:nvSpPr>
        <p:spPr>
          <a:xfrm>
            <a:off x="3491880" y="2892003"/>
            <a:ext cx="1393304" cy="1828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Right Arrow 8"/>
          <p:cNvSpPr/>
          <p:nvPr/>
        </p:nvSpPr>
        <p:spPr>
          <a:xfrm>
            <a:off x="3851920" y="3213183"/>
            <a:ext cx="1033264" cy="1828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ight Arrow 9"/>
          <p:cNvSpPr/>
          <p:nvPr/>
        </p:nvSpPr>
        <p:spPr>
          <a:xfrm>
            <a:off x="3131840" y="3717032"/>
            <a:ext cx="1753344" cy="1828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ight Arrow 10"/>
          <p:cNvSpPr/>
          <p:nvPr/>
        </p:nvSpPr>
        <p:spPr>
          <a:xfrm>
            <a:off x="3131840" y="4149080"/>
            <a:ext cx="1753344" cy="1828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ight Arrow 11"/>
          <p:cNvSpPr/>
          <p:nvPr/>
        </p:nvSpPr>
        <p:spPr>
          <a:xfrm>
            <a:off x="3275856" y="4823439"/>
            <a:ext cx="1609328" cy="1828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ight Arrow 12"/>
          <p:cNvSpPr/>
          <p:nvPr/>
        </p:nvSpPr>
        <p:spPr>
          <a:xfrm>
            <a:off x="2699792" y="5320405"/>
            <a:ext cx="2185392" cy="18288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7180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61">
                                            <p:txEl>
                                              <p:pRg st="0" end="0"/>
                                            </p:txEl>
                                          </p:spTgt>
                                        </p:tgtEl>
                                        <p:attrNameLst>
                                          <p:attrName>style.visibility</p:attrName>
                                        </p:attrNameLst>
                                      </p:cBhvr>
                                      <p:to>
                                        <p:strVal val="visible"/>
                                      </p:to>
                                    </p:set>
                                    <p:animEffect transition="in" filter="blinds(horizontal)">
                                      <p:cBhvr>
                                        <p:cTn id="7" dur="500"/>
                                        <p:tgtEl>
                                          <p:spTgt spid="7066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0661">
                                            <p:txEl>
                                              <p:pRg st="1" end="1"/>
                                            </p:txEl>
                                          </p:spTgt>
                                        </p:tgtEl>
                                        <p:attrNameLst>
                                          <p:attrName>style.visibility</p:attrName>
                                        </p:attrNameLst>
                                      </p:cBhvr>
                                      <p:to>
                                        <p:strVal val="visible"/>
                                      </p:to>
                                    </p:set>
                                    <p:animEffect transition="in" filter="blinds(horizontal)">
                                      <p:cBhvr>
                                        <p:cTn id="12" dur="500"/>
                                        <p:tgtEl>
                                          <p:spTgt spid="7066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0661">
                                            <p:txEl>
                                              <p:pRg st="2" end="2"/>
                                            </p:txEl>
                                          </p:spTgt>
                                        </p:tgtEl>
                                        <p:attrNameLst>
                                          <p:attrName>style.visibility</p:attrName>
                                        </p:attrNameLst>
                                      </p:cBhvr>
                                      <p:to>
                                        <p:strVal val="visible"/>
                                      </p:to>
                                    </p:set>
                                    <p:animEffect transition="in" filter="blinds(horizontal)">
                                      <p:cBhvr>
                                        <p:cTn id="17" dur="500"/>
                                        <p:tgtEl>
                                          <p:spTgt spid="7066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0661">
                                            <p:txEl>
                                              <p:pRg st="3" end="3"/>
                                            </p:txEl>
                                          </p:spTgt>
                                        </p:tgtEl>
                                        <p:attrNameLst>
                                          <p:attrName>style.visibility</p:attrName>
                                        </p:attrNameLst>
                                      </p:cBhvr>
                                      <p:to>
                                        <p:strVal val="visible"/>
                                      </p:to>
                                    </p:set>
                                    <p:animEffect transition="in" filter="blinds(horizontal)">
                                      <p:cBhvr>
                                        <p:cTn id="22" dur="500"/>
                                        <p:tgtEl>
                                          <p:spTgt spid="7066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0661">
                                            <p:txEl>
                                              <p:pRg st="4" end="4"/>
                                            </p:txEl>
                                          </p:spTgt>
                                        </p:tgtEl>
                                        <p:attrNameLst>
                                          <p:attrName>style.visibility</p:attrName>
                                        </p:attrNameLst>
                                      </p:cBhvr>
                                      <p:to>
                                        <p:strVal val="visible"/>
                                      </p:to>
                                    </p:set>
                                    <p:animEffect transition="in" filter="blinds(horizontal)">
                                      <p:cBhvr>
                                        <p:cTn id="27" dur="500"/>
                                        <p:tgtEl>
                                          <p:spTgt spid="7066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0661">
                                            <p:txEl>
                                              <p:pRg st="5" end="5"/>
                                            </p:txEl>
                                          </p:spTgt>
                                        </p:tgtEl>
                                        <p:attrNameLst>
                                          <p:attrName>style.visibility</p:attrName>
                                        </p:attrNameLst>
                                      </p:cBhvr>
                                      <p:to>
                                        <p:strVal val="visible"/>
                                      </p:to>
                                    </p:set>
                                    <p:animEffect transition="in" filter="blinds(horizontal)">
                                      <p:cBhvr>
                                        <p:cTn id="32" dur="500"/>
                                        <p:tgtEl>
                                          <p:spTgt spid="7066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0661">
                                            <p:txEl>
                                              <p:pRg st="6" end="6"/>
                                            </p:txEl>
                                          </p:spTgt>
                                        </p:tgtEl>
                                        <p:attrNameLst>
                                          <p:attrName>style.visibility</p:attrName>
                                        </p:attrNameLst>
                                      </p:cBhvr>
                                      <p:to>
                                        <p:strVal val="visible"/>
                                      </p:to>
                                    </p:set>
                                    <p:animEffect transition="in" filter="blinds(horizontal)">
                                      <p:cBhvr>
                                        <p:cTn id="37" dur="500"/>
                                        <p:tgtEl>
                                          <p:spTgt spid="70661">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0661">
                                            <p:txEl>
                                              <p:pRg st="7" end="7"/>
                                            </p:txEl>
                                          </p:spTgt>
                                        </p:tgtEl>
                                        <p:attrNameLst>
                                          <p:attrName>style.visibility</p:attrName>
                                        </p:attrNameLst>
                                      </p:cBhvr>
                                      <p:to>
                                        <p:strVal val="visible"/>
                                      </p:to>
                                    </p:set>
                                    <p:animEffect transition="in" filter="blinds(horizontal)">
                                      <p:cBhvr>
                                        <p:cTn id="42" dur="500"/>
                                        <p:tgtEl>
                                          <p:spTgt spid="70661">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0662">
                                            <p:txEl>
                                              <p:pRg st="0" end="0"/>
                                            </p:txEl>
                                          </p:spTgt>
                                        </p:tgtEl>
                                        <p:attrNameLst>
                                          <p:attrName>style.visibility</p:attrName>
                                        </p:attrNameLst>
                                      </p:cBhvr>
                                      <p:to>
                                        <p:strVal val="visible"/>
                                      </p:to>
                                    </p:set>
                                    <p:animEffect transition="in" filter="blinds(horizontal)">
                                      <p:cBhvr>
                                        <p:cTn id="47" dur="500"/>
                                        <p:tgtEl>
                                          <p:spTgt spid="70662">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0662">
                                            <p:txEl>
                                              <p:pRg st="1" end="1"/>
                                            </p:txEl>
                                          </p:spTgt>
                                        </p:tgtEl>
                                        <p:attrNameLst>
                                          <p:attrName>style.visibility</p:attrName>
                                        </p:attrNameLst>
                                      </p:cBhvr>
                                      <p:to>
                                        <p:strVal val="visible"/>
                                      </p:to>
                                    </p:set>
                                    <p:animEffect transition="in" filter="blinds(horizontal)">
                                      <p:cBhvr>
                                        <p:cTn id="52" dur="500"/>
                                        <p:tgtEl>
                                          <p:spTgt spid="70662">
                                            <p:txEl>
                                              <p:pRg st="1" end="1"/>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70662">
                                            <p:txEl>
                                              <p:pRg st="2" end="2"/>
                                            </p:txEl>
                                          </p:spTgt>
                                        </p:tgtEl>
                                        <p:attrNameLst>
                                          <p:attrName>style.visibility</p:attrName>
                                        </p:attrNameLst>
                                      </p:cBhvr>
                                      <p:to>
                                        <p:strVal val="visible"/>
                                      </p:to>
                                    </p:set>
                                    <p:animEffect transition="in" filter="blinds(horizontal)">
                                      <p:cBhvr>
                                        <p:cTn id="57" dur="500"/>
                                        <p:tgtEl>
                                          <p:spTgt spid="70662">
                                            <p:txEl>
                                              <p:pRg st="2" end="2"/>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70662">
                                            <p:txEl>
                                              <p:pRg st="3" end="3"/>
                                            </p:txEl>
                                          </p:spTgt>
                                        </p:tgtEl>
                                        <p:attrNameLst>
                                          <p:attrName>style.visibility</p:attrName>
                                        </p:attrNameLst>
                                      </p:cBhvr>
                                      <p:to>
                                        <p:strVal val="visible"/>
                                      </p:to>
                                    </p:set>
                                    <p:animEffect transition="in" filter="blinds(horizontal)">
                                      <p:cBhvr>
                                        <p:cTn id="62" dur="500"/>
                                        <p:tgtEl>
                                          <p:spTgt spid="70662">
                                            <p:txEl>
                                              <p:pRg st="3" end="3"/>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70662">
                                            <p:txEl>
                                              <p:pRg st="4" end="4"/>
                                            </p:txEl>
                                          </p:spTgt>
                                        </p:tgtEl>
                                        <p:attrNameLst>
                                          <p:attrName>style.visibility</p:attrName>
                                        </p:attrNameLst>
                                      </p:cBhvr>
                                      <p:to>
                                        <p:strVal val="visible"/>
                                      </p:to>
                                    </p:set>
                                    <p:animEffect transition="in" filter="blinds(horizontal)">
                                      <p:cBhvr>
                                        <p:cTn id="67" dur="500"/>
                                        <p:tgtEl>
                                          <p:spTgt spid="70662">
                                            <p:txEl>
                                              <p:pRg st="4" end="4"/>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70662">
                                            <p:txEl>
                                              <p:pRg st="5" end="5"/>
                                            </p:txEl>
                                          </p:spTgt>
                                        </p:tgtEl>
                                        <p:attrNameLst>
                                          <p:attrName>style.visibility</p:attrName>
                                        </p:attrNameLst>
                                      </p:cBhvr>
                                      <p:to>
                                        <p:strVal val="visible"/>
                                      </p:to>
                                    </p:set>
                                    <p:animEffect transition="in" filter="blinds(horizontal)">
                                      <p:cBhvr>
                                        <p:cTn id="72" dur="500"/>
                                        <p:tgtEl>
                                          <p:spTgt spid="70662">
                                            <p:txEl>
                                              <p:pRg st="5" end="5"/>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70662">
                                            <p:txEl>
                                              <p:pRg st="6" end="6"/>
                                            </p:txEl>
                                          </p:spTgt>
                                        </p:tgtEl>
                                        <p:attrNameLst>
                                          <p:attrName>style.visibility</p:attrName>
                                        </p:attrNameLst>
                                      </p:cBhvr>
                                      <p:to>
                                        <p:strVal val="visible"/>
                                      </p:to>
                                    </p:set>
                                    <p:animEffect transition="in" filter="blinds(horizontal)">
                                      <p:cBhvr>
                                        <p:cTn id="77" dur="500"/>
                                        <p:tgtEl>
                                          <p:spTgt spid="70662">
                                            <p:txEl>
                                              <p:pRg st="6" end="6"/>
                                            </p:txEl>
                                          </p:spTgt>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70662">
                                            <p:txEl>
                                              <p:pRg st="7" end="7"/>
                                            </p:txEl>
                                          </p:spTgt>
                                        </p:tgtEl>
                                        <p:attrNameLst>
                                          <p:attrName>style.visibility</p:attrName>
                                        </p:attrNameLst>
                                      </p:cBhvr>
                                      <p:to>
                                        <p:strVal val="visible"/>
                                      </p:to>
                                    </p:set>
                                    <p:animEffect transition="in" filter="blinds(horizontal)">
                                      <p:cBhvr>
                                        <p:cTn id="82" dur="500"/>
                                        <p:tgtEl>
                                          <p:spTgt spid="7066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1" grpId="0" build="p"/>
      <p:bldP spid="70662"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85800" y="381000"/>
            <a:ext cx="7793038" cy="762000"/>
          </a:xfrm>
        </p:spPr>
        <p:txBody>
          <a:bodyPr/>
          <a:lstStyle/>
          <a:p>
            <a:pPr eaLnBrk="1" hangingPunct="1"/>
            <a:r>
              <a:rPr lang="en-US" sz="4000" b="1" dirty="0" smtClean="0">
                <a:solidFill>
                  <a:srgbClr val="FF0000"/>
                </a:solidFill>
              </a:rPr>
              <a:t>Broncho</a:t>
            </a:r>
            <a:r>
              <a:rPr lang="en-US" sz="4000" dirty="0" smtClean="0">
                <a:solidFill>
                  <a:srgbClr val="993300"/>
                </a:solidFill>
              </a:rPr>
              <a:t>   </a:t>
            </a:r>
            <a:r>
              <a:rPr lang="en-US" sz="4000" dirty="0" smtClean="0"/>
              <a:t> –   </a:t>
            </a:r>
            <a:r>
              <a:rPr lang="en-US" sz="4000" b="1" dirty="0" smtClean="0"/>
              <a:t>Pneumonia  </a:t>
            </a:r>
            <a:r>
              <a:rPr lang="en-US" sz="4000" dirty="0" smtClean="0"/>
              <a:t> -  </a:t>
            </a:r>
            <a:r>
              <a:rPr lang="en-US" sz="4000" b="1" dirty="0" smtClean="0">
                <a:solidFill>
                  <a:srgbClr val="0070C0"/>
                </a:solidFill>
              </a:rPr>
              <a:t>Lobar</a:t>
            </a:r>
            <a:r>
              <a:rPr lang="en-US" sz="4000" dirty="0" smtClean="0"/>
              <a:t> </a:t>
            </a:r>
          </a:p>
        </p:txBody>
      </p:sp>
      <p:grpSp>
        <p:nvGrpSpPr>
          <p:cNvPr id="72711" name="Group 7"/>
          <p:cNvGrpSpPr>
            <a:grpSpLocks/>
          </p:cNvGrpSpPr>
          <p:nvPr/>
        </p:nvGrpSpPr>
        <p:grpSpPr bwMode="auto">
          <a:xfrm>
            <a:off x="5334000" y="1676400"/>
            <a:ext cx="3200400" cy="4114800"/>
            <a:chOff x="4080" y="1296"/>
            <a:chExt cx="1440" cy="1504"/>
          </a:xfrm>
        </p:grpSpPr>
        <p:sp>
          <p:nvSpPr>
            <p:cNvPr id="35863" name="Freeform 8"/>
            <p:cNvSpPr>
              <a:spLocks/>
            </p:cNvSpPr>
            <p:nvPr/>
          </p:nvSpPr>
          <p:spPr bwMode="auto">
            <a:xfrm>
              <a:off x="4080" y="1296"/>
              <a:ext cx="768" cy="1504"/>
            </a:xfrm>
            <a:custGeom>
              <a:avLst/>
              <a:gdLst>
                <a:gd name="T0" fmla="*/ 560 w 768"/>
                <a:gd name="T1" fmla="*/ 64 h 1504"/>
                <a:gd name="T2" fmla="*/ 128 w 768"/>
                <a:gd name="T3" fmla="*/ 208 h 1504"/>
                <a:gd name="T4" fmla="*/ 32 w 768"/>
                <a:gd name="T5" fmla="*/ 736 h 1504"/>
                <a:gd name="T6" fmla="*/ 320 w 768"/>
                <a:gd name="T7" fmla="*/ 1456 h 1504"/>
                <a:gd name="T8" fmla="*/ 704 w 768"/>
                <a:gd name="T9" fmla="*/ 1024 h 1504"/>
                <a:gd name="T10" fmla="*/ 704 w 768"/>
                <a:gd name="T11" fmla="*/ 592 h 1504"/>
                <a:gd name="T12" fmla="*/ 560 w 768"/>
                <a:gd name="T13" fmla="*/ 64 h 1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8" h="1504">
                  <a:moveTo>
                    <a:pt x="560" y="64"/>
                  </a:moveTo>
                  <a:cubicBezTo>
                    <a:pt x="464" y="0"/>
                    <a:pt x="216" y="96"/>
                    <a:pt x="128" y="208"/>
                  </a:cubicBezTo>
                  <a:cubicBezTo>
                    <a:pt x="40" y="320"/>
                    <a:pt x="0" y="528"/>
                    <a:pt x="32" y="736"/>
                  </a:cubicBezTo>
                  <a:cubicBezTo>
                    <a:pt x="64" y="944"/>
                    <a:pt x="208" y="1408"/>
                    <a:pt x="320" y="1456"/>
                  </a:cubicBezTo>
                  <a:cubicBezTo>
                    <a:pt x="432" y="1504"/>
                    <a:pt x="640" y="1168"/>
                    <a:pt x="704" y="1024"/>
                  </a:cubicBezTo>
                  <a:cubicBezTo>
                    <a:pt x="768" y="880"/>
                    <a:pt x="736" y="752"/>
                    <a:pt x="704" y="592"/>
                  </a:cubicBezTo>
                  <a:cubicBezTo>
                    <a:pt x="672" y="432"/>
                    <a:pt x="656" y="128"/>
                    <a:pt x="560" y="64"/>
                  </a:cubicBezTo>
                  <a:close/>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64" name="Freeform 9"/>
            <p:cNvSpPr>
              <a:spLocks/>
            </p:cNvSpPr>
            <p:nvPr/>
          </p:nvSpPr>
          <p:spPr bwMode="auto">
            <a:xfrm>
              <a:off x="4872" y="1296"/>
              <a:ext cx="648" cy="1432"/>
            </a:xfrm>
            <a:custGeom>
              <a:avLst/>
              <a:gdLst>
                <a:gd name="T0" fmla="*/ 22 w 704"/>
                <a:gd name="T1" fmla="*/ 150 h 1600"/>
                <a:gd name="T2" fmla="*/ 22 w 704"/>
                <a:gd name="T3" fmla="*/ 537 h 1600"/>
                <a:gd name="T4" fmla="*/ 110 w 704"/>
                <a:gd name="T5" fmla="*/ 752 h 1600"/>
                <a:gd name="T6" fmla="*/ 243 w 704"/>
                <a:gd name="T7" fmla="*/ 967 h 1600"/>
                <a:gd name="T8" fmla="*/ 155 w 704"/>
                <a:gd name="T9" fmla="*/ 1267 h 1600"/>
                <a:gd name="T10" fmla="*/ 66 w 704"/>
                <a:gd name="T11" fmla="*/ 1396 h 1600"/>
                <a:gd name="T12" fmla="*/ 508 w 704"/>
                <a:gd name="T13" fmla="*/ 1310 h 1600"/>
                <a:gd name="T14" fmla="*/ 641 w 704"/>
                <a:gd name="T15" fmla="*/ 666 h 1600"/>
                <a:gd name="T16" fmla="*/ 464 w 704"/>
                <a:gd name="T17" fmla="*/ 107 h 1600"/>
                <a:gd name="T18" fmla="*/ 155 w 704"/>
                <a:gd name="T19" fmla="*/ 21 h 1600"/>
                <a:gd name="T20" fmla="*/ 22 w 704"/>
                <a:gd name="T21" fmla="*/ 150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04" h="1600">
                  <a:moveTo>
                    <a:pt x="24" y="168"/>
                  </a:moveTo>
                  <a:cubicBezTo>
                    <a:pt x="0" y="264"/>
                    <a:pt x="8" y="488"/>
                    <a:pt x="24" y="600"/>
                  </a:cubicBezTo>
                  <a:cubicBezTo>
                    <a:pt x="40" y="712"/>
                    <a:pt x="80" y="760"/>
                    <a:pt x="120" y="840"/>
                  </a:cubicBezTo>
                  <a:cubicBezTo>
                    <a:pt x="160" y="920"/>
                    <a:pt x="256" y="984"/>
                    <a:pt x="264" y="1080"/>
                  </a:cubicBezTo>
                  <a:cubicBezTo>
                    <a:pt x="272" y="1176"/>
                    <a:pt x="200" y="1336"/>
                    <a:pt x="168" y="1416"/>
                  </a:cubicBezTo>
                  <a:cubicBezTo>
                    <a:pt x="136" y="1496"/>
                    <a:pt x="8" y="1552"/>
                    <a:pt x="72" y="1560"/>
                  </a:cubicBezTo>
                  <a:cubicBezTo>
                    <a:pt x="136" y="1568"/>
                    <a:pt x="448" y="1600"/>
                    <a:pt x="552" y="1464"/>
                  </a:cubicBezTo>
                  <a:cubicBezTo>
                    <a:pt x="656" y="1328"/>
                    <a:pt x="704" y="968"/>
                    <a:pt x="696" y="744"/>
                  </a:cubicBezTo>
                  <a:cubicBezTo>
                    <a:pt x="688" y="520"/>
                    <a:pt x="592" y="240"/>
                    <a:pt x="504" y="120"/>
                  </a:cubicBezTo>
                  <a:cubicBezTo>
                    <a:pt x="416" y="0"/>
                    <a:pt x="248" y="16"/>
                    <a:pt x="168" y="24"/>
                  </a:cubicBezTo>
                  <a:cubicBezTo>
                    <a:pt x="88" y="32"/>
                    <a:pt x="48" y="72"/>
                    <a:pt x="24" y="168"/>
                  </a:cubicBezTo>
                  <a:close/>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65" name="Freeform 10"/>
            <p:cNvSpPr>
              <a:spLocks/>
            </p:cNvSpPr>
            <p:nvPr/>
          </p:nvSpPr>
          <p:spPr bwMode="auto">
            <a:xfrm>
              <a:off x="4080" y="1824"/>
              <a:ext cx="736" cy="480"/>
            </a:xfrm>
            <a:custGeom>
              <a:avLst/>
              <a:gdLst>
                <a:gd name="T0" fmla="*/ 0 w 736"/>
                <a:gd name="T1" fmla="*/ 0 h 480"/>
                <a:gd name="T2" fmla="*/ 240 w 736"/>
                <a:gd name="T3" fmla="*/ 96 h 480"/>
                <a:gd name="T4" fmla="*/ 528 w 736"/>
                <a:gd name="T5" fmla="*/ 144 h 480"/>
                <a:gd name="T6" fmla="*/ 720 w 736"/>
                <a:gd name="T7" fmla="*/ 96 h 480"/>
                <a:gd name="T8" fmla="*/ 432 w 736"/>
                <a:gd name="T9" fmla="*/ 336 h 480"/>
                <a:gd name="T10" fmla="*/ 240 w 736"/>
                <a:gd name="T11" fmla="*/ 432 h 480"/>
                <a:gd name="T12" fmla="*/ 96 w 736"/>
                <a:gd name="T13" fmla="*/ 480 h 4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6" h="480">
                  <a:moveTo>
                    <a:pt x="0" y="0"/>
                  </a:moveTo>
                  <a:cubicBezTo>
                    <a:pt x="76" y="36"/>
                    <a:pt x="152" y="72"/>
                    <a:pt x="240" y="96"/>
                  </a:cubicBezTo>
                  <a:cubicBezTo>
                    <a:pt x="328" y="120"/>
                    <a:pt x="448" y="144"/>
                    <a:pt x="528" y="144"/>
                  </a:cubicBezTo>
                  <a:cubicBezTo>
                    <a:pt x="608" y="144"/>
                    <a:pt x="736" y="64"/>
                    <a:pt x="720" y="96"/>
                  </a:cubicBezTo>
                  <a:cubicBezTo>
                    <a:pt x="704" y="128"/>
                    <a:pt x="512" y="280"/>
                    <a:pt x="432" y="336"/>
                  </a:cubicBezTo>
                  <a:cubicBezTo>
                    <a:pt x="352" y="392"/>
                    <a:pt x="296" y="408"/>
                    <a:pt x="240" y="432"/>
                  </a:cubicBezTo>
                  <a:cubicBezTo>
                    <a:pt x="184" y="456"/>
                    <a:pt x="120" y="472"/>
                    <a:pt x="96" y="480"/>
                  </a:cubicBezTo>
                </a:path>
              </a:pathLst>
            </a:custGeom>
            <a:solidFill>
              <a:srgbClr val="FFCC00"/>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66" name="Freeform 11"/>
            <p:cNvSpPr>
              <a:spLocks/>
            </p:cNvSpPr>
            <p:nvPr/>
          </p:nvSpPr>
          <p:spPr bwMode="auto">
            <a:xfrm>
              <a:off x="4944" y="1800"/>
              <a:ext cx="576" cy="216"/>
            </a:xfrm>
            <a:custGeom>
              <a:avLst/>
              <a:gdLst>
                <a:gd name="T0" fmla="*/ 0 w 576"/>
                <a:gd name="T1" fmla="*/ 168 h 216"/>
                <a:gd name="T2" fmla="*/ 240 w 576"/>
                <a:gd name="T3" fmla="*/ 216 h 216"/>
                <a:gd name="T4" fmla="*/ 480 w 576"/>
                <a:gd name="T5" fmla="*/ 168 h 216"/>
                <a:gd name="T6" fmla="*/ 576 w 576"/>
                <a:gd name="T7" fmla="*/ 72 h 2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6" h="216">
                  <a:moveTo>
                    <a:pt x="0" y="168"/>
                  </a:moveTo>
                  <a:cubicBezTo>
                    <a:pt x="80" y="192"/>
                    <a:pt x="160" y="216"/>
                    <a:pt x="240" y="216"/>
                  </a:cubicBezTo>
                  <a:cubicBezTo>
                    <a:pt x="320" y="216"/>
                    <a:pt x="424" y="192"/>
                    <a:pt x="480" y="168"/>
                  </a:cubicBezTo>
                  <a:cubicBezTo>
                    <a:pt x="536" y="144"/>
                    <a:pt x="576" y="0"/>
                    <a:pt x="576" y="72"/>
                  </a:cubicBezTo>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35844" name="Group 30"/>
          <p:cNvGrpSpPr>
            <a:grpSpLocks/>
          </p:cNvGrpSpPr>
          <p:nvPr/>
        </p:nvGrpSpPr>
        <p:grpSpPr bwMode="auto">
          <a:xfrm>
            <a:off x="457200" y="1752600"/>
            <a:ext cx="3200400" cy="3886200"/>
            <a:chOff x="528" y="1968"/>
            <a:chExt cx="1440" cy="1504"/>
          </a:xfrm>
        </p:grpSpPr>
        <p:grpSp>
          <p:nvGrpSpPr>
            <p:cNvPr id="35845" name="Group 12"/>
            <p:cNvGrpSpPr>
              <a:grpSpLocks/>
            </p:cNvGrpSpPr>
            <p:nvPr/>
          </p:nvGrpSpPr>
          <p:grpSpPr bwMode="auto">
            <a:xfrm>
              <a:off x="528" y="1968"/>
              <a:ext cx="1440" cy="1504"/>
              <a:chOff x="3552" y="2112"/>
              <a:chExt cx="1440" cy="1504"/>
            </a:xfrm>
          </p:grpSpPr>
          <p:sp>
            <p:nvSpPr>
              <p:cNvPr id="35859" name="Freeform 13"/>
              <p:cNvSpPr>
                <a:spLocks/>
              </p:cNvSpPr>
              <p:nvPr/>
            </p:nvSpPr>
            <p:spPr bwMode="auto">
              <a:xfrm>
                <a:off x="3552" y="2112"/>
                <a:ext cx="768" cy="1504"/>
              </a:xfrm>
              <a:custGeom>
                <a:avLst/>
                <a:gdLst>
                  <a:gd name="T0" fmla="*/ 560 w 768"/>
                  <a:gd name="T1" fmla="*/ 64 h 1504"/>
                  <a:gd name="T2" fmla="*/ 128 w 768"/>
                  <a:gd name="T3" fmla="*/ 208 h 1504"/>
                  <a:gd name="T4" fmla="*/ 32 w 768"/>
                  <a:gd name="T5" fmla="*/ 736 h 1504"/>
                  <a:gd name="T6" fmla="*/ 320 w 768"/>
                  <a:gd name="T7" fmla="*/ 1456 h 1504"/>
                  <a:gd name="T8" fmla="*/ 704 w 768"/>
                  <a:gd name="T9" fmla="*/ 1024 h 1504"/>
                  <a:gd name="T10" fmla="*/ 704 w 768"/>
                  <a:gd name="T11" fmla="*/ 592 h 1504"/>
                  <a:gd name="T12" fmla="*/ 560 w 768"/>
                  <a:gd name="T13" fmla="*/ 64 h 1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68" h="1504">
                    <a:moveTo>
                      <a:pt x="560" y="64"/>
                    </a:moveTo>
                    <a:cubicBezTo>
                      <a:pt x="464" y="0"/>
                      <a:pt x="216" y="96"/>
                      <a:pt x="128" y="208"/>
                    </a:cubicBezTo>
                    <a:cubicBezTo>
                      <a:pt x="40" y="320"/>
                      <a:pt x="0" y="528"/>
                      <a:pt x="32" y="736"/>
                    </a:cubicBezTo>
                    <a:cubicBezTo>
                      <a:pt x="64" y="944"/>
                      <a:pt x="208" y="1408"/>
                      <a:pt x="320" y="1456"/>
                    </a:cubicBezTo>
                    <a:cubicBezTo>
                      <a:pt x="432" y="1504"/>
                      <a:pt x="640" y="1168"/>
                      <a:pt x="704" y="1024"/>
                    </a:cubicBezTo>
                    <a:cubicBezTo>
                      <a:pt x="768" y="880"/>
                      <a:pt x="736" y="752"/>
                      <a:pt x="704" y="592"/>
                    </a:cubicBezTo>
                    <a:cubicBezTo>
                      <a:pt x="672" y="432"/>
                      <a:pt x="656" y="128"/>
                      <a:pt x="560" y="64"/>
                    </a:cubicBezTo>
                    <a:close/>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60" name="Freeform 14"/>
              <p:cNvSpPr>
                <a:spLocks/>
              </p:cNvSpPr>
              <p:nvPr/>
            </p:nvSpPr>
            <p:spPr bwMode="auto">
              <a:xfrm>
                <a:off x="4344" y="2112"/>
                <a:ext cx="648" cy="1432"/>
              </a:xfrm>
              <a:custGeom>
                <a:avLst/>
                <a:gdLst>
                  <a:gd name="T0" fmla="*/ 22 w 704"/>
                  <a:gd name="T1" fmla="*/ 150 h 1600"/>
                  <a:gd name="T2" fmla="*/ 22 w 704"/>
                  <a:gd name="T3" fmla="*/ 537 h 1600"/>
                  <a:gd name="T4" fmla="*/ 110 w 704"/>
                  <a:gd name="T5" fmla="*/ 752 h 1600"/>
                  <a:gd name="T6" fmla="*/ 243 w 704"/>
                  <a:gd name="T7" fmla="*/ 967 h 1600"/>
                  <a:gd name="T8" fmla="*/ 155 w 704"/>
                  <a:gd name="T9" fmla="*/ 1267 h 1600"/>
                  <a:gd name="T10" fmla="*/ 66 w 704"/>
                  <a:gd name="T11" fmla="*/ 1396 h 1600"/>
                  <a:gd name="T12" fmla="*/ 508 w 704"/>
                  <a:gd name="T13" fmla="*/ 1310 h 1600"/>
                  <a:gd name="T14" fmla="*/ 641 w 704"/>
                  <a:gd name="T15" fmla="*/ 666 h 1600"/>
                  <a:gd name="T16" fmla="*/ 464 w 704"/>
                  <a:gd name="T17" fmla="*/ 107 h 1600"/>
                  <a:gd name="T18" fmla="*/ 155 w 704"/>
                  <a:gd name="T19" fmla="*/ 21 h 1600"/>
                  <a:gd name="T20" fmla="*/ 22 w 704"/>
                  <a:gd name="T21" fmla="*/ 150 h 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04" h="1600">
                    <a:moveTo>
                      <a:pt x="24" y="168"/>
                    </a:moveTo>
                    <a:cubicBezTo>
                      <a:pt x="0" y="264"/>
                      <a:pt x="8" y="488"/>
                      <a:pt x="24" y="600"/>
                    </a:cubicBezTo>
                    <a:cubicBezTo>
                      <a:pt x="40" y="712"/>
                      <a:pt x="80" y="760"/>
                      <a:pt x="120" y="840"/>
                    </a:cubicBezTo>
                    <a:cubicBezTo>
                      <a:pt x="160" y="920"/>
                      <a:pt x="256" y="984"/>
                      <a:pt x="264" y="1080"/>
                    </a:cubicBezTo>
                    <a:cubicBezTo>
                      <a:pt x="272" y="1176"/>
                      <a:pt x="200" y="1336"/>
                      <a:pt x="168" y="1416"/>
                    </a:cubicBezTo>
                    <a:cubicBezTo>
                      <a:pt x="136" y="1496"/>
                      <a:pt x="8" y="1552"/>
                      <a:pt x="72" y="1560"/>
                    </a:cubicBezTo>
                    <a:cubicBezTo>
                      <a:pt x="136" y="1568"/>
                      <a:pt x="448" y="1600"/>
                      <a:pt x="552" y="1464"/>
                    </a:cubicBezTo>
                    <a:cubicBezTo>
                      <a:pt x="656" y="1328"/>
                      <a:pt x="704" y="968"/>
                      <a:pt x="696" y="744"/>
                    </a:cubicBezTo>
                    <a:cubicBezTo>
                      <a:pt x="688" y="520"/>
                      <a:pt x="592" y="240"/>
                      <a:pt x="504" y="120"/>
                    </a:cubicBezTo>
                    <a:cubicBezTo>
                      <a:pt x="416" y="0"/>
                      <a:pt x="248" y="16"/>
                      <a:pt x="168" y="24"/>
                    </a:cubicBezTo>
                    <a:cubicBezTo>
                      <a:pt x="88" y="32"/>
                      <a:pt x="48" y="72"/>
                      <a:pt x="24" y="168"/>
                    </a:cubicBezTo>
                    <a:close/>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61" name="Freeform 15"/>
              <p:cNvSpPr>
                <a:spLocks/>
              </p:cNvSpPr>
              <p:nvPr/>
            </p:nvSpPr>
            <p:spPr bwMode="auto">
              <a:xfrm>
                <a:off x="3552" y="2640"/>
                <a:ext cx="736" cy="480"/>
              </a:xfrm>
              <a:custGeom>
                <a:avLst/>
                <a:gdLst>
                  <a:gd name="T0" fmla="*/ 0 w 736"/>
                  <a:gd name="T1" fmla="*/ 0 h 480"/>
                  <a:gd name="T2" fmla="*/ 240 w 736"/>
                  <a:gd name="T3" fmla="*/ 96 h 480"/>
                  <a:gd name="T4" fmla="*/ 528 w 736"/>
                  <a:gd name="T5" fmla="*/ 144 h 480"/>
                  <a:gd name="T6" fmla="*/ 720 w 736"/>
                  <a:gd name="T7" fmla="*/ 96 h 480"/>
                  <a:gd name="T8" fmla="*/ 432 w 736"/>
                  <a:gd name="T9" fmla="*/ 336 h 480"/>
                  <a:gd name="T10" fmla="*/ 240 w 736"/>
                  <a:gd name="T11" fmla="*/ 432 h 480"/>
                  <a:gd name="T12" fmla="*/ 96 w 736"/>
                  <a:gd name="T13" fmla="*/ 480 h 4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36" h="480">
                    <a:moveTo>
                      <a:pt x="0" y="0"/>
                    </a:moveTo>
                    <a:cubicBezTo>
                      <a:pt x="76" y="36"/>
                      <a:pt x="152" y="72"/>
                      <a:pt x="240" y="96"/>
                    </a:cubicBezTo>
                    <a:cubicBezTo>
                      <a:pt x="328" y="120"/>
                      <a:pt x="448" y="144"/>
                      <a:pt x="528" y="144"/>
                    </a:cubicBezTo>
                    <a:cubicBezTo>
                      <a:pt x="608" y="144"/>
                      <a:pt x="736" y="64"/>
                      <a:pt x="720" y="96"/>
                    </a:cubicBezTo>
                    <a:cubicBezTo>
                      <a:pt x="704" y="128"/>
                      <a:pt x="512" y="280"/>
                      <a:pt x="432" y="336"/>
                    </a:cubicBezTo>
                    <a:cubicBezTo>
                      <a:pt x="352" y="392"/>
                      <a:pt x="296" y="408"/>
                      <a:pt x="240" y="432"/>
                    </a:cubicBezTo>
                    <a:cubicBezTo>
                      <a:pt x="184" y="456"/>
                      <a:pt x="120" y="472"/>
                      <a:pt x="96" y="480"/>
                    </a:cubicBezTo>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62" name="Freeform 16"/>
              <p:cNvSpPr>
                <a:spLocks/>
              </p:cNvSpPr>
              <p:nvPr/>
            </p:nvSpPr>
            <p:spPr bwMode="auto">
              <a:xfrm>
                <a:off x="4416" y="2616"/>
                <a:ext cx="576" cy="216"/>
              </a:xfrm>
              <a:custGeom>
                <a:avLst/>
                <a:gdLst>
                  <a:gd name="T0" fmla="*/ 0 w 576"/>
                  <a:gd name="T1" fmla="*/ 168 h 216"/>
                  <a:gd name="T2" fmla="*/ 240 w 576"/>
                  <a:gd name="T3" fmla="*/ 216 h 216"/>
                  <a:gd name="T4" fmla="*/ 480 w 576"/>
                  <a:gd name="T5" fmla="*/ 168 h 216"/>
                  <a:gd name="T6" fmla="*/ 576 w 576"/>
                  <a:gd name="T7" fmla="*/ 72 h 2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6" h="216">
                    <a:moveTo>
                      <a:pt x="0" y="168"/>
                    </a:moveTo>
                    <a:cubicBezTo>
                      <a:pt x="80" y="192"/>
                      <a:pt x="160" y="216"/>
                      <a:pt x="240" y="216"/>
                    </a:cubicBezTo>
                    <a:cubicBezTo>
                      <a:pt x="320" y="216"/>
                      <a:pt x="424" y="192"/>
                      <a:pt x="480" y="168"/>
                    </a:cubicBezTo>
                    <a:cubicBezTo>
                      <a:pt x="536" y="144"/>
                      <a:pt x="576" y="0"/>
                      <a:pt x="576" y="72"/>
                    </a:cubicBezTo>
                  </a:path>
                </a:pathLst>
              </a:custGeom>
              <a:solidFill>
                <a:srgbClr val="996633"/>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35846" name="Group 17"/>
            <p:cNvGrpSpPr>
              <a:grpSpLocks/>
            </p:cNvGrpSpPr>
            <p:nvPr/>
          </p:nvGrpSpPr>
          <p:grpSpPr bwMode="auto">
            <a:xfrm>
              <a:off x="720" y="2736"/>
              <a:ext cx="1152" cy="576"/>
              <a:chOff x="3744" y="2928"/>
              <a:chExt cx="1152" cy="576"/>
            </a:xfrm>
          </p:grpSpPr>
          <p:sp>
            <p:nvSpPr>
              <p:cNvPr id="35847" name="Freeform 18"/>
              <p:cNvSpPr>
                <a:spLocks/>
              </p:cNvSpPr>
              <p:nvPr/>
            </p:nvSpPr>
            <p:spPr bwMode="auto">
              <a:xfrm>
                <a:off x="3744" y="3264"/>
                <a:ext cx="152" cy="240"/>
              </a:xfrm>
              <a:custGeom>
                <a:avLst/>
                <a:gdLst>
                  <a:gd name="T0" fmla="*/ 104 w 152"/>
                  <a:gd name="T1" fmla="*/ 0 h 288"/>
                  <a:gd name="T2" fmla="*/ 56 w 152"/>
                  <a:gd name="T3" fmla="*/ 40 h 288"/>
                  <a:gd name="T4" fmla="*/ 8 w 152"/>
                  <a:gd name="T5" fmla="*/ 120 h 288"/>
                  <a:gd name="T6" fmla="*/ 104 w 152"/>
                  <a:gd name="T7" fmla="*/ 240 h 288"/>
                  <a:gd name="T8" fmla="*/ 104 w 152"/>
                  <a:gd name="T9" fmla="*/ 120 h 288"/>
                  <a:gd name="T10" fmla="*/ 152 w 152"/>
                  <a:gd name="T11" fmla="*/ 40 h 288"/>
                  <a:gd name="T12" fmla="*/ 104 w 152"/>
                  <a:gd name="T13" fmla="*/ 0 h 2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 h="288">
                    <a:moveTo>
                      <a:pt x="104" y="0"/>
                    </a:moveTo>
                    <a:cubicBezTo>
                      <a:pt x="88" y="0"/>
                      <a:pt x="72" y="24"/>
                      <a:pt x="56" y="48"/>
                    </a:cubicBezTo>
                    <a:cubicBezTo>
                      <a:pt x="40" y="72"/>
                      <a:pt x="0" y="104"/>
                      <a:pt x="8" y="144"/>
                    </a:cubicBezTo>
                    <a:cubicBezTo>
                      <a:pt x="16" y="184"/>
                      <a:pt x="88" y="288"/>
                      <a:pt x="104" y="288"/>
                    </a:cubicBezTo>
                    <a:cubicBezTo>
                      <a:pt x="120" y="288"/>
                      <a:pt x="96" y="184"/>
                      <a:pt x="104" y="144"/>
                    </a:cubicBezTo>
                    <a:cubicBezTo>
                      <a:pt x="112" y="104"/>
                      <a:pt x="152" y="72"/>
                      <a:pt x="152" y="48"/>
                    </a:cubicBezTo>
                    <a:cubicBezTo>
                      <a:pt x="152" y="24"/>
                      <a:pt x="120" y="0"/>
                      <a:pt x="104" y="0"/>
                    </a:cubicBezTo>
                    <a:close/>
                  </a:path>
                </a:pathLst>
              </a:custGeom>
              <a:solidFill>
                <a:srgbClr val="FFCC00"/>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48" name="Oval 19"/>
              <p:cNvSpPr>
                <a:spLocks noChangeArrowheads="1"/>
              </p:cNvSpPr>
              <p:nvPr/>
            </p:nvSpPr>
            <p:spPr bwMode="auto">
              <a:xfrm>
                <a:off x="3744" y="2976"/>
                <a:ext cx="48" cy="96"/>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49" name="Oval 20"/>
              <p:cNvSpPr>
                <a:spLocks noChangeArrowheads="1"/>
              </p:cNvSpPr>
              <p:nvPr/>
            </p:nvSpPr>
            <p:spPr bwMode="auto">
              <a:xfrm>
                <a:off x="4608" y="3120"/>
                <a:ext cx="96" cy="144"/>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0" name="Oval 21"/>
              <p:cNvSpPr>
                <a:spLocks noChangeArrowheads="1"/>
              </p:cNvSpPr>
              <p:nvPr/>
            </p:nvSpPr>
            <p:spPr bwMode="auto">
              <a:xfrm>
                <a:off x="4080" y="2928"/>
                <a:ext cx="48" cy="96"/>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1" name="Oval 22"/>
              <p:cNvSpPr>
                <a:spLocks noChangeArrowheads="1"/>
              </p:cNvSpPr>
              <p:nvPr/>
            </p:nvSpPr>
            <p:spPr bwMode="auto">
              <a:xfrm>
                <a:off x="3936" y="3120"/>
                <a:ext cx="96" cy="96"/>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2" name="Oval 23"/>
              <p:cNvSpPr>
                <a:spLocks noChangeArrowheads="1"/>
              </p:cNvSpPr>
              <p:nvPr/>
            </p:nvSpPr>
            <p:spPr bwMode="auto">
              <a:xfrm>
                <a:off x="4560" y="3312"/>
                <a:ext cx="96" cy="144"/>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3" name="Oval 24"/>
              <p:cNvSpPr>
                <a:spLocks noChangeArrowheads="1"/>
              </p:cNvSpPr>
              <p:nvPr/>
            </p:nvSpPr>
            <p:spPr bwMode="auto">
              <a:xfrm>
                <a:off x="4608" y="2928"/>
                <a:ext cx="48" cy="96"/>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4" name="Oval 25"/>
              <p:cNvSpPr>
                <a:spLocks noChangeArrowheads="1"/>
              </p:cNvSpPr>
              <p:nvPr/>
            </p:nvSpPr>
            <p:spPr bwMode="auto">
              <a:xfrm>
                <a:off x="4800" y="3024"/>
                <a:ext cx="96" cy="144"/>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5" name="Oval 26"/>
              <p:cNvSpPr>
                <a:spLocks noChangeArrowheads="1"/>
              </p:cNvSpPr>
              <p:nvPr/>
            </p:nvSpPr>
            <p:spPr bwMode="auto">
              <a:xfrm>
                <a:off x="3936" y="3360"/>
                <a:ext cx="48" cy="96"/>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6" name="Freeform 27"/>
              <p:cNvSpPr>
                <a:spLocks/>
              </p:cNvSpPr>
              <p:nvPr/>
            </p:nvSpPr>
            <p:spPr bwMode="auto">
              <a:xfrm rot="-1675956">
                <a:off x="4704" y="3264"/>
                <a:ext cx="192" cy="144"/>
              </a:xfrm>
              <a:custGeom>
                <a:avLst/>
                <a:gdLst>
                  <a:gd name="T0" fmla="*/ 131 w 152"/>
                  <a:gd name="T1" fmla="*/ 0 h 288"/>
                  <a:gd name="T2" fmla="*/ 71 w 152"/>
                  <a:gd name="T3" fmla="*/ 24 h 288"/>
                  <a:gd name="T4" fmla="*/ 10 w 152"/>
                  <a:gd name="T5" fmla="*/ 72 h 288"/>
                  <a:gd name="T6" fmla="*/ 131 w 152"/>
                  <a:gd name="T7" fmla="*/ 144 h 288"/>
                  <a:gd name="T8" fmla="*/ 131 w 152"/>
                  <a:gd name="T9" fmla="*/ 72 h 288"/>
                  <a:gd name="T10" fmla="*/ 192 w 152"/>
                  <a:gd name="T11" fmla="*/ 24 h 288"/>
                  <a:gd name="T12" fmla="*/ 131 w 152"/>
                  <a:gd name="T13" fmla="*/ 0 h 2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2" h="288">
                    <a:moveTo>
                      <a:pt x="104" y="0"/>
                    </a:moveTo>
                    <a:cubicBezTo>
                      <a:pt x="88" y="0"/>
                      <a:pt x="72" y="24"/>
                      <a:pt x="56" y="48"/>
                    </a:cubicBezTo>
                    <a:cubicBezTo>
                      <a:pt x="40" y="72"/>
                      <a:pt x="0" y="104"/>
                      <a:pt x="8" y="144"/>
                    </a:cubicBezTo>
                    <a:cubicBezTo>
                      <a:pt x="16" y="184"/>
                      <a:pt x="88" y="288"/>
                      <a:pt x="104" y="288"/>
                    </a:cubicBezTo>
                    <a:cubicBezTo>
                      <a:pt x="120" y="288"/>
                      <a:pt x="96" y="184"/>
                      <a:pt x="104" y="144"/>
                    </a:cubicBezTo>
                    <a:cubicBezTo>
                      <a:pt x="112" y="104"/>
                      <a:pt x="152" y="72"/>
                      <a:pt x="152" y="48"/>
                    </a:cubicBezTo>
                    <a:cubicBezTo>
                      <a:pt x="152" y="24"/>
                      <a:pt x="120" y="0"/>
                      <a:pt x="104" y="0"/>
                    </a:cubicBezTo>
                    <a:close/>
                  </a:path>
                </a:pathLst>
              </a:custGeom>
              <a:solidFill>
                <a:srgbClr val="FFCC00"/>
              </a:solidFill>
              <a:ln w="9525" cap="flat" cmpd="sng">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5857" name="Oval 28"/>
              <p:cNvSpPr>
                <a:spLocks noChangeArrowheads="1"/>
              </p:cNvSpPr>
              <p:nvPr/>
            </p:nvSpPr>
            <p:spPr bwMode="auto">
              <a:xfrm>
                <a:off x="3792" y="2928"/>
                <a:ext cx="48" cy="48"/>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5858" name="Oval 29"/>
              <p:cNvSpPr>
                <a:spLocks noChangeArrowheads="1"/>
              </p:cNvSpPr>
              <p:nvPr/>
            </p:nvSpPr>
            <p:spPr bwMode="auto">
              <a:xfrm>
                <a:off x="4128" y="3120"/>
                <a:ext cx="48" cy="96"/>
              </a:xfrm>
              <a:prstGeom prst="ellipse">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grpSp>
      </p:grpSp>
    </p:spTree>
    <p:extLst>
      <p:ext uri="{BB962C8B-B14F-4D97-AF65-F5344CB8AC3E}">
        <p14:creationId xmlns:p14="http://schemas.microsoft.com/office/powerpoint/2010/main" val="3885486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711"/>
                                        </p:tgtEl>
                                        <p:attrNameLst>
                                          <p:attrName>style.visibility</p:attrName>
                                        </p:attrNameLst>
                                      </p:cBhvr>
                                      <p:to>
                                        <p:strVal val="visible"/>
                                      </p:to>
                                    </p:set>
                                    <p:animEffect transition="in" filter="blinds(horizontal)">
                                      <p:cBhvr>
                                        <p:cTn id="7" dur="500"/>
                                        <p:tgtEl>
                                          <p:spTgt spid="72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47738" y="533400"/>
            <a:ext cx="7772400" cy="609600"/>
          </a:xfrm>
        </p:spPr>
        <p:txBody>
          <a:bodyPr/>
          <a:lstStyle/>
          <a:p>
            <a:pPr eaLnBrk="1" hangingPunct="1"/>
            <a:r>
              <a:rPr lang="en-US" altLang="en-US" sz="3600" b="1" dirty="0" smtClean="0"/>
              <a:t>Interstitial / atypical Pneumonia</a:t>
            </a:r>
            <a:endParaRPr lang="en-US" altLang="en-US" b="1" dirty="0" smtClean="0"/>
          </a:p>
        </p:txBody>
      </p:sp>
      <p:sp>
        <p:nvSpPr>
          <p:cNvPr id="36867" name="Rectangle 3"/>
          <p:cNvSpPr>
            <a:spLocks noGrp="1" noChangeArrowheads="1"/>
          </p:cNvSpPr>
          <p:nvPr>
            <p:ph type="body" idx="1"/>
          </p:nvPr>
        </p:nvSpPr>
        <p:spPr>
          <a:xfrm>
            <a:off x="533400" y="1371600"/>
            <a:ext cx="8382000" cy="5029200"/>
          </a:xfrm>
        </p:spPr>
        <p:txBody>
          <a:bodyPr/>
          <a:lstStyle/>
          <a:p>
            <a:pPr eaLnBrk="1" hangingPunct="1">
              <a:lnSpc>
                <a:spcPct val="90000"/>
              </a:lnSpc>
            </a:pPr>
            <a:r>
              <a:rPr lang="en-US" altLang="en-US" sz="2800" smtClean="0"/>
              <a:t>Primary atypical pneumonia in the immunocompetant host   (Mycoplasma or Chlamydia)</a:t>
            </a:r>
          </a:p>
          <a:p>
            <a:pPr eaLnBrk="1" hangingPunct="1">
              <a:lnSpc>
                <a:spcPct val="90000"/>
              </a:lnSpc>
            </a:pPr>
            <a:r>
              <a:rPr lang="en-US" altLang="en-US" sz="2800" smtClean="0"/>
              <a:t>Interstitial pneumonitis</a:t>
            </a:r>
          </a:p>
          <a:p>
            <a:pPr lvl="2" eaLnBrk="1" hangingPunct="1">
              <a:lnSpc>
                <a:spcPct val="90000"/>
              </a:lnSpc>
            </a:pPr>
            <a:r>
              <a:rPr lang="en-US" altLang="en-US" sz="2000" smtClean="0"/>
              <a:t>immunocompromised host  :  Pneumocystic carinii;   CMV</a:t>
            </a:r>
          </a:p>
          <a:p>
            <a:pPr lvl="2" eaLnBrk="1" hangingPunct="1">
              <a:lnSpc>
                <a:spcPct val="90000"/>
              </a:lnSpc>
            </a:pPr>
            <a:r>
              <a:rPr lang="en-US" altLang="en-US" sz="2000" smtClean="0"/>
              <a:t>Immunocompetant host:  Influenza A</a:t>
            </a:r>
            <a:endParaRPr lang="en-US" altLang="en-US" sz="2800" smtClean="0"/>
          </a:p>
          <a:p>
            <a:pPr eaLnBrk="1" hangingPunct="1">
              <a:lnSpc>
                <a:spcPct val="90000"/>
              </a:lnSpc>
            </a:pPr>
            <a:r>
              <a:rPr lang="en-US" altLang="en-US" smtClean="0"/>
              <a:t>Gross features: </a:t>
            </a:r>
          </a:p>
          <a:p>
            <a:pPr lvl="1" eaLnBrk="1" hangingPunct="1">
              <a:lnSpc>
                <a:spcPct val="90000"/>
              </a:lnSpc>
            </a:pPr>
            <a:r>
              <a:rPr lang="en-US" altLang="en-US" sz="2400" smtClean="0"/>
              <a:t>Lungs are heavy but not firmly consolidated</a:t>
            </a:r>
            <a:endParaRPr lang="en-US" altLang="en-US" sz="3200" smtClean="0"/>
          </a:p>
          <a:p>
            <a:pPr eaLnBrk="1" hangingPunct="1">
              <a:lnSpc>
                <a:spcPct val="90000"/>
              </a:lnSpc>
            </a:pPr>
            <a:r>
              <a:rPr lang="en-US" altLang="en-US" smtClean="0"/>
              <a:t>Microscopic features:</a:t>
            </a:r>
          </a:p>
          <a:p>
            <a:pPr lvl="1" eaLnBrk="1" hangingPunct="1">
              <a:lnSpc>
                <a:spcPct val="90000"/>
              </a:lnSpc>
            </a:pPr>
            <a:r>
              <a:rPr lang="en-US" altLang="en-US" sz="2400" smtClean="0"/>
              <a:t>Septal mononuclear infiltrate</a:t>
            </a:r>
            <a:endParaRPr lang="en-US" altLang="en-US" sz="3200" smtClean="0"/>
          </a:p>
          <a:p>
            <a:pPr lvl="1" eaLnBrk="1" hangingPunct="1">
              <a:lnSpc>
                <a:spcPct val="90000"/>
              </a:lnSpc>
            </a:pPr>
            <a:r>
              <a:rPr lang="en-US" altLang="en-US" sz="2400" smtClean="0"/>
              <a:t>Alveolar air spaces either ‘empty’ or filled with proteinaceous fluid with few or no inflammatory cells</a:t>
            </a:r>
          </a:p>
        </p:txBody>
      </p:sp>
    </p:spTree>
    <p:extLst>
      <p:ext uri="{BB962C8B-B14F-4D97-AF65-F5344CB8AC3E}">
        <p14:creationId xmlns:p14="http://schemas.microsoft.com/office/powerpoint/2010/main" val="3245825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04800"/>
            <a:ext cx="3717925"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5" name="Picture 3" descr="02"/>
          <p:cNvPicPr>
            <a:picLocks noChangeAspect="1" noChangeArrowheads="1"/>
          </p:cNvPicPr>
          <p:nvPr/>
        </p:nvPicPr>
        <p:blipFill>
          <a:blip r:embed="rId3">
            <a:lum bright="6000" contrast="6000"/>
            <a:extLst>
              <a:ext uri="{28A0092B-C50C-407E-A947-70E740481C1C}">
                <a14:useLocalDpi xmlns:a14="http://schemas.microsoft.com/office/drawing/2010/main" val="0"/>
              </a:ext>
            </a:extLst>
          </a:blip>
          <a:srcRect/>
          <a:stretch>
            <a:fillRect/>
          </a:stretch>
        </p:blipFill>
        <p:spPr bwMode="auto">
          <a:xfrm>
            <a:off x="3962400" y="2986088"/>
            <a:ext cx="4876800" cy="36258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7892" name="Rectangle 5"/>
          <p:cNvSpPr>
            <a:spLocks noChangeArrowheads="1"/>
          </p:cNvSpPr>
          <p:nvPr/>
        </p:nvSpPr>
        <p:spPr bwMode="auto">
          <a:xfrm>
            <a:off x="4724400" y="1066800"/>
            <a:ext cx="42116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r>
              <a:rPr lang="en-US" sz="4400">
                <a:solidFill>
                  <a:schemeClr val="tx2"/>
                </a:solidFill>
              </a:rPr>
              <a:t>Interstitial Pneumonia:</a:t>
            </a:r>
          </a:p>
        </p:txBody>
      </p:sp>
    </p:spTree>
    <p:extLst>
      <p:ext uri="{BB962C8B-B14F-4D97-AF65-F5344CB8AC3E}">
        <p14:creationId xmlns:p14="http://schemas.microsoft.com/office/powerpoint/2010/main" val="1215176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115"/>
                                        </p:tgtEl>
                                        <p:attrNameLst>
                                          <p:attrName>style.visibility</p:attrName>
                                        </p:attrNameLst>
                                      </p:cBhvr>
                                      <p:to>
                                        <p:strVal val="visible"/>
                                      </p:to>
                                    </p:set>
                                    <p:animEffect transition="in" filter="blinds(horizontal)">
                                      <p:cBhvr>
                                        <p:cTn id="7" dur="5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b="1" smtClean="0"/>
              <a:t>Atelectasis (collapse)</a:t>
            </a:r>
          </a:p>
        </p:txBody>
      </p:sp>
      <p:sp>
        <p:nvSpPr>
          <p:cNvPr id="11267" name="Rectangle 3"/>
          <p:cNvSpPr>
            <a:spLocks noGrp="1" noChangeArrowheads="1"/>
          </p:cNvSpPr>
          <p:nvPr>
            <p:ph idx="1"/>
          </p:nvPr>
        </p:nvSpPr>
        <p:spPr>
          <a:xfrm>
            <a:off x="990600" y="2209800"/>
            <a:ext cx="6858000" cy="3505200"/>
          </a:xfrm>
        </p:spPr>
        <p:txBody>
          <a:bodyPr/>
          <a:lstStyle/>
          <a:p>
            <a:pPr eaLnBrk="1" hangingPunct="1"/>
            <a:r>
              <a:rPr lang="en-US" sz="2800" smtClean="0">
                <a:latin typeface="Tahoma" panose="020B0604030504040204" pitchFamily="34" charset="0"/>
                <a:cs typeface="Tahoma" panose="020B0604030504040204" pitchFamily="34" charset="0"/>
              </a:rPr>
              <a:t>Incomplete expansion of the lungs or collapse of previously inflated lung substance.</a:t>
            </a:r>
          </a:p>
          <a:p>
            <a:pPr eaLnBrk="1" hangingPunct="1"/>
            <a:r>
              <a:rPr lang="en-US" sz="2800" smtClean="0">
                <a:latin typeface="Tahoma" panose="020B0604030504040204" pitchFamily="34" charset="0"/>
                <a:cs typeface="Tahoma" panose="020B0604030504040204" pitchFamily="34" charset="0"/>
              </a:rPr>
              <a:t>Significant atelectasis reduce oxygenation and predispose to infection.</a:t>
            </a:r>
          </a:p>
        </p:txBody>
      </p:sp>
    </p:spTree>
    <p:extLst>
      <p:ext uri="{BB962C8B-B14F-4D97-AF65-F5344CB8AC3E}">
        <p14:creationId xmlns:p14="http://schemas.microsoft.com/office/powerpoint/2010/main" val="30166864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295400"/>
            <a:ext cx="7078663" cy="5330825"/>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8915" name="Rectangle 3"/>
          <p:cNvSpPr>
            <a:spLocks noGrp="1" noChangeArrowheads="1"/>
          </p:cNvSpPr>
          <p:nvPr>
            <p:ph type="title"/>
          </p:nvPr>
        </p:nvSpPr>
        <p:spPr/>
        <p:txBody>
          <a:bodyPr/>
          <a:lstStyle/>
          <a:p>
            <a:pPr eaLnBrk="1" hangingPunct="1"/>
            <a:r>
              <a:rPr lang="en-US" smtClean="0"/>
              <a:t>Interstitial Pneumonia:</a:t>
            </a:r>
          </a:p>
        </p:txBody>
      </p:sp>
      <p:sp>
        <p:nvSpPr>
          <p:cNvPr id="92164" name="AutoShape 4"/>
          <p:cNvSpPr>
            <a:spLocks noChangeArrowheads="1"/>
          </p:cNvSpPr>
          <p:nvPr/>
        </p:nvSpPr>
        <p:spPr bwMode="auto">
          <a:xfrm rot="8844699">
            <a:off x="4419600" y="3429000"/>
            <a:ext cx="1295400" cy="685800"/>
          </a:xfrm>
          <a:prstGeom prst="rightArrow">
            <a:avLst>
              <a:gd name="adj1" fmla="val 50000"/>
              <a:gd name="adj2" fmla="val 4722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92165" name="Text Box 5"/>
          <p:cNvSpPr txBox="1">
            <a:spLocks noChangeArrowheads="1"/>
          </p:cNvSpPr>
          <p:nvPr/>
        </p:nvSpPr>
        <p:spPr bwMode="auto">
          <a:xfrm>
            <a:off x="5029200" y="1905000"/>
            <a:ext cx="20288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r>
              <a:rPr lang="en-US"/>
              <a:t>Lymphocyte Infiltrate in alveloar wall</a:t>
            </a:r>
          </a:p>
        </p:txBody>
      </p:sp>
    </p:spTree>
    <p:extLst>
      <p:ext uri="{BB962C8B-B14F-4D97-AF65-F5344CB8AC3E}">
        <p14:creationId xmlns:p14="http://schemas.microsoft.com/office/powerpoint/2010/main" val="1852537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blinds(horizontal)">
                                      <p:cBhvr>
                                        <p:cTn id="7" dur="500"/>
                                        <p:tgtEl>
                                          <p:spTgt spid="9216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2164"/>
                                        </p:tgtEl>
                                        <p:attrNameLst>
                                          <p:attrName>style.visibility</p:attrName>
                                        </p:attrNameLst>
                                      </p:cBhvr>
                                      <p:to>
                                        <p:strVal val="visible"/>
                                      </p:to>
                                    </p:set>
                                    <p:animEffect transition="in" filter="blinds(horizontal)">
                                      <p:cBhvr>
                                        <p:cTn id="10" dur="500"/>
                                        <p:tgtEl>
                                          <p:spTgt spid="92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animBg="1"/>
      <p:bldP spid="9216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1946" name="Group 90"/>
          <p:cNvGraphicFramePr>
            <a:graphicFrameLocks noGrp="1"/>
          </p:cNvGraphicFramePr>
          <p:nvPr>
            <p:extLst>
              <p:ext uri="{D42A27DB-BD31-4B8C-83A1-F6EECF244321}">
                <p14:modId xmlns:p14="http://schemas.microsoft.com/office/powerpoint/2010/main" val="3893413705"/>
              </p:ext>
            </p:extLst>
          </p:nvPr>
        </p:nvGraphicFramePr>
        <p:xfrm>
          <a:off x="0" y="0"/>
          <a:ext cx="9144000" cy="6858000"/>
        </p:xfrm>
        <a:graphic>
          <a:graphicData uri="http://schemas.openxmlformats.org/drawingml/2006/table">
            <a:tbl>
              <a:tblPr/>
              <a:tblGrid>
                <a:gridCol w="2286000"/>
                <a:gridCol w="2286000"/>
                <a:gridCol w="2286000"/>
                <a:gridCol w="2286000"/>
              </a:tblGrid>
              <a:tr h="858567">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endParaRPr kumimoji="0" lang="en-US" sz="1600" b="0" i="0" u="none" strike="noStrike" cap="none" normalizeH="0" baseline="0" dirty="0" smtClean="0">
                        <a:ln>
                          <a:noFill/>
                        </a:ln>
                        <a:solidFill>
                          <a:schemeClr val="tx1"/>
                        </a:solidFill>
                        <a:effectLst/>
                        <a:latin typeface="Tahoma" panose="020B0604030504040204" pitchFamily="34" charset="0"/>
                      </a:endParaRPr>
                    </a:p>
                  </a:txBody>
                  <a:tcPr marT="45722" marB="4572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1" i="0" u="none" strike="noStrike" cap="none" normalizeH="0" baseline="0" smtClean="0">
                          <a:ln>
                            <a:noFill/>
                          </a:ln>
                          <a:solidFill>
                            <a:schemeClr val="tx1"/>
                          </a:solidFill>
                          <a:effectLst/>
                          <a:latin typeface="Tahoma" panose="020B0604030504040204" pitchFamily="34" charset="0"/>
                        </a:rPr>
                        <a:t>Lobar pneumonia</a:t>
                      </a: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1" i="0" u="none" strike="noStrike" cap="none" normalizeH="0" baseline="0" smtClean="0">
                          <a:ln>
                            <a:noFill/>
                          </a:ln>
                          <a:solidFill>
                            <a:schemeClr val="tx1"/>
                          </a:solidFill>
                          <a:effectLst/>
                          <a:latin typeface="Tahoma" panose="020B0604030504040204" pitchFamily="34" charset="0"/>
                        </a:rPr>
                        <a:t>Broncho pneumonia</a:t>
                      </a: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1" i="0" u="none" strike="noStrike" cap="none" normalizeH="0" baseline="0" smtClean="0">
                          <a:ln>
                            <a:noFill/>
                          </a:ln>
                          <a:solidFill>
                            <a:schemeClr val="tx1"/>
                          </a:solidFill>
                          <a:effectLst/>
                          <a:latin typeface="Tahoma" panose="020B0604030504040204" pitchFamily="34" charset="0"/>
                        </a:rPr>
                        <a:t>Atypical (interstitial pneumonia)</a:t>
                      </a:r>
                    </a:p>
                  </a:txBody>
                  <a:tcPr marT="45722" marB="4572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5088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1" i="0" u="none" strike="noStrike" cap="none" normalizeH="0" baseline="0" smtClean="0">
                          <a:ln>
                            <a:noFill/>
                          </a:ln>
                          <a:solidFill>
                            <a:schemeClr val="tx1"/>
                          </a:solidFill>
                          <a:effectLst/>
                          <a:latin typeface="Tahoma" panose="020B0604030504040204" pitchFamily="34" charset="0"/>
                        </a:rPr>
                        <a:t>Age group</a:t>
                      </a:r>
                    </a:p>
                  </a:txBody>
                  <a:tcPr marT="45722" marB="4572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smtClean="0">
                          <a:ln>
                            <a:noFill/>
                          </a:ln>
                          <a:solidFill>
                            <a:schemeClr val="tx1"/>
                          </a:solidFill>
                          <a:effectLst/>
                          <a:latin typeface="Tahoma" panose="020B0604030504040204" pitchFamily="34" charset="0"/>
                        </a:rPr>
                        <a:t>Any age group</a:t>
                      </a: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smtClean="0">
                          <a:ln>
                            <a:noFill/>
                          </a:ln>
                          <a:solidFill>
                            <a:schemeClr val="tx1"/>
                          </a:solidFill>
                          <a:effectLst/>
                          <a:latin typeface="Tahoma" panose="020B0604030504040204" pitchFamily="34" charset="0"/>
                        </a:rPr>
                        <a:t>Infancy &amp; old age common</a:t>
                      </a: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smtClean="0">
                          <a:ln>
                            <a:noFill/>
                          </a:ln>
                          <a:solidFill>
                            <a:schemeClr val="tx1"/>
                          </a:solidFill>
                          <a:effectLst/>
                          <a:latin typeface="Tahoma" panose="020B0604030504040204" pitchFamily="34" charset="0"/>
                        </a:rPr>
                        <a:t>Any age group</a:t>
                      </a:r>
                    </a:p>
                  </a:txBody>
                  <a:tcPr marT="45722" marB="4572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12956">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1" i="0" u="none" strike="noStrike" cap="none" normalizeH="0" baseline="0" smtClean="0">
                          <a:ln>
                            <a:noFill/>
                          </a:ln>
                          <a:solidFill>
                            <a:schemeClr val="tx1"/>
                          </a:solidFill>
                          <a:effectLst/>
                          <a:latin typeface="Tahoma" panose="020B0604030504040204" pitchFamily="34" charset="0"/>
                        </a:rPr>
                        <a:t>Predisposing factors</a:t>
                      </a:r>
                    </a:p>
                  </a:txBody>
                  <a:tcPr marT="45722" marB="4572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dirty="0" smtClean="0">
                          <a:ln>
                            <a:noFill/>
                          </a:ln>
                          <a:solidFill>
                            <a:schemeClr val="tx1"/>
                          </a:solidFill>
                          <a:effectLst/>
                          <a:latin typeface="Tahoma" panose="020B0604030504040204" pitchFamily="34" charset="0"/>
                        </a:rPr>
                        <a:t>Highly virulent organisms</a:t>
                      </a: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smtClean="0">
                          <a:ln>
                            <a:noFill/>
                          </a:ln>
                          <a:solidFill>
                            <a:schemeClr val="tx1"/>
                          </a:solidFill>
                          <a:effectLst/>
                          <a:latin typeface="Tahoma" panose="020B0604030504040204" pitchFamily="34" charset="0"/>
                        </a:rPr>
                        <a:t>CCF, disseminated malignancy, pre-existing bronchitis, bronchiolitis</a:t>
                      </a: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smtClean="0">
                          <a:ln>
                            <a:noFill/>
                          </a:ln>
                          <a:solidFill>
                            <a:schemeClr val="tx1"/>
                          </a:solidFill>
                          <a:effectLst/>
                          <a:latin typeface="Tahoma" panose="020B0604030504040204" pitchFamily="34" charset="0"/>
                        </a:rPr>
                        <a:t>Malnutrition, alcoholism, underlying debilitating illnesses</a:t>
                      </a:r>
                    </a:p>
                  </a:txBody>
                  <a:tcPr marT="45722" marB="4572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659896">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2000" b="0" i="0" u="none" strike="noStrike" cap="none" normalizeH="0" baseline="0" smtClean="0">
                          <a:ln>
                            <a:noFill/>
                          </a:ln>
                          <a:solidFill>
                            <a:schemeClr val="tx1"/>
                          </a:solidFill>
                          <a:effectLst/>
                          <a:latin typeface="Tahoma" panose="020B0604030504040204" pitchFamily="34" charset="0"/>
                        </a:rPr>
                        <a:t>Etiologic agents</a:t>
                      </a:r>
                    </a:p>
                  </a:txBody>
                  <a:tcPr marT="45722" marB="4572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smtClean="0">
                          <a:ln>
                            <a:noFill/>
                          </a:ln>
                          <a:solidFill>
                            <a:schemeClr val="tx1"/>
                          </a:solidFill>
                          <a:effectLst/>
                          <a:latin typeface="Tahoma" panose="020B0604030504040204" pitchFamily="34" charset="0"/>
                        </a:rPr>
                        <a:t>90-95% of cases caused by pneumococci</a:t>
                      </a:r>
                      <a:endParaRPr kumimoji="0" lang="en-US" altLang="ko-KR" sz="1600" b="0" i="0" u="none" strike="noStrike" cap="none" normalizeH="0" baseline="0" smtClean="0">
                        <a:ln>
                          <a:noFill/>
                        </a:ln>
                        <a:solidFill>
                          <a:schemeClr val="tx1"/>
                        </a:solidFill>
                        <a:effectLst/>
                        <a:latin typeface="Tahoma" panose="020B0604030504040204" pitchFamily="34" charset="0"/>
                        <a:ea typeface="굴림" charset="-127"/>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600" b="0" i="0" u="none" strike="noStrike" cap="none" normalizeH="0" baseline="0" smtClean="0">
                          <a:ln>
                            <a:noFill/>
                          </a:ln>
                          <a:solidFill>
                            <a:schemeClr val="tx1"/>
                          </a:solidFill>
                          <a:effectLst/>
                          <a:latin typeface="Tahoma" panose="020B0604030504040204" pitchFamily="34" charset="0"/>
                          <a:ea typeface="굴림" charset="-127"/>
                        </a:rPr>
                        <a:t>(Strep.pneumoniae) </a:t>
                      </a:r>
                      <a:endParaRPr kumimoji="0" lang="en-US" sz="1600" b="0" i="0" u="none" strike="noStrike" cap="none" normalizeH="0" baseline="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Tx/>
                        <a:buChar char="•"/>
                        <a:tabLst/>
                      </a:pPr>
                      <a:r>
                        <a:rPr kumimoji="0" lang="en-US" sz="1200" b="1" i="0" u="none" strike="noStrike" cap="none" normalizeH="0" baseline="0" smtClean="0">
                          <a:ln>
                            <a:noFill/>
                          </a:ln>
                          <a:solidFill>
                            <a:schemeClr val="tx1"/>
                          </a:solidFill>
                          <a:effectLst/>
                          <a:latin typeface="Tahoma" panose="020B0604030504040204" pitchFamily="34" charset="0"/>
                        </a:rPr>
                        <a:t>Staphylococci</a:t>
                      </a:r>
                    </a:p>
                    <a:p>
                      <a:pPr marL="0" marR="0" lvl="0" indent="0" algn="l" defTabSz="914400" rtl="0" eaLnBrk="1" fontAlgn="base" latinLnBrk="0" hangingPunct="1">
                        <a:lnSpc>
                          <a:spcPct val="100000"/>
                        </a:lnSpc>
                        <a:spcBef>
                          <a:spcPct val="20000"/>
                        </a:spcBef>
                        <a:spcAft>
                          <a:spcPct val="0"/>
                        </a:spcAft>
                        <a:buClr>
                          <a:schemeClr val="folHlink"/>
                        </a:buClr>
                        <a:buSzPct val="60000"/>
                        <a:buFontTx/>
                        <a:buChar char="•"/>
                        <a:tabLst/>
                      </a:pPr>
                      <a:r>
                        <a:rPr kumimoji="0" lang="en-US" sz="1200" b="1" i="0" u="none" strike="noStrike" cap="none" normalizeH="0" baseline="0" smtClean="0">
                          <a:ln>
                            <a:noFill/>
                          </a:ln>
                          <a:solidFill>
                            <a:schemeClr val="tx1"/>
                          </a:solidFill>
                          <a:effectLst/>
                          <a:latin typeface="Tahoma" panose="020B0604030504040204" pitchFamily="34" charset="0"/>
                        </a:rPr>
                        <a:t>Streptococci</a:t>
                      </a:r>
                    </a:p>
                    <a:p>
                      <a:pPr marL="0" marR="0" lvl="0" indent="0" algn="l" defTabSz="914400" rtl="0" eaLnBrk="1" fontAlgn="base" latinLnBrk="0" hangingPunct="1">
                        <a:lnSpc>
                          <a:spcPct val="100000"/>
                        </a:lnSpc>
                        <a:spcBef>
                          <a:spcPct val="20000"/>
                        </a:spcBef>
                        <a:spcAft>
                          <a:spcPct val="0"/>
                        </a:spcAft>
                        <a:buClr>
                          <a:schemeClr val="folHlink"/>
                        </a:buClr>
                        <a:buSzPct val="60000"/>
                        <a:buFontTx/>
                        <a:buChar char="•"/>
                        <a:tabLst/>
                      </a:pPr>
                      <a:r>
                        <a:rPr kumimoji="0" lang="en-US" sz="1200" b="1" i="0" u="none" strike="noStrike" cap="none" normalizeH="0" baseline="0" smtClean="0">
                          <a:ln>
                            <a:noFill/>
                          </a:ln>
                          <a:solidFill>
                            <a:schemeClr val="tx1"/>
                          </a:solidFill>
                          <a:effectLst/>
                          <a:latin typeface="Tahoma" panose="020B0604030504040204" pitchFamily="34" charset="0"/>
                        </a:rPr>
                        <a:t>Pneumococci</a:t>
                      </a:r>
                    </a:p>
                    <a:p>
                      <a:pPr marL="0" marR="0" lvl="0" indent="0" algn="l" defTabSz="914400" rtl="0" eaLnBrk="1" fontAlgn="base" latinLnBrk="0" hangingPunct="1">
                        <a:lnSpc>
                          <a:spcPct val="100000"/>
                        </a:lnSpc>
                        <a:spcBef>
                          <a:spcPct val="20000"/>
                        </a:spcBef>
                        <a:spcAft>
                          <a:spcPct val="0"/>
                        </a:spcAft>
                        <a:buClr>
                          <a:schemeClr val="folHlink"/>
                        </a:buClr>
                        <a:buSzPct val="60000"/>
                        <a:buFontTx/>
                        <a:buChar char="•"/>
                        <a:tabLst/>
                      </a:pPr>
                      <a:r>
                        <a:rPr kumimoji="0" lang="en-US" sz="1200" b="1" i="0" u="none" strike="noStrike" cap="none" normalizeH="0" baseline="0" smtClean="0">
                          <a:ln>
                            <a:noFill/>
                          </a:ln>
                          <a:solidFill>
                            <a:schemeClr val="tx1"/>
                          </a:solidFill>
                          <a:effectLst/>
                          <a:latin typeface="Tahoma" panose="020B0604030504040204" pitchFamily="34" charset="0"/>
                        </a:rPr>
                        <a:t>H. Influenzae</a:t>
                      </a:r>
                    </a:p>
                    <a:p>
                      <a:pPr marL="0" marR="0" lvl="0" indent="0" algn="l" defTabSz="914400" rtl="0" eaLnBrk="1" fontAlgn="base" latinLnBrk="0" hangingPunct="1">
                        <a:lnSpc>
                          <a:spcPct val="100000"/>
                        </a:lnSpc>
                        <a:spcBef>
                          <a:spcPct val="20000"/>
                        </a:spcBef>
                        <a:spcAft>
                          <a:spcPct val="0"/>
                        </a:spcAft>
                        <a:buClr>
                          <a:schemeClr val="folHlink"/>
                        </a:buClr>
                        <a:buSzPct val="60000"/>
                        <a:buFontTx/>
                        <a:buChar char="•"/>
                        <a:tabLst/>
                      </a:pPr>
                      <a:r>
                        <a:rPr kumimoji="0" lang="en-US" sz="1200" b="1" i="0" u="none" strike="noStrike" cap="none" normalizeH="0" baseline="0" smtClean="0">
                          <a:ln>
                            <a:noFill/>
                          </a:ln>
                          <a:solidFill>
                            <a:schemeClr val="tx1"/>
                          </a:solidFill>
                          <a:effectLst/>
                          <a:latin typeface="Tahoma" panose="020B0604030504040204" pitchFamily="34" charset="0"/>
                        </a:rPr>
                        <a:t>Pseudomonas aeruginosa</a:t>
                      </a:r>
                      <a:endParaRPr kumimoji="0" lang="en-US" altLang="ko-KR" sz="1200" b="1" i="0" u="none" strike="noStrike" cap="none" normalizeH="0" baseline="0" smtClean="0">
                        <a:ln>
                          <a:noFill/>
                        </a:ln>
                        <a:solidFill>
                          <a:schemeClr val="tx1"/>
                        </a:solidFill>
                        <a:effectLst/>
                        <a:latin typeface="Tahoma" panose="020B0604030504040204" pitchFamily="34" charset="0"/>
                        <a:ea typeface="굴림" charset="-127"/>
                      </a:endParaRPr>
                    </a:p>
                    <a:p>
                      <a:pPr marL="0" marR="0" lvl="0" indent="0" algn="l" defTabSz="914400" rtl="0" eaLnBrk="1" fontAlgn="base" latinLnBrk="0" hangingPunct="1">
                        <a:lnSpc>
                          <a:spcPct val="100000"/>
                        </a:lnSpc>
                        <a:spcBef>
                          <a:spcPct val="20000"/>
                        </a:spcBef>
                        <a:spcAft>
                          <a:spcPct val="0"/>
                        </a:spcAft>
                        <a:buClr>
                          <a:schemeClr val="folHlink"/>
                        </a:buClr>
                        <a:buSzPct val="60000"/>
                        <a:buFontTx/>
                        <a:buChar char="•"/>
                        <a:tabLst/>
                      </a:pPr>
                      <a:r>
                        <a:rPr kumimoji="0" lang="en-US" altLang="ko-KR" sz="1200" b="1" i="0" u="none" strike="noStrike" cap="none" normalizeH="0" baseline="0" smtClean="0">
                          <a:ln>
                            <a:noFill/>
                          </a:ln>
                          <a:solidFill>
                            <a:schemeClr val="tx1"/>
                          </a:solidFill>
                          <a:effectLst/>
                          <a:latin typeface="Tahoma" panose="020B0604030504040204" pitchFamily="34" charset="0"/>
                          <a:ea typeface="굴림" charset="-127"/>
                        </a:rPr>
                        <a:t>Coliform bacteria</a:t>
                      </a:r>
                      <a:r>
                        <a:rPr kumimoji="0" lang="en-US" altLang="ko-KR" sz="1400" b="1" i="0" u="none" strike="noStrike" cap="none" normalizeH="0" baseline="0" smtClean="0">
                          <a:ln>
                            <a:noFill/>
                          </a:ln>
                          <a:solidFill>
                            <a:schemeClr val="tx1"/>
                          </a:solidFill>
                          <a:effectLst/>
                          <a:latin typeface="Tahoma" panose="020B0604030504040204" pitchFamily="34" charset="0"/>
                          <a:ea typeface="굴림" charset="-127"/>
                        </a:rPr>
                        <a:t> </a:t>
                      </a:r>
                      <a:endParaRPr kumimoji="0" lang="en-US" sz="1400" b="1" i="0" u="none" strike="noStrike" cap="none" normalizeH="0" baseline="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dirty="0" smtClean="0">
                          <a:ln>
                            <a:noFill/>
                          </a:ln>
                          <a:solidFill>
                            <a:schemeClr val="tx1"/>
                          </a:solidFill>
                          <a:effectLst/>
                          <a:latin typeface="Tahoma" panose="020B0604030504040204" pitchFamily="34" charset="0"/>
                        </a:rPr>
                        <a:t>Mycoplasma </a:t>
                      </a:r>
                      <a:r>
                        <a:rPr kumimoji="0" lang="en-US" sz="1600" b="0" i="0" u="none" strike="noStrike" cap="none" normalizeH="0" baseline="0" dirty="0" err="1" smtClean="0">
                          <a:ln>
                            <a:noFill/>
                          </a:ln>
                          <a:solidFill>
                            <a:schemeClr val="tx1"/>
                          </a:solidFill>
                          <a:effectLst/>
                          <a:latin typeface="Tahoma" panose="020B0604030504040204" pitchFamily="34" charset="0"/>
                        </a:rPr>
                        <a:t>pneumoniae</a:t>
                      </a:r>
                      <a:endParaRPr kumimoji="0" lang="en-US" sz="1600" b="0" i="0" u="none" strike="noStrike" cap="none" normalizeH="0" baseline="0" dirty="0" smtClean="0">
                        <a:ln>
                          <a:noFill/>
                        </a:ln>
                        <a:solidFill>
                          <a:schemeClr val="tx1"/>
                        </a:solidFill>
                        <a:effectLst/>
                        <a:latin typeface="Tahoma" panose="020B0604030504040204" pitchFamily="34" charset="0"/>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600" b="0" i="0" u="none" strike="noStrike" cap="none" normalizeH="0" baseline="0" dirty="0" smtClean="0">
                          <a:ln>
                            <a:noFill/>
                          </a:ln>
                          <a:solidFill>
                            <a:schemeClr val="tx1"/>
                          </a:solidFill>
                          <a:effectLst/>
                          <a:latin typeface="Tahoma" panose="020B0604030504040204" pitchFamily="34" charset="0"/>
                        </a:rPr>
                        <a:t>Chlamydia</a:t>
                      </a:r>
                      <a:endParaRPr kumimoji="0" lang="en-US" altLang="ko-KR" sz="1600" b="0" i="0" u="none" strike="noStrike" cap="none" normalizeH="0" baseline="0" dirty="0" smtClean="0">
                        <a:ln>
                          <a:noFill/>
                        </a:ln>
                        <a:solidFill>
                          <a:schemeClr val="tx1"/>
                        </a:solidFill>
                        <a:effectLst/>
                        <a:latin typeface="Tahoma" panose="020B0604030504040204" pitchFamily="34" charset="0"/>
                        <a:ea typeface="굴림" charset="-127"/>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600" b="0" i="0" u="none" strike="noStrike" cap="none" normalizeH="0" baseline="0" dirty="0" err="1" smtClean="0">
                          <a:ln>
                            <a:noFill/>
                          </a:ln>
                          <a:solidFill>
                            <a:schemeClr val="tx1"/>
                          </a:solidFill>
                          <a:effectLst/>
                          <a:latin typeface="Tahoma" panose="020B0604030504040204" pitchFamily="34" charset="0"/>
                          <a:ea typeface="굴림" charset="-127"/>
                        </a:rPr>
                        <a:t>Coxiella</a:t>
                      </a:r>
                      <a:r>
                        <a:rPr kumimoji="0" lang="en-US" altLang="ko-KR" sz="1600" b="0" i="0" u="none" strike="noStrike" cap="none" normalizeH="0" baseline="0" dirty="0" smtClean="0">
                          <a:ln>
                            <a:noFill/>
                          </a:ln>
                          <a:solidFill>
                            <a:schemeClr val="tx1"/>
                          </a:solidFill>
                          <a:effectLst/>
                          <a:latin typeface="Tahoma" panose="020B0604030504040204" pitchFamily="34" charset="0"/>
                          <a:ea typeface="굴림" charset="-127"/>
                        </a:rPr>
                        <a:t> </a:t>
                      </a:r>
                      <a:r>
                        <a:rPr kumimoji="0" lang="en-US" altLang="ko-KR" sz="1600" b="0" i="0" u="none" strike="noStrike" cap="none" normalizeH="0" baseline="0" dirty="0" err="1" smtClean="0">
                          <a:ln>
                            <a:noFill/>
                          </a:ln>
                          <a:solidFill>
                            <a:schemeClr val="tx1"/>
                          </a:solidFill>
                          <a:effectLst/>
                          <a:latin typeface="Tahoma" panose="020B0604030504040204" pitchFamily="34" charset="0"/>
                          <a:ea typeface="굴림" charset="-127"/>
                        </a:rPr>
                        <a:t>burnetti</a:t>
                      </a:r>
                      <a:r>
                        <a:rPr kumimoji="0" lang="en-US" altLang="ko-KR" sz="1600" b="0" i="0" u="none" strike="noStrike" cap="none" normalizeH="0" baseline="0" dirty="0" smtClean="0">
                          <a:ln>
                            <a:noFill/>
                          </a:ln>
                          <a:solidFill>
                            <a:schemeClr val="tx1"/>
                          </a:solidFill>
                          <a:effectLst/>
                          <a:latin typeface="Tahoma" panose="020B0604030504040204" pitchFamily="34" charset="0"/>
                          <a:ea typeface="굴림" charset="-127"/>
                        </a:rPr>
                        <a:t> </a:t>
                      </a:r>
                      <a:endParaRPr kumimoji="0" lang="en-US" sz="1600" b="0" i="0" u="none" strike="noStrike" cap="none" normalizeH="0" baseline="0" dirty="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430945">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2000" b="0" i="0" u="none" strike="noStrike" cap="none" normalizeH="0" baseline="0" smtClean="0">
                          <a:ln>
                            <a:noFill/>
                          </a:ln>
                          <a:solidFill>
                            <a:schemeClr val="tx1"/>
                          </a:solidFill>
                          <a:effectLst/>
                          <a:latin typeface="Tahoma" panose="020B0604030504040204" pitchFamily="34" charset="0"/>
                        </a:rPr>
                        <a:t>Distribution</a:t>
                      </a:r>
                    </a:p>
                  </a:txBody>
                  <a:tcPr marT="45722" marB="4572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400" b="1" i="0" u="none" strike="noStrike" cap="none" normalizeH="0" baseline="0" smtClean="0">
                          <a:ln>
                            <a:noFill/>
                          </a:ln>
                          <a:solidFill>
                            <a:schemeClr val="tx1"/>
                          </a:solidFill>
                          <a:effectLst/>
                          <a:latin typeface="Tahoma" panose="020B0604030504040204" pitchFamily="34" charset="0"/>
                          <a:ea typeface="굴림" charset="-127"/>
                        </a:rPr>
                        <a:t>Consolidation of large areas of one lobe or the whole lobe</a:t>
                      </a:r>
                      <a:r>
                        <a:rPr kumimoji="0" lang="en-US" altLang="ko-KR" sz="2800" b="1" i="0" u="none" strike="noStrike" cap="none" normalizeH="0" baseline="0" smtClean="0">
                          <a:ln>
                            <a:noFill/>
                          </a:ln>
                          <a:solidFill>
                            <a:schemeClr val="tx1"/>
                          </a:solidFill>
                          <a:effectLst/>
                          <a:latin typeface="Tahoma" panose="020B0604030504040204" pitchFamily="34" charset="0"/>
                          <a:ea typeface="굴림" charset="-127"/>
                        </a:rPr>
                        <a:t> </a:t>
                      </a:r>
                      <a:endParaRPr kumimoji="0" lang="en-US" sz="2800" b="1" i="0" u="none" strike="noStrike" cap="none" normalizeH="0" baseline="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400" b="1" i="0" u="none" strike="noStrike" cap="none" normalizeH="0" baseline="0" smtClean="0">
                          <a:ln>
                            <a:noFill/>
                          </a:ln>
                          <a:solidFill>
                            <a:schemeClr val="tx1"/>
                          </a:solidFill>
                          <a:effectLst/>
                          <a:latin typeface="Tahoma" panose="020B0604030504040204" pitchFamily="34" charset="0"/>
                          <a:ea typeface="굴림" charset="-127"/>
                        </a:rPr>
                        <a:t>Patchy consolidation of more than one  lobe of the lung </a:t>
                      </a:r>
                      <a:endParaRPr kumimoji="0" lang="en-US" sz="1400" b="1" i="0" u="none" strike="noStrike" cap="none" normalizeH="0" baseline="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400" b="1" i="0" u="none" strike="noStrike" cap="none" normalizeH="0" baseline="0" smtClean="0">
                          <a:ln>
                            <a:noFill/>
                          </a:ln>
                          <a:solidFill>
                            <a:schemeClr val="tx1"/>
                          </a:solidFill>
                          <a:effectLst/>
                          <a:latin typeface="Tahoma" panose="020B0604030504040204" pitchFamily="34" charset="0"/>
                          <a:ea typeface="굴림" charset="-127"/>
                        </a:rPr>
                        <a:t>Involvement maybe patchy  or involve whole lobes unilaterally or bilaterally</a:t>
                      </a:r>
                      <a:r>
                        <a:rPr kumimoji="0" lang="en-US" altLang="ko-KR" sz="2800" b="0" i="0" u="none" strike="noStrike" cap="none" normalizeH="0" baseline="0" smtClean="0">
                          <a:ln>
                            <a:noFill/>
                          </a:ln>
                          <a:solidFill>
                            <a:schemeClr val="tx1"/>
                          </a:solidFill>
                          <a:effectLst/>
                          <a:latin typeface="Tahoma" panose="020B0604030504040204" pitchFamily="34" charset="0"/>
                          <a:ea typeface="굴림" charset="-127"/>
                        </a:rPr>
                        <a:t> </a:t>
                      </a:r>
                      <a:endParaRPr kumimoji="0" lang="en-US" sz="2800" b="0" i="0" u="none" strike="noStrike" cap="none" normalizeH="0" baseline="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144755">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2000" b="0" i="0" u="none" strike="noStrike" cap="none" normalizeH="0" baseline="0" smtClean="0">
                          <a:ln>
                            <a:noFill/>
                          </a:ln>
                          <a:solidFill>
                            <a:schemeClr val="tx1"/>
                          </a:solidFill>
                          <a:effectLst/>
                          <a:latin typeface="Tahoma" panose="020B0604030504040204" pitchFamily="34" charset="0"/>
                        </a:rPr>
                        <a:t>Microscopic features</a:t>
                      </a:r>
                    </a:p>
                  </a:txBody>
                  <a:tcPr marT="45722" marB="45722"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sz="1000" b="1" i="0" u="none" strike="noStrike" cap="none" normalizeH="0" baseline="0" smtClean="0">
                          <a:ln>
                            <a:noFill/>
                          </a:ln>
                          <a:solidFill>
                            <a:schemeClr val="tx1"/>
                          </a:solidFill>
                          <a:effectLst/>
                          <a:latin typeface="Tahoma" panose="020B0604030504040204" pitchFamily="34" charset="0"/>
                        </a:rPr>
                        <a:t>Involvement of all alveoli of one lobe by inflammatory exudate;</a:t>
                      </a:r>
                      <a:endParaRPr kumimoji="0" lang="en-US" altLang="ko-KR" sz="1000" b="1" i="0" u="none" strike="noStrike" cap="none" normalizeH="0" baseline="0" smtClean="0">
                        <a:ln>
                          <a:noFill/>
                        </a:ln>
                        <a:solidFill>
                          <a:schemeClr val="tx1"/>
                        </a:solidFill>
                        <a:effectLst/>
                        <a:latin typeface="Tahoma" panose="020B0604030504040204" pitchFamily="34" charset="0"/>
                        <a:ea typeface="굴림" charset="-127"/>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000" b="1" i="0" u="none" strike="noStrike" cap="none" normalizeH="0" baseline="0" smtClean="0">
                          <a:ln>
                            <a:noFill/>
                          </a:ln>
                          <a:solidFill>
                            <a:schemeClr val="tx1"/>
                          </a:solidFill>
                          <a:effectLst/>
                          <a:latin typeface="Tahoma" panose="020B0604030504040204" pitchFamily="34" charset="0"/>
                          <a:ea typeface="굴림" charset="-127"/>
                        </a:rPr>
                        <a:t> The 4 classical stages of consolidation are best seen in lobar pneumonia</a:t>
                      </a:r>
                      <a:r>
                        <a:rPr kumimoji="0" lang="en-US" altLang="ko-KR" sz="1400" b="1" i="0" u="none" strike="noStrike" cap="none" normalizeH="0" baseline="0" smtClean="0">
                          <a:ln>
                            <a:noFill/>
                          </a:ln>
                          <a:solidFill>
                            <a:schemeClr val="tx1"/>
                          </a:solidFill>
                          <a:effectLst/>
                          <a:latin typeface="Tahoma" panose="020B0604030504040204" pitchFamily="34" charset="0"/>
                          <a:ea typeface="굴림" charset="-127"/>
                        </a:rPr>
                        <a:t> </a:t>
                      </a:r>
                      <a:endParaRPr kumimoji="0" lang="en-US" sz="1400" b="1" i="0" u="none" strike="noStrike" cap="none" normalizeH="0" baseline="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000" b="1" i="0" u="none" strike="noStrike" cap="none" normalizeH="0" baseline="0" smtClean="0">
                          <a:ln>
                            <a:noFill/>
                          </a:ln>
                          <a:solidFill>
                            <a:schemeClr val="tx1"/>
                          </a:solidFill>
                          <a:effectLst/>
                          <a:latin typeface="Tahoma" panose="020B0604030504040204" pitchFamily="34" charset="0"/>
                          <a:ea typeface="굴림" charset="-127"/>
                        </a:rPr>
                        <a:t>Patchy involvement of alveoli around the bronchioles in more than one lobe by inflammatory exudate </a:t>
                      </a:r>
                      <a:endParaRPr kumimoji="0" lang="en-US" sz="1000" b="1" i="0" u="none" strike="noStrike" cap="none" normalizeH="0" baseline="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ko-KR" sz="1000" b="1" i="0" u="none" strike="noStrike" cap="none" normalizeH="0" baseline="0" dirty="0" smtClean="0">
                          <a:ln>
                            <a:noFill/>
                          </a:ln>
                          <a:solidFill>
                            <a:schemeClr val="tx1"/>
                          </a:solidFill>
                          <a:effectLst/>
                          <a:latin typeface="Tahoma" panose="020B0604030504040204" pitchFamily="34" charset="0"/>
                          <a:ea typeface="굴림" charset="-127"/>
                        </a:rPr>
                        <a:t>Interstitial inflammation composed of lymphocytes, virtually localized within alveolar walls </a:t>
                      </a:r>
                      <a:endParaRPr kumimoji="0" lang="en-US" sz="1000" b="1" i="0" u="none" strike="noStrike" cap="none" normalizeH="0" baseline="0" dirty="0" smtClean="0">
                        <a:ln>
                          <a:noFill/>
                        </a:ln>
                        <a:solidFill>
                          <a:schemeClr val="tx1"/>
                        </a:solidFill>
                        <a:effectLst/>
                        <a:latin typeface="Tahoma" panose="020B0604030504040204" pitchFamily="34" charset="0"/>
                      </a:endParaRPr>
                    </a:p>
                  </a:txBody>
                  <a:tcPr marT="45722" marB="45722"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974639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z="2800" b="1" dirty="0" smtClean="0">
                <a:solidFill>
                  <a:srgbClr val="FF0000"/>
                </a:solidFill>
              </a:rPr>
              <a:t>Community acquired </a:t>
            </a:r>
            <a:r>
              <a:rPr lang="en-US" sz="2400" dirty="0" smtClean="0"/>
              <a:t>– </a:t>
            </a:r>
            <a:r>
              <a:rPr lang="en-US" sz="2400" b="1" dirty="0" smtClean="0"/>
              <a:t>Pneumonia</a:t>
            </a:r>
            <a:r>
              <a:rPr lang="en-US" sz="2400" dirty="0" smtClean="0"/>
              <a:t> – </a:t>
            </a:r>
            <a:r>
              <a:rPr lang="en-US" sz="2800" b="1" dirty="0" smtClean="0">
                <a:solidFill>
                  <a:srgbClr val="0070C0"/>
                </a:solidFill>
              </a:rPr>
              <a:t>Nosocomial</a:t>
            </a:r>
            <a:endParaRPr lang="en-US" sz="4400" b="1" dirty="0" smtClean="0">
              <a:solidFill>
                <a:srgbClr val="0070C0"/>
              </a:solidFill>
            </a:endParaRPr>
          </a:p>
        </p:txBody>
      </p:sp>
      <p:sp>
        <p:nvSpPr>
          <p:cNvPr id="76803" name="Rectangle 3"/>
          <p:cNvSpPr>
            <a:spLocks noGrp="1" noChangeArrowheads="1"/>
          </p:cNvSpPr>
          <p:nvPr>
            <p:ph type="body" sz="half" idx="1"/>
          </p:nvPr>
        </p:nvSpPr>
        <p:spPr>
          <a:xfrm>
            <a:off x="685800" y="1756610"/>
            <a:ext cx="3657600" cy="4840742"/>
          </a:xfrm>
        </p:spPr>
        <p:txBody>
          <a:bodyPr/>
          <a:lstStyle/>
          <a:p>
            <a:pPr eaLnBrk="1" hangingPunct="1"/>
            <a:r>
              <a:rPr lang="en-US" sz="2800" dirty="0" smtClean="0">
                <a:solidFill>
                  <a:srgbClr val="FF0000"/>
                </a:solidFill>
              </a:rPr>
              <a:t>In healthy adults</a:t>
            </a:r>
          </a:p>
          <a:p>
            <a:pPr eaLnBrk="1" hangingPunct="1"/>
            <a:r>
              <a:rPr lang="en-US" sz="2800" dirty="0" smtClean="0">
                <a:solidFill>
                  <a:srgbClr val="FF0000"/>
                </a:solidFill>
              </a:rPr>
              <a:t>Gram positive</a:t>
            </a:r>
          </a:p>
          <a:p>
            <a:pPr eaLnBrk="1" hangingPunct="1"/>
            <a:r>
              <a:rPr lang="en-US" sz="2800" dirty="0" smtClean="0">
                <a:solidFill>
                  <a:srgbClr val="FF0000"/>
                </a:solidFill>
              </a:rPr>
              <a:t>Streptococcus </a:t>
            </a:r>
            <a:r>
              <a:rPr lang="en-US" sz="2800" dirty="0" err="1" smtClean="0">
                <a:solidFill>
                  <a:srgbClr val="FF0000"/>
                </a:solidFill>
              </a:rPr>
              <a:t>pneumoniae</a:t>
            </a:r>
            <a:r>
              <a:rPr lang="en-US" sz="2800" dirty="0" smtClean="0">
                <a:solidFill>
                  <a:srgbClr val="FF0000"/>
                </a:solidFill>
              </a:rPr>
              <a:t> (90%)</a:t>
            </a:r>
          </a:p>
          <a:p>
            <a:pPr eaLnBrk="1" hangingPunct="1"/>
            <a:r>
              <a:rPr lang="en-US" sz="2800" dirty="0" smtClean="0">
                <a:solidFill>
                  <a:srgbClr val="FF0000"/>
                </a:solidFill>
              </a:rPr>
              <a:t>Strep. </a:t>
            </a:r>
            <a:r>
              <a:rPr lang="en-US" sz="2800" dirty="0" err="1" smtClean="0">
                <a:solidFill>
                  <a:srgbClr val="FF0000"/>
                </a:solidFill>
              </a:rPr>
              <a:t>Pyogenes</a:t>
            </a:r>
            <a:r>
              <a:rPr lang="en-US" sz="2800" dirty="0" smtClean="0">
                <a:solidFill>
                  <a:srgbClr val="FF0000"/>
                </a:solidFill>
              </a:rPr>
              <a:t>, Staph, H. </a:t>
            </a:r>
            <a:r>
              <a:rPr lang="en-US" sz="2800" dirty="0" err="1" smtClean="0">
                <a:solidFill>
                  <a:srgbClr val="FF0000"/>
                </a:solidFill>
              </a:rPr>
              <a:t>influenzae</a:t>
            </a:r>
            <a:r>
              <a:rPr lang="en-US" sz="2800" dirty="0" smtClean="0">
                <a:solidFill>
                  <a:srgbClr val="FF0000"/>
                </a:solidFill>
              </a:rPr>
              <a:t> and </a:t>
            </a:r>
            <a:r>
              <a:rPr lang="en-US" sz="2800" dirty="0" err="1" smtClean="0">
                <a:solidFill>
                  <a:srgbClr val="FF0000"/>
                </a:solidFill>
              </a:rPr>
              <a:t>Klebsiella</a:t>
            </a:r>
            <a:r>
              <a:rPr lang="en-US" sz="2800" dirty="0" smtClean="0">
                <a:solidFill>
                  <a:srgbClr val="FF0000"/>
                </a:solidFill>
              </a:rPr>
              <a:t> in elderly or with COPD</a:t>
            </a:r>
          </a:p>
        </p:txBody>
      </p:sp>
      <p:sp>
        <p:nvSpPr>
          <p:cNvPr id="76804" name="Rectangle 4"/>
          <p:cNvSpPr>
            <a:spLocks noGrp="1" noChangeArrowheads="1"/>
          </p:cNvSpPr>
          <p:nvPr>
            <p:ph type="body" sz="half" idx="2"/>
          </p:nvPr>
        </p:nvSpPr>
        <p:spPr>
          <a:xfrm>
            <a:off x="4495800" y="1772816"/>
            <a:ext cx="4459288" cy="4840742"/>
          </a:xfrm>
        </p:spPr>
        <p:txBody>
          <a:bodyPr/>
          <a:lstStyle/>
          <a:p>
            <a:pPr eaLnBrk="1" hangingPunct="1"/>
            <a:r>
              <a:rPr lang="en-US" sz="2800" dirty="0" smtClean="0">
                <a:solidFill>
                  <a:srgbClr val="0070C0"/>
                </a:solidFill>
              </a:rPr>
              <a:t>In *sick patients</a:t>
            </a:r>
          </a:p>
          <a:p>
            <a:pPr eaLnBrk="1" hangingPunct="1"/>
            <a:r>
              <a:rPr lang="en-US" sz="2800" dirty="0" smtClean="0">
                <a:solidFill>
                  <a:srgbClr val="0070C0"/>
                </a:solidFill>
              </a:rPr>
              <a:t>gram-negative bacilli </a:t>
            </a:r>
          </a:p>
          <a:p>
            <a:pPr eaLnBrk="1" hangingPunct="1"/>
            <a:r>
              <a:rPr lang="en-US" sz="2800" dirty="0" smtClean="0">
                <a:solidFill>
                  <a:srgbClr val="0070C0"/>
                </a:solidFill>
              </a:rPr>
              <a:t>Pseudomonas </a:t>
            </a:r>
            <a:r>
              <a:rPr lang="en-US" sz="2800" dirty="0" err="1" smtClean="0">
                <a:solidFill>
                  <a:srgbClr val="0070C0"/>
                </a:solidFill>
              </a:rPr>
              <a:t>aeruginosa</a:t>
            </a:r>
            <a:r>
              <a:rPr lang="en-US" sz="2800" dirty="0" smtClean="0">
                <a:solidFill>
                  <a:srgbClr val="0070C0"/>
                </a:solidFill>
              </a:rPr>
              <a:t>, Escherichia coli, </a:t>
            </a:r>
            <a:r>
              <a:rPr lang="en-US" sz="2800" dirty="0" err="1" smtClean="0">
                <a:solidFill>
                  <a:srgbClr val="0070C0"/>
                </a:solidFill>
              </a:rPr>
              <a:t>Enterobacter</a:t>
            </a:r>
            <a:r>
              <a:rPr lang="en-US" sz="2800" dirty="0" smtClean="0">
                <a:solidFill>
                  <a:srgbClr val="0070C0"/>
                </a:solidFill>
              </a:rPr>
              <a:t>, Proteus, and </a:t>
            </a:r>
            <a:r>
              <a:rPr lang="en-US" sz="2800" dirty="0" err="1" smtClean="0">
                <a:solidFill>
                  <a:srgbClr val="0070C0"/>
                </a:solidFill>
              </a:rPr>
              <a:t>Klebsiella</a:t>
            </a:r>
            <a:endParaRPr lang="en-US" sz="2800" dirty="0" smtClean="0">
              <a:solidFill>
                <a:srgbClr val="0070C0"/>
              </a:solidFill>
            </a:endParaRPr>
          </a:p>
          <a:p>
            <a:pPr eaLnBrk="1" hangingPunct="1"/>
            <a:endParaRPr lang="en-US" sz="2800" dirty="0" smtClean="0"/>
          </a:p>
        </p:txBody>
      </p:sp>
    </p:spTree>
    <p:extLst>
      <p:ext uri="{BB962C8B-B14F-4D97-AF65-F5344CB8AC3E}">
        <p14:creationId xmlns:p14="http://schemas.microsoft.com/office/powerpoint/2010/main" val="3155165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blinds(horizontal)">
                                      <p:cBhvr>
                                        <p:cTn id="7" dur="500"/>
                                        <p:tgtEl>
                                          <p:spTgt spid="768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6803">
                                            <p:txEl>
                                              <p:pRg st="1" end="1"/>
                                            </p:txEl>
                                          </p:spTgt>
                                        </p:tgtEl>
                                        <p:attrNameLst>
                                          <p:attrName>style.visibility</p:attrName>
                                        </p:attrNameLst>
                                      </p:cBhvr>
                                      <p:to>
                                        <p:strVal val="visible"/>
                                      </p:to>
                                    </p:set>
                                    <p:animEffect transition="in" filter="blinds(horizontal)">
                                      <p:cBhvr>
                                        <p:cTn id="12" dur="500"/>
                                        <p:tgtEl>
                                          <p:spTgt spid="768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6803">
                                            <p:txEl>
                                              <p:pRg st="2" end="2"/>
                                            </p:txEl>
                                          </p:spTgt>
                                        </p:tgtEl>
                                        <p:attrNameLst>
                                          <p:attrName>style.visibility</p:attrName>
                                        </p:attrNameLst>
                                      </p:cBhvr>
                                      <p:to>
                                        <p:strVal val="visible"/>
                                      </p:to>
                                    </p:set>
                                    <p:animEffect transition="in" filter="blinds(horizontal)">
                                      <p:cBhvr>
                                        <p:cTn id="17" dur="500"/>
                                        <p:tgtEl>
                                          <p:spTgt spid="7680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6803">
                                            <p:txEl>
                                              <p:pRg st="3" end="3"/>
                                            </p:txEl>
                                          </p:spTgt>
                                        </p:tgtEl>
                                        <p:attrNameLst>
                                          <p:attrName>style.visibility</p:attrName>
                                        </p:attrNameLst>
                                      </p:cBhvr>
                                      <p:to>
                                        <p:strVal val="visible"/>
                                      </p:to>
                                    </p:set>
                                    <p:animEffect transition="in" filter="blinds(horizontal)">
                                      <p:cBhvr>
                                        <p:cTn id="22" dur="500"/>
                                        <p:tgtEl>
                                          <p:spTgt spid="7680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6804">
                                            <p:txEl>
                                              <p:pRg st="0" end="0"/>
                                            </p:txEl>
                                          </p:spTgt>
                                        </p:tgtEl>
                                        <p:attrNameLst>
                                          <p:attrName>style.visibility</p:attrName>
                                        </p:attrNameLst>
                                      </p:cBhvr>
                                      <p:to>
                                        <p:strVal val="visible"/>
                                      </p:to>
                                    </p:set>
                                    <p:animEffect transition="in" filter="blinds(horizontal)">
                                      <p:cBhvr>
                                        <p:cTn id="27" dur="500"/>
                                        <p:tgtEl>
                                          <p:spTgt spid="76804">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6804">
                                            <p:txEl>
                                              <p:pRg st="1" end="1"/>
                                            </p:txEl>
                                          </p:spTgt>
                                        </p:tgtEl>
                                        <p:attrNameLst>
                                          <p:attrName>style.visibility</p:attrName>
                                        </p:attrNameLst>
                                      </p:cBhvr>
                                      <p:to>
                                        <p:strVal val="visible"/>
                                      </p:to>
                                    </p:set>
                                    <p:animEffect transition="in" filter="blinds(horizontal)">
                                      <p:cBhvr>
                                        <p:cTn id="32" dur="500"/>
                                        <p:tgtEl>
                                          <p:spTgt spid="76804">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6804">
                                            <p:txEl>
                                              <p:pRg st="2" end="2"/>
                                            </p:txEl>
                                          </p:spTgt>
                                        </p:tgtEl>
                                        <p:attrNameLst>
                                          <p:attrName>style.visibility</p:attrName>
                                        </p:attrNameLst>
                                      </p:cBhvr>
                                      <p:to>
                                        <p:strVal val="visible"/>
                                      </p:to>
                                    </p:set>
                                    <p:animEffect transition="in" filter="blinds(horizontal)">
                                      <p:cBhvr>
                                        <p:cTn id="37" dur="500"/>
                                        <p:tgtEl>
                                          <p:spTgt spid="7680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P spid="76804"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z="4000" b="1" dirty="0" smtClean="0"/>
              <a:t>Pathogenesis of Clinical features:</a:t>
            </a:r>
          </a:p>
        </p:txBody>
      </p:sp>
      <p:sp>
        <p:nvSpPr>
          <p:cNvPr id="41987" name="Rectangle 3"/>
          <p:cNvSpPr>
            <a:spLocks noGrp="1" noChangeArrowheads="1"/>
          </p:cNvSpPr>
          <p:nvPr>
            <p:ph type="body" idx="1"/>
          </p:nvPr>
        </p:nvSpPr>
        <p:spPr/>
        <p:txBody>
          <a:bodyPr/>
          <a:lstStyle/>
          <a:p>
            <a:pPr eaLnBrk="1" hangingPunct="1">
              <a:buFont typeface="Wingdings" panose="05000000000000000000" pitchFamily="2" charset="2"/>
              <a:buNone/>
            </a:pPr>
            <a:r>
              <a:rPr lang="en-US" dirty="0" smtClean="0"/>
              <a:t>*</a:t>
            </a:r>
            <a:r>
              <a:rPr lang="en-US" sz="2800" dirty="0" smtClean="0"/>
              <a:t>Alveolar inflammation.</a:t>
            </a:r>
          </a:p>
          <a:p>
            <a:pPr eaLnBrk="1" hangingPunct="1"/>
            <a:r>
              <a:rPr lang="en-US" sz="2800" dirty="0" err="1" smtClean="0">
                <a:solidFill>
                  <a:schemeClr val="hlink"/>
                </a:solidFill>
              </a:rPr>
              <a:t>Tachypnoea</a:t>
            </a:r>
            <a:r>
              <a:rPr lang="en-US" sz="2800" dirty="0" smtClean="0">
                <a:solidFill>
                  <a:schemeClr val="hlink"/>
                </a:solidFill>
              </a:rPr>
              <a:t>, </a:t>
            </a:r>
            <a:r>
              <a:rPr lang="en-US" sz="2800" dirty="0" err="1" smtClean="0">
                <a:solidFill>
                  <a:schemeClr val="hlink"/>
                </a:solidFill>
              </a:rPr>
              <a:t>Dyspnoea</a:t>
            </a:r>
            <a:r>
              <a:rPr lang="en-US" sz="2800" dirty="0" smtClean="0">
                <a:solidFill>
                  <a:schemeClr val="hlink"/>
                </a:solidFill>
              </a:rPr>
              <a:t>, </a:t>
            </a:r>
            <a:r>
              <a:rPr lang="en-US" sz="2800" dirty="0" err="1" smtClean="0">
                <a:solidFill>
                  <a:schemeClr val="hlink"/>
                </a:solidFill>
              </a:rPr>
              <a:t>Resp</a:t>
            </a:r>
            <a:r>
              <a:rPr lang="en-US" sz="2800" dirty="0" smtClean="0">
                <a:solidFill>
                  <a:schemeClr val="hlink"/>
                </a:solidFill>
              </a:rPr>
              <a:t> Acidosis</a:t>
            </a:r>
            <a:r>
              <a:rPr lang="en-US" sz="2800" dirty="0" smtClean="0"/>
              <a:t> </a:t>
            </a:r>
            <a:r>
              <a:rPr lang="en-US" sz="2800" dirty="0" smtClean="0">
                <a:sym typeface="Wingdings" panose="05000000000000000000" pitchFamily="2" charset="2"/>
              </a:rPr>
              <a:t> Solid/airless lungs – decreased oxygenation.</a:t>
            </a:r>
            <a:endParaRPr lang="en-US" sz="2800" dirty="0" smtClean="0"/>
          </a:p>
          <a:p>
            <a:pPr eaLnBrk="1" hangingPunct="1"/>
            <a:r>
              <a:rPr lang="en-US" sz="2800" dirty="0" smtClean="0">
                <a:solidFill>
                  <a:schemeClr val="hlink"/>
                </a:solidFill>
                <a:sym typeface="Wingdings" panose="05000000000000000000" pitchFamily="2" charset="2"/>
              </a:rPr>
              <a:t>Dull percussion</a:t>
            </a:r>
            <a:r>
              <a:rPr lang="en-US" sz="2800" dirty="0" smtClean="0">
                <a:sym typeface="Wingdings" panose="05000000000000000000" pitchFamily="2" charset="2"/>
              </a:rPr>
              <a:t> - Consolidation – </a:t>
            </a:r>
            <a:r>
              <a:rPr lang="en-US" sz="2800" dirty="0" smtClean="0"/>
              <a:t>Exudation</a:t>
            </a:r>
          </a:p>
          <a:p>
            <a:pPr eaLnBrk="1" hangingPunct="1"/>
            <a:r>
              <a:rPr lang="en-US" sz="2800" dirty="0" smtClean="0">
                <a:solidFill>
                  <a:schemeClr val="hlink"/>
                </a:solidFill>
                <a:sym typeface="Wingdings" panose="05000000000000000000" pitchFamily="2" charset="2"/>
              </a:rPr>
              <a:t>Rusty sputum</a:t>
            </a:r>
            <a:r>
              <a:rPr lang="en-US" sz="2800" dirty="0" smtClean="0">
                <a:sym typeface="Wingdings" panose="05000000000000000000" pitchFamily="2" charset="2"/>
              </a:rPr>
              <a:t> - </a:t>
            </a:r>
            <a:r>
              <a:rPr lang="en-US" sz="2800" dirty="0" smtClean="0"/>
              <a:t>RBC &amp; Inflammatory cells.</a:t>
            </a:r>
            <a:r>
              <a:rPr lang="en-US" sz="2800" dirty="0" smtClean="0">
                <a:sym typeface="Wingdings" panose="05000000000000000000" pitchFamily="2" charset="2"/>
              </a:rPr>
              <a:t> </a:t>
            </a:r>
          </a:p>
          <a:p>
            <a:pPr eaLnBrk="1" hangingPunct="1"/>
            <a:r>
              <a:rPr lang="en-US" sz="2800" dirty="0" smtClean="0">
                <a:solidFill>
                  <a:schemeClr val="hlink"/>
                </a:solidFill>
                <a:sym typeface="Wingdings" panose="05000000000000000000" pitchFamily="2" charset="2"/>
              </a:rPr>
              <a:t>Fever </a:t>
            </a:r>
            <a:r>
              <a:rPr lang="en-US" sz="2800" dirty="0" smtClean="0">
                <a:sym typeface="Wingdings" panose="05000000000000000000" pitchFamily="2" charset="2"/>
              </a:rPr>
              <a:t>– Inflammatory mediators.</a:t>
            </a:r>
          </a:p>
        </p:txBody>
      </p:sp>
    </p:spTree>
    <p:extLst>
      <p:ext uri="{BB962C8B-B14F-4D97-AF65-F5344CB8AC3E}">
        <p14:creationId xmlns:p14="http://schemas.microsoft.com/office/powerpoint/2010/main" val="1805354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947738" y="495300"/>
            <a:ext cx="7772400" cy="647700"/>
          </a:xfrm>
        </p:spPr>
        <p:txBody>
          <a:bodyPr/>
          <a:lstStyle/>
          <a:p>
            <a:pPr eaLnBrk="1" hangingPunct="1"/>
            <a:r>
              <a:rPr lang="en-US" altLang="en-US" sz="4000" b="1" dirty="0" smtClean="0"/>
              <a:t>Complications of Pneumonia</a:t>
            </a:r>
            <a:endParaRPr lang="en-US" altLang="en-US" b="1" dirty="0" smtClean="0"/>
          </a:p>
        </p:txBody>
      </p:sp>
      <p:sp>
        <p:nvSpPr>
          <p:cNvPr id="96259" name="Rectangle 3"/>
          <p:cNvSpPr>
            <a:spLocks noGrp="1" noChangeArrowheads="1"/>
          </p:cNvSpPr>
          <p:nvPr>
            <p:ph type="body" idx="1"/>
          </p:nvPr>
        </p:nvSpPr>
        <p:spPr>
          <a:xfrm>
            <a:off x="457200" y="1219200"/>
            <a:ext cx="8262938" cy="5029200"/>
          </a:xfrm>
        </p:spPr>
        <p:txBody>
          <a:bodyPr>
            <a:noAutofit/>
          </a:bodyPr>
          <a:lstStyle/>
          <a:p>
            <a:pPr eaLnBrk="1" hangingPunct="1"/>
            <a:r>
              <a:rPr lang="en-US" altLang="en-US" sz="2400" b="1" dirty="0" smtClean="0">
                <a:solidFill>
                  <a:srgbClr val="993300"/>
                </a:solidFill>
              </a:rPr>
              <a:t>Abscesses</a:t>
            </a:r>
          </a:p>
          <a:p>
            <a:pPr lvl="1" eaLnBrk="1" hangingPunct="1"/>
            <a:r>
              <a:rPr lang="en-US" altLang="en-US" sz="2400" dirty="0" smtClean="0"/>
              <a:t>Localized </a:t>
            </a:r>
            <a:r>
              <a:rPr lang="en-US" altLang="en-US" sz="2400" dirty="0" err="1" smtClean="0"/>
              <a:t>suppurative</a:t>
            </a:r>
            <a:r>
              <a:rPr lang="en-US" altLang="en-US" sz="2400" dirty="0" smtClean="0"/>
              <a:t> necrosis, Right side often involved in  aspiration.</a:t>
            </a:r>
          </a:p>
          <a:p>
            <a:pPr lvl="1" eaLnBrk="1" hangingPunct="1"/>
            <a:r>
              <a:rPr lang="en-US" altLang="en-US" sz="2400" dirty="0" smtClean="0"/>
              <a:t>Common etiologic agents are Staphylococcus, </a:t>
            </a:r>
            <a:r>
              <a:rPr lang="en-US" altLang="en-US" sz="2400" dirty="0" err="1" smtClean="0"/>
              <a:t>Klebsiella</a:t>
            </a:r>
            <a:r>
              <a:rPr lang="en-US" altLang="en-US" sz="2400" dirty="0" smtClean="0"/>
              <a:t>, </a:t>
            </a:r>
            <a:r>
              <a:rPr lang="en-US" altLang="en-US" sz="2400" dirty="0" err="1" smtClean="0"/>
              <a:t>Pneudomonas</a:t>
            </a:r>
            <a:endParaRPr lang="en-US" altLang="en-US" sz="2400" dirty="0" smtClean="0"/>
          </a:p>
          <a:p>
            <a:pPr eaLnBrk="1" hangingPunct="1"/>
            <a:r>
              <a:rPr lang="en-US" altLang="en-US" sz="2400" b="1" dirty="0" err="1" smtClean="0">
                <a:solidFill>
                  <a:srgbClr val="993300"/>
                </a:solidFill>
              </a:rPr>
              <a:t>Pleuritis</a:t>
            </a:r>
            <a:r>
              <a:rPr lang="en-US" altLang="en-US" sz="2400" b="1" dirty="0" smtClean="0">
                <a:solidFill>
                  <a:srgbClr val="993300"/>
                </a:solidFill>
              </a:rPr>
              <a:t> / Pleural effusion.</a:t>
            </a:r>
          </a:p>
          <a:p>
            <a:pPr lvl="1" eaLnBrk="1" hangingPunct="1"/>
            <a:r>
              <a:rPr lang="en-US" altLang="en-US" sz="2400" dirty="0" smtClean="0"/>
              <a:t>Inflammation of the pleura ( Streptococcus </a:t>
            </a:r>
            <a:r>
              <a:rPr lang="en-US" altLang="en-US" sz="2400" dirty="0" err="1" smtClean="0"/>
              <a:t>pneumoniae</a:t>
            </a:r>
            <a:r>
              <a:rPr lang="en-US" altLang="en-US" sz="2400" dirty="0" smtClean="0"/>
              <a:t>) </a:t>
            </a:r>
          </a:p>
          <a:p>
            <a:pPr lvl="1" eaLnBrk="1" hangingPunct="1"/>
            <a:r>
              <a:rPr lang="en-US" altLang="en-US" sz="2400" dirty="0" smtClean="0"/>
              <a:t>Blood rich exudate (esp. </a:t>
            </a:r>
            <a:r>
              <a:rPr lang="en-US" altLang="en-US" sz="2400" dirty="0" err="1" smtClean="0"/>
              <a:t>rickettsial</a:t>
            </a:r>
            <a:r>
              <a:rPr lang="en-US" altLang="en-US" sz="2400" dirty="0" smtClean="0"/>
              <a:t> diseases)</a:t>
            </a:r>
          </a:p>
          <a:p>
            <a:pPr eaLnBrk="1" hangingPunct="1"/>
            <a:r>
              <a:rPr lang="en-US" altLang="en-US" sz="2400" b="1" dirty="0" smtClean="0">
                <a:solidFill>
                  <a:srgbClr val="993300"/>
                </a:solidFill>
              </a:rPr>
              <a:t>Empyema</a:t>
            </a:r>
          </a:p>
          <a:p>
            <a:pPr lvl="1" eaLnBrk="1" hangingPunct="1"/>
            <a:r>
              <a:rPr lang="en-US" altLang="en-US" sz="2400" dirty="0" smtClean="0"/>
              <a:t>Pus in the pleural space.</a:t>
            </a:r>
          </a:p>
          <a:p>
            <a:pPr eaLnBrk="1" hangingPunct="1"/>
            <a:r>
              <a:rPr lang="en-US" altLang="en-US" sz="2400" b="1" dirty="0" smtClean="0">
                <a:solidFill>
                  <a:srgbClr val="993300"/>
                </a:solidFill>
              </a:rPr>
              <a:t>Septicemia: </a:t>
            </a:r>
            <a:r>
              <a:rPr lang="en-US" altLang="en-US" sz="2400" dirty="0" smtClean="0"/>
              <a:t>with </a:t>
            </a:r>
            <a:r>
              <a:rPr lang="en-US" altLang="en-US" sz="2400" dirty="0" err="1" smtClean="0"/>
              <a:t>bacteremic</a:t>
            </a:r>
            <a:r>
              <a:rPr lang="en-US" altLang="en-US" sz="2400" dirty="0" smtClean="0"/>
              <a:t> dissemination to heart valves, pericardium, brain, spleen, kidneys or joints causing metastatic abscesses, endocarditis, meningitis or </a:t>
            </a:r>
            <a:r>
              <a:rPr lang="en-US" altLang="en-US" sz="2400" dirty="0" err="1" smtClean="0"/>
              <a:t>suppurative</a:t>
            </a:r>
            <a:r>
              <a:rPr lang="en-US" altLang="en-US" sz="2400" dirty="0" smtClean="0"/>
              <a:t> arthritis.</a:t>
            </a:r>
          </a:p>
          <a:p>
            <a:pPr eaLnBrk="1" hangingPunct="1"/>
            <a:r>
              <a:rPr lang="en-US" altLang="en-US" sz="2400" b="1" dirty="0" smtClean="0">
                <a:solidFill>
                  <a:srgbClr val="993300"/>
                </a:solidFill>
              </a:rPr>
              <a:t>Organization</a:t>
            </a:r>
            <a:r>
              <a:rPr lang="en-US" altLang="en-US" sz="2400" dirty="0" smtClean="0"/>
              <a:t> of the exudate resulting in fibrosis.  </a:t>
            </a:r>
          </a:p>
        </p:txBody>
      </p:sp>
    </p:spTree>
    <p:extLst>
      <p:ext uri="{BB962C8B-B14F-4D97-AF65-F5344CB8AC3E}">
        <p14:creationId xmlns:p14="http://schemas.microsoft.com/office/powerpoint/2010/main" val="7383221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animEffect transition="in" filter="blinds(horizontal)">
                                      <p:cBhvr>
                                        <p:cTn id="7" dur="500"/>
                                        <p:tgtEl>
                                          <p:spTgt spid="962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6259">
                                            <p:txEl>
                                              <p:pRg st="1" end="1"/>
                                            </p:txEl>
                                          </p:spTgt>
                                        </p:tgtEl>
                                        <p:attrNameLst>
                                          <p:attrName>style.visibility</p:attrName>
                                        </p:attrNameLst>
                                      </p:cBhvr>
                                      <p:to>
                                        <p:strVal val="visible"/>
                                      </p:to>
                                    </p:set>
                                    <p:animEffect transition="in" filter="blinds(horizontal)">
                                      <p:cBhvr>
                                        <p:cTn id="10" dur="500"/>
                                        <p:tgtEl>
                                          <p:spTgt spid="962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6259">
                                            <p:txEl>
                                              <p:pRg st="2" end="2"/>
                                            </p:txEl>
                                          </p:spTgt>
                                        </p:tgtEl>
                                        <p:attrNameLst>
                                          <p:attrName>style.visibility</p:attrName>
                                        </p:attrNameLst>
                                      </p:cBhvr>
                                      <p:to>
                                        <p:strVal val="visible"/>
                                      </p:to>
                                    </p:set>
                                    <p:animEffect transition="in" filter="blinds(horizontal)">
                                      <p:cBhvr>
                                        <p:cTn id="13" dur="500"/>
                                        <p:tgtEl>
                                          <p:spTgt spid="96259">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6259">
                                            <p:txEl>
                                              <p:pRg st="3" end="3"/>
                                            </p:txEl>
                                          </p:spTgt>
                                        </p:tgtEl>
                                        <p:attrNameLst>
                                          <p:attrName>style.visibility</p:attrName>
                                        </p:attrNameLst>
                                      </p:cBhvr>
                                      <p:to>
                                        <p:strVal val="visible"/>
                                      </p:to>
                                    </p:set>
                                    <p:animEffect transition="in" filter="blinds(horizontal)">
                                      <p:cBhvr>
                                        <p:cTn id="18" dur="500"/>
                                        <p:tgtEl>
                                          <p:spTgt spid="96259">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6259">
                                            <p:txEl>
                                              <p:pRg st="4" end="4"/>
                                            </p:txEl>
                                          </p:spTgt>
                                        </p:tgtEl>
                                        <p:attrNameLst>
                                          <p:attrName>style.visibility</p:attrName>
                                        </p:attrNameLst>
                                      </p:cBhvr>
                                      <p:to>
                                        <p:strVal val="visible"/>
                                      </p:to>
                                    </p:set>
                                    <p:animEffect transition="in" filter="blinds(horizontal)">
                                      <p:cBhvr>
                                        <p:cTn id="21" dur="500"/>
                                        <p:tgtEl>
                                          <p:spTgt spid="96259">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96259">
                                            <p:txEl>
                                              <p:pRg st="5" end="5"/>
                                            </p:txEl>
                                          </p:spTgt>
                                        </p:tgtEl>
                                        <p:attrNameLst>
                                          <p:attrName>style.visibility</p:attrName>
                                        </p:attrNameLst>
                                      </p:cBhvr>
                                      <p:to>
                                        <p:strVal val="visible"/>
                                      </p:to>
                                    </p:set>
                                    <p:animEffect transition="in" filter="blinds(horizontal)">
                                      <p:cBhvr>
                                        <p:cTn id="24" dur="500"/>
                                        <p:tgtEl>
                                          <p:spTgt spid="96259">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96259">
                                            <p:txEl>
                                              <p:pRg st="6" end="6"/>
                                            </p:txEl>
                                          </p:spTgt>
                                        </p:tgtEl>
                                        <p:attrNameLst>
                                          <p:attrName>style.visibility</p:attrName>
                                        </p:attrNameLst>
                                      </p:cBhvr>
                                      <p:to>
                                        <p:strVal val="visible"/>
                                      </p:to>
                                    </p:set>
                                    <p:animEffect transition="in" filter="blinds(horizontal)">
                                      <p:cBhvr>
                                        <p:cTn id="29" dur="500"/>
                                        <p:tgtEl>
                                          <p:spTgt spid="96259">
                                            <p:txEl>
                                              <p:pRg st="6" end="6"/>
                                            </p:txEl>
                                          </p:spTgt>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96259">
                                            <p:txEl>
                                              <p:pRg st="7" end="7"/>
                                            </p:txEl>
                                          </p:spTgt>
                                        </p:tgtEl>
                                        <p:attrNameLst>
                                          <p:attrName>style.visibility</p:attrName>
                                        </p:attrNameLst>
                                      </p:cBhvr>
                                      <p:to>
                                        <p:strVal val="visible"/>
                                      </p:to>
                                    </p:set>
                                    <p:animEffect transition="in" filter="blinds(horizontal)">
                                      <p:cBhvr>
                                        <p:cTn id="32" dur="500"/>
                                        <p:tgtEl>
                                          <p:spTgt spid="96259">
                                            <p:txEl>
                                              <p:pRg st="7" end="7"/>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6259">
                                            <p:txEl>
                                              <p:pRg st="8" end="8"/>
                                            </p:txEl>
                                          </p:spTgt>
                                        </p:tgtEl>
                                        <p:attrNameLst>
                                          <p:attrName>style.visibility</p:attrName>
                                        </p:attrNameLst>
                                      </p:cBhvr>
                                      <p:to>
                                        <p:strVal val="visible"/>
                                      </p:to>
                                    </p:set>
                                    <p:animEffect transition="in" filter="blinds(horizontal)">
                                      <p:cBhvr>
                                        <p:cTn id="37" dur="500"/>
                                        <p:tgtEl>
                                          <p:spTgt spid="96259">
                                            <p:txEl>
                                              <p:pRg st="8" end="8"/>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6259">
                                            <p:txEl>
                                              <p:pRg st="9" end="9"/>
                                            </p:txEl>
                                          </p:spTgt>
                                        </p:tgtEl>
                                        <p:attrNameLst>
                                          <p:attrName>style.visibility</p:attrName>
                                        </p:attrNameLst>
                                      </p:cBhvr>
                                      <p:to>
                                        <p:strVal val="visible"/>
                                      </p:to>
                                    </p:set>
                                    <p:animEffect transition="in" filter="blinds(horizontal)">
                                      <p:cBhvr>
                                        <p:cTn id="42" dur="500"/>
                                        <p:tgtEl>
                                          <p:spTgt spid="9625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4034" name="Picture 6" descr="g bronchopneumonia with abscesses"/>
          <p:cNvPicPr>
            <a:picLocks noChangeAspect="1" noChangeArrowheads="1"/>
          </p:cNvPicPr>
          <p:nvPr/>
        </p:nvPicPr>
        <p:blipFill>
          <a:blip r:embed="rId2">
            <a:lum bright="6000" contrast="6000"/>
            <a:extLst>
              <a:ext uri="{28A0092B-C50C-407E-A947-70E740481C1C}">
                <a14:useLocalDpi xmlns:a14="http://schemas.microsoft.com/office/drawing/2010/main" val="0"/>
              </a:ext>
            </a:extLst>
          </a:blip>
          <a:srcRect/>
          <a:stretch>
            <a:fillRect/>
          </a:stretch>
        </p:blipFill>
        <p:spPr bwMode="auto">
          <a:xfrm>
            <a:off x="1447800" y="1822450"/>
            <a:ext cx="723900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3"/>
          <p:cNvSpPr>
            <a:spLocks noGrp="1" noChangeArrowheads="1"/>
          </p:cNvSpPr>
          <p:nvPr>
            <p:ph type="title"/>
          </p:nvPr>
        </p:nvSpPr>
        <p:spPr>
          <a:xfrm>
            <a:off x="1066800" y="457200"/>
            <a:ext cx="7848600" cy="685800"/>
          </a:xfrm>
        </p:spPr>
        <p:txBody>
          <a:bodyPr/>
          <a:lstStyle/>
          <a:p>
            <a:pPr eaLnBrk="1" hangingPunct="1"/>
            <a:r>
              <a:rPr lang="en-US" sz="4000" smtClean="0"/>
              <a:t>Abscess formation</a:t>
            </a:r>
          </a:p>
        </p:txBody>
      </p:sp>
      <p:sp>
        <p:nvSpPr>
          <p:cNvPr id="36868" name="AutoShape 4"/>
          <p:cNvSpPr>
            <a:spLocks noChangeArrowheads="1"/>
          </p:cNvSpPr>
          <p:nvPr/>
        </p:nvSpPr>
        <p:spPr bwMode="auto">
          <a:xfrm>
            <a:off x="4572000" y="36576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36869" name="AutoShape 5"/>
          <p:cNvSpPr>
            <a:spLocks noChangeArrowheads="1"/>
          </p:cNvSpPr>
          <p:nvPr/>
        </p:nvSpPr>
        <p:spPr bwMode="auto">
          <a:xfrm>
            <a:off x="1676400" y="48768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2437554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0-#ppt_w/2"/>
                                          </p:val>
                                        </p:tav>
                                        <p:tav tm="100000">
                                          <p:val>
                                            <p:strVal val="#ppt_x"/>
                                          </p:val>
                                        </p:tav>
                                      </p:tavLst>
                                    </p:anim>
                                    <p:anim calcmode="lin" valueType="num">
                                      <p:cBhvr additive="base">
                                        <p:cTn id="8" dur="500" fill="hold"/>
                                        <p:tgtEl>
                                          <p:spTgt spid="3686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 calcmode="lin" valueType="num">
                                      <p:cBhvr additive="base">
                                        <p:cTn id="13" dur="500" fill="hold"/>
                                        <p:tgtEl>
                                          <p:spTgt spid="36869"/>
                                        </p:tgtEl>
                                        <p:attrNameLst>
                                          <p:attrName>ppt_x</p:attrName>
                                        </p:attrNameLst>
                                      </p:cBhvr>
                                      <p:tavLst>
                                        <p:tav tm="0">
                                          <p:val>
                                            <p:strVal val="0-#ppt_w/2"/>
                                          </p:val>
                                        </p:tav>
                                        <p:tav tm="100000">
                                          <p:val>
                                            <p:strVal val="#ppt_x"/>
                                          </p:val>
                                        </p:tav>
                                      </p:tavLst>
                                    </p:anim>
                                    <p:anim calcmode="lin" valueType="num">
                                      <p:cBhvr additive="base">
                                        <p:cTn id="14" dur="500" fill="hold"/>
                                        <p:tgtEl>
                                          <p:spTgt spid="3686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nimBg="1"/>
      <p:bldP spid="36869"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5058" name="Picture 7" descr="g llung absc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2325" y="228600"/>
            <a:ext cx="4181475"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2"/>
          <p:cNvSpPr>
            <a:spLocks noGrp="1" noChangeArrowheads="1"/>
          </p:cNvSpPr>
          <p:nvPr>
            <p:ph type="title"/>
          </p:nvPr>
        </p:nvSpPr>
        <p:spPr/>
        <p:txBody>
          <a:bodyPr/>
          <a:lstStyle/>
          <a:p>
            <a:pPr eaLnBrk="1" hangingPunct="1"/>
            <a:r>
              <a:rPr lang="en-US" smtClean="0"/>
              <a:t>Lung Abscess:</a:t>
            </a:r>
          </a:p>
        </p:txBody>
      </p:sp>
      <p:sp>
        <p:nvSpPr>
          <p:cNvPr id="40964" name="AutoShape 4"/>
          <p:cNvSpPr>
            <a:spLocks noChangeArrowheads="1"/>
          </p:cNvSpPr>
          <p:nvPr/>
        </p:nvSpPr>
        <p:spPr bwMode="auto">
          <a:xfrm rot="3046928">
            <a:off x="5257800" y="10668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2089400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0-#ppt_w/2"/>
                                          </p:val>
                                        </p:tav>
                                        <p:tav tm="100000">
                                          <p:val>
                                            <p:strVal val="#ppt_x"/>
                                          </p:val>
                                        </p:tav>
                                      </p:tavLst>
                                    </p:anim>
                                    <p:anim calcmode="lin" valueType="num">
                                      <p:cBhvr additive="base">
                                        <p:cTn id="8" dur="500" fill="hold"/>
                                        <p:tgtEl>
                                          <p:spTgt spid="409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6082" name="Picture 5" descr="hp bronchopneumonia with absc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828800"/>
            <a:ext cx="7162800" cy="470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Rectangle 2"/>
          <p:cNvSpPr>
            <a:spLocks noGrp="1" noChangeArrowheads="1"/>
          </p:cNvSpPr>
          <p:nvPr>
            <p:ph type="title"/>
          </p:nvPr>
        </p:nvSpPr>
        <p:spPr>
          <a:xfrm>
            <a:off x="1371600" y="304800"/>
            <a:ext cx="7543800" cy="838200"/>
          </a:xfrm>
        </p:spPr>
        <p:txBody>
          <a:bodyPr/>
          <a:lstStyle/>
          <a:p>
            <a:pPr eaLnBrk="1" hangingPunct="1"/>
            <a:r>
              <a:rPr lang="en-US" sz="4000" smtClean="0"/>
              <a:t>Abscess formation</a:t>
            </a:r>
          </a:p>
        </p:txBody>
      </p:sp>
      <p:sp>
        <p:nvSpPr>
          <p:cNvPr id="51203" name="AutoShape 3"/>
          <p:cNvSpPr>
            <a:spLocks noChangeArrowheads="1"/>
          </p:cNvSpPr>
          <p:nvPr/>
        </p:nvSpPr>
        <p:spPr bwMode="auto">
          <a:xfrm>
            <a:off x="3124200" y="30480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51204" name="AutoShape 4"/>
          <p:cNvSpPr>
            <a:spLocks noChangeArrowheads="1"/>
          </p:cNvSpPr>
          <p:nvPr/>
        </p:nvSpPr>
        <p:spPr bwMode="auto">
          <a:xfrm>
            <a:off x="1143000" y="19812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1050745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0-#ppt_w/2"/>
                                          </p:val>
                                        </p:tav>
                                        <p:tav tm="100000">
                                          <p:val>
                                            <p:strVal val="#ppt_x"/>
                                          </p:val>
                                        </p:tav>
                                      </p:tavLst>
                                    </p:anim>
                                    <p:anim calcmode="lin" valueType="num">
                                      <p:cBhvr additive="base">
                                        <p:cTn id="8" dur="500" fill="hold"/>
                                        <p:tgtEl>
                                          <p:spTgt spid="5120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51204"/>
                                        </p:tgtEl>
                                        <p:attrNameLst>
                                          <p:attrName>style.visibility</p:attrName>
                                        </p:attrNameLst>
                                      </p:cBhvr>
                                      <p:to>
                                        <p:strVal val="visible"/>
                                      </p:to>
                                    </p:set>
                                    <p:anim calcmode="lin" valueType="num">
                                      <p:cBhvr additive="base">
                                        <p:cTn id="13" dur="500" fill="hold"/>
                                        <p:tgtEl>
                                          <p:spTgt spid="51204"/>
                                        </p:tgtEl>
                                        <p:attrNameLst>
                                          <p:attrName>ppt_x</p:attrName>
                                        </p:attrNameLst>
                                      </p:cBhvr>
                                      <p:tavLst>
                                        <p:tav tm="0">
                                          <p:val>
                                            <p:strVal val="0-#ppt_w/2"/>
                                          </p:val>
                                        </p:tav>
                                        <p:tav tm="100000">
                                          <p:val>
                                            <p:strVal val="#ppt_x"/>
                                          </p:val>
                                        </p:tav>
                                      </p:tavLst>
                                    </p:anim>
                                    <p:anim calcmode="lin" valueType="num">
                                      <p:cBhvr additive="base">
                                        <p:cTn id="14" dur="500" fill="hold"/>
                                        <p:tgtEl>
                                          <p:spTgt spid="5120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animBg="1"/>
      <p:bldP spid="51204"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7106" name="Picture 6" descr="lp absc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1893888"/>
            <a:ext cx="7086600" cy="46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Rectangle 2"/>
          <p:cNvSpPr>
            <a:spLocks noGrp="1" noChangeArrowheads="1"/>
          </p:cNvSpPr>
          <p:nvPr>
            <p:ph type="title"/>
          </p:nvPr>
        </p:nvSpPr>
        <p:spPr>
          <a:xfrm>
            <a:off x="1143000" y="685800"/>
            <a:ext cx="7793038" cy="503238"/>
          </a:xfrm>
        </p:spPr>
        <p:txBody>
          <a:bodyPr>
            <a:normAutofit fontScale="90000"/>
          </a:bodyPr>
          <a:lstStyle/>
          <a:p>
            <a:pPr eaLnBrk="1" hangingPunct="1"/>
            <a:r>
              <a:rPr lang="en-US" smtClean="0"/>
              <a:t>Lung Abscess:</a:t>
            </a:r>
          </a:p>
        </p:txBody>
      </p:sp>
      <p:sp>
        <p:nvSpPr>
          <p:cNvPr id="41987" name="AutoShape 3"/>
          <p:cNvSpPr>
            <a:spLocks noChangeArrowheads="1"/>
          </p:cNvSpPr>
          <p:nvPr/>
        </p:nvSpPr>
        <p:spPr bwMode="auto">
          <a:xfrm rot="3046928">
            <a:off x="3276600" y="24384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
        <p:nvSpPr>
          <p:cNvPr id="41988" name="AutoShape 4"/>
          <p:cNvSpPr>
            <a:spLocks noChangeArrowheads="1"/>
          </p:cNvSpPr>
          <p:nvPr/>
        </p:nvSpPr>
        <p:spPr bwMode="auto">
          <a:xfrm rot="807927">
            <a:off x="1295400" y="3352800"/>
            <a:ext cx="762000" cy="609600"/>
          </a:xfrm>
          <a:prstGeom prst="rightArrow">
            <a:avLst>
              <a:gd name="adj1" fmla="val 50000"/>
              <a:gd name="adj2" fmla="val 31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ahoma" panose="020B0604030504040204" pitchFamily="34" charset="0"/>
              </a:defRPr>
            </a:lvl1pPr>
            <a:lvl2pPr marL="742950" indent="-285750">
              <a:defRPr sz="2400">
                <a:solidFill>
                  <a:schemeClr val="tx1"/>
                </a:solidFill>
                <a:latin typeface="Tahoma" panose="020B0604030504040204" pitchFamily="34" charset="0"/>
              </a:defRPr>
            </a:lvl2pPr>
            <a:lvl3pPr marL="1143000" indent="-228600">
              <a:defRPr sz="2400">
                <a:solidFill>
                  <a:schemeClr val="tx1"/>
                </a:solidFill>
                <a:latin typeface="Tahoma" panose="020B0604030504040204" pitchFamily="34" charset="0"/>
              </a:defRPr>
            </a:lvl3pPr>
            <a:lvl4pPr marL="1600200" indent="-228600">
              <a:defRPr sz="2400">
                <a:solidFill>
                  <a:schemeClr val="tx1"/>
                </a:solidFill>
                <a:latin typeface="Tahoma" panose="020B0604030504040204" pitchFamily="34" charset="0"/>
              </a:defRPr>
            </a:lvl4pPr>
            <a:lvl5pPr marL="2057400" indent="-22860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endParaRPr lang="en-US"/>
          </a:p>
        </p:txBody>
      </p:sp>
    </p:spTree>
    <p:extLst>
      <p:ext uri="{BB962C8B-B14F-4D97-AF65-F5344CB8AC3E}">
        <p14:creationId xmlns:p14="http://schemas.microsoft.com/office/powerpoint/2010/main" val="3491421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1987"/>
                                        </p:tgtEl>
                                        <p:attrNameLst>
                                          <p:attrName>style.visibility</p:attrName>
                                        </p:attrNameLst>
                                      </p:cBhvr>
                                      <p:to>
                                        <p:strVal val="visible"/>
                                      </p:to>
                                    </p:set>
                                    <p:anim calcmode="lin" valueType="num">
                                      <p:cBhvr additive="base">
                                        <p:cTn id="7" dur="500" fill="hold"/>
                                        <p:tgtEl>
                                          <p:spTgt spid="41987"/>
                                        </p:tgtEl>
                                        <p:attrNameLst>
                                          <p:attrName>ppt_x</p:attrName>
                                        </p:attrNameLst>
                                      </p:cBhvr>
                                      <p:tavLst>
                                        <p:tav tm="0">
                                          <p:val>
                                            <p:strVal val="0-#ppt_w/2"/>
                                          </p:val>
                                        </p:tav>
                                        <p:tav tm="100000">
                                          <p:val>
                                            <p:strVal val="#ppt_x"/>
                                          </p:val>
                                        </p:tav>
                                      </p:tavLst>
                                    </p:anim>
                                    <p:anim calcmode="lin" valueType="num">
                                      <p:cBhvr additive="base">
                                        <p:cTn id="8" dur="500" fill="hold"/>
                                        <p:tgtEl>
                                          <p:spTgt spid="4198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41988"/>
                                        </p:tgtEl>
                                        <p:attrNameLst>
                                          <p:attrName>style.visibility</p:attrName>
                                        </p:attrNameLst>
                                      </p:cBhvr>
                                      <p:to>
                                        <p:strVal val="visible"/>
                                      </p:to>
                                    </p:set>
                                    <p:anim calcmode="lin" valueType="num">
                                      <p:cBhvr additive="base">
                                        <p:cTn id="13" dur="500" fill="hold"/>
                                        <p:tgtEl>
                                          <p:spTgt spid="41988"/>
                                        </p:tgtEl>
                                        <p:attrNameLst>
                                          <p:attrName>ppt_x</p:attrName>
                                        </p:attrNameLst>
                                      </p:cBhvr>
                                      <p:tavLst>
                                        <p:tav tm="0">
                                          <p:val>
                                            <p:strVal val="0-#ppt_w/2"/>
                                          </p:val>
                                        </p:tav>
                                        <p:tav tm="100000">
                                          <p:val>
                                            <p:strVal val="#ppt_x"/>
                                          </p:val>
                                        </p:tav>
                                      </p:tavLst>
                                    </p:anim>
                                    <p:anim calcmode="lin" valueType="num">
                                      <p:cBhvr additive="base">
                                        <p:cTn id="14" dur="500" fill="hold"/>
                                        <p:tgtEl>
                                          <p:spTgt spid="4198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animBg="1"/>
      <p:bldP spid="4198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a:bodyPr>
          <a:lstStyle/>
          <a:p>
            <a:pPr eaLnBrk="1" hangingPunct="1">
              <a:defRPr/>
            </a:pPr>
            <a:r>
              <a:rPr lang="cs-CZ" sz="3600" b="1" dirty="0" smtClean="0"/>
              <a:t>Tuberculosis</a:t>
            </a:r>
          </a:p>
        </p:txBody>
      </p:sp>
      <p:sp>
        <p:nvSpPr>
          <p:cNvPr id="38915" name="Rectangle 3"/>
          <p:cNvSpPr>
            <a:spLocks noGrp="1" noChangeArrowheads="1"/>
          </p:cNvSpPr>
          <p:nvPr>
            <p:ph sz="half" idx="1"/>
          </p:nvPr>
        </p:nvSpPr>
        <p:spPr>
          <a:xfrm>
            <a:off x="628650" y="1825625"/>
            <a:ext cx="2863230" cy="4351338"/>
          </a:xfrm>
        </p:spPr>
        <p:txBody>
          <a:bodyPr>
            <a:normAutofit/>
          </a:bodyPr>
          <a:lstStyle/>
          <a:p>
            <a:pPr eaLnBrk="1" hangingPunct="1">
              <a:lnSpc>
                <a:spcPct val="90000"/>
              </a:lnSpc>
              <a:buClr>
                <a:schemeClr val="folHlink"/>
              </a:buClr>
              <a:buSzTx/>
            </a:pPr>
            <a:r>
              <a:rPr lang="cs-CZ" altLang="cs-CZ" sz="2800" i="1" dirty="0" smtClean="0"/>
              <a:t>Mycobacterium tuberculosis</a:t>
            </a:r>
          </a:p>
          <a:p>
            <a:pPr eaLnBrk="1" hangingPunct="1">
              <a:lnSpc>
                <a:spcPct val="90000"/>
              </a:lnSpc>
              <a:buClr>
                <a:schemeClr val="folHlink"/>
              </a:buClr>
              <a:buSzTx/>
            </a:pPr>
            <a:endParaRPr lang="en-US" altLang="cs-CZ" sz="2800" dirty="0" smtClean="0"/>
          </a:p>
          <a:p>
            <a:pPr eaLnBrk="1" hangingPunct="1">
              <a:lnSpc>
                <a:spcPct val="90000"/>
              </a:lnSpc>
              <a:buClr>
                <a:schemeClr val="folHlink"/>
              </a:buClr>
              <a:buSzTx/>
            </a:pPr>
            <a:r>
              <a:rPr lang="cs-CZ" altLang="cs-CZ" sz="2800" dirty="0" smtClean="0"/>
              <a:t>Ziehl-Neelsen – acid-fast red rod</a:t>
            </a:r>
          </a:p>
        </p:txBody>
      </p:sp>
      <p:pic>
        <p:nvPicPr>
          <p:cNvPr id="4" name="Content Placeholder 3"/>
          <p:cNvPicPr>
            <a:picLocks noChangeAspect="1"/>
          </p:cNvPicPr>
          <p:nvPr/>
        </p:nvPicPr>
        <p:blipFill>
          <a:blip r:embed="rId2"/>
          <a:stretch>
            <a:fillRect/>
          </a:stretch>
        </p:blipFill>
        <p:spPr>
          <a:xfrm>
            <a:off x="3635896" y="1825625"/>
            <a:ext cx="5175998" cy="3840480"/>
          </a:xfrm>
          <a:prstGeom prst="rect">
            <a:avLst/>
          </a:prstGeom>
        </p:spPr>
      </p:pic>
    </p:spTree>
    <p:extLst>
      <p:ext uri="{BB962C8B-B14F-4D97-AF65-F5344CB8AC3E}">
        <p14:creationId xmlns:p14="http://schemas.microsoft.com/office/powerpoint/2010/main" val="731528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b="1" smtClean="0"/>
              <a:t>Atelectasis</a:t>
            </a:r>
          </a:p>
        </p:txBody>
      </p:sp>
      <p:sp>
        <p:nvSpPr>
          <p:cNvPr id="16387" name="Rectangle 3"/>
          <p:cNvSpPr>
            <a:spLocks noGrp="1" noChangeArrowheads="1"/>
          </p:cNvSpPr>
          <p:nvPr>
            <p:ph idx="1"/>
          </p:nvPr>
        </p:nvSpPr>
        <p:spPr/>
        <p:txBody>
          <a:bodyPr/>
          <a:lstStyle/>
          <a:p>
            <a:pPr eaLnBrk="1" hangingPunct="1"/>
            <a:r>
              <a:rPr lang="en-US" sz="2400" smtClean="0">
                <a:latin typeface="Tahoma" panose="020B0604030504040204" pitchFamily="34" charset="0"/>
              </a:rPr>
              <a:t>Atelectatic lung is prone to develop superimposed infection.</a:t>
            </a:r>
          </a:p>
          <a:p>
            <a:pPr eaLnBrk="1" hangingPunct="1"/>
            <a:endParaRPr lang="en-US" sz="2400" smtClean="0">
              <a:latin typeface="Tahoma" panose="020B0604030504040204" pitchFamily="34" charset="0"/>
            </a:endParaRPr>
          </a:p>
          <a:p>
            <a:pPr eaLnBrk="1" hangingPunct="1"/>
            <a:r>
              <a:rPr lang="en-US" sz="2400" smtClean="0">
                <a:latin typeface="Tahoma" panose="020B0604030504040204" pitchFamily="34" charset="0"/>
              </a:rPr>
              <a:t>It is reversible disorder except for contraction atelectasis.</a:t>
            </a:r>
          </a:p>
          <a:p>
            <a:pPr eaLnBrk="1" hangingPunct="1"/>
            <a:r>
              <a:rPr lang="en-US" sz="2400" smtClean="0">
                <a:latin typeface="Tahoma" panose="020B0604030504040204" pitchFamily="34" charset="0"/>
              </a:rPr>
              <a:t>It should be treated promptly to prevent hypoxemia.</a:t>
            </a:r>
          </a:p>
        </p:txBody>
      </p:sp>
    </p:spTree>
    <p:extLst>
      <p:ext uri="{BB962C8B-B14F-4D97-AF65-F5344CB8AC3E}">
        <p14:creationId xmlns:p14="http://schemas.microsoft.com/office/powerpoint/2010/main" val="215825198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a:bodyPr>
          <a:lstStyle/>
          <a:p>
            <a:pPr eaLnBrk="1" hangingPunct="1">
              <a:defRPr/>
            </a:pPr>
            <a:r>
              <a:rPr lang="cs-CZ" sz="3600" b="1" dirty="0" smtClean="0"/>
              <a:t>Tuberculosis</a:t>
            </a:r>
          </a:p>
        </p:txBody>
      </p:sp>
      <p:sp>
        <p:nvSpPr>
          <p:cNvPr id="38915" name="Rectangle 3"/>
          <p:cNvSpPr>
            <a:spLocks noGrp="1" noChangeArrowheads="1"/>
          </p:cNvSpPr>
          <p:nvPr>
            <p:ph type="body" idx="1"/>
          </p:nvPr>
        </p:nvSpPr>
        <p:spPr/>
        <p:txBody>
          <a:bodyPr/>
          <a:lstStyle/>
          <a:p>
            <a:pPr eaLnBrk="1" hangingPunct="1">
              <a:lnSpc>
                <a:spcPct val="90000"/>
              </a:lnSpc>
              <a:buClr>
                <a:schemeClr val="folHlink"/>
              </a:buClr>
              <a:buSzTx/>
            </a:pPr>
            <a:r>
              <a:rPr lang="cs-CZ" altLang="cs-CZ" sz="2800" dirty="0" smtClean="0"/>
              <a:t>inhalation </a:t>
            </a:r>
            <a:r>
              <a:rPr lang="cs-CZ" altLang="cs-CZ" sz="2800" dirty="0" smtClean="0">
                <a:sym typeface="Symbol" panose="05050102010706020507" pitchFamily="18" charset="2"/>
              </a:rPr>
              <a:t> </a:t>
            </a:r>
            <a:r>
              <a:rPr lang="cs-CZ" altLang="cs-CZ" sz="2800" dirty="0" smtClean="0"/>
              <a:t>lungs</a:t>
            </a:r>
          </a:p>
          <a:p>
            <a:pPr eaLnBrk="1" hangingPunct="1">
              <a:lnSpc>
                <a:spcPct val="90000"/>
              </a:lnSpc>
              <a:buClr>
                <a:schemeClr val="folHlink"/>
              </a:buClr>
              <a:buSzTx/>
            </a:pPr>
            <a:r>
              <a:rPr lang="cs-CZ" altLang="cs-CZ" sz="2800" dirty="0" smtClean="0"/>
              <a:t>T cells mediated immunity </a:t>
            </a:r>
          </a:p>
          <a:p>
            <a:pPr lvl="1" eaLnBrk="1" hangingPunct="1">
              <a:lnSpc>
                <a:spcPct val="90000"/>
              </a:lnSpc>
              <a:buClr>
                <a:schemeClr val="folHlink"/>
              </a:buClr>
              <a:buSzTx/>
            </a:pPr>
            <a:r>
              <a:rPr lang="cs-CZ" altLang="cs-CZ" sz="2400" dirty="0" smtClean="0"/>
              <a:t>organism resistance</a:t>
            </a:r>
          </a:p>
          <a:p>
            <a:pPr lvl="1" eaLnBrk="1" hangingPunct="1">
              <a:lnSpc>
                <a:spcPct val="90000"/>
              </a:lnSpc>
              <a:buClr>
                <a:schemeClr val="folHlink"/>
              </a:buClr>
              <a:buSzTx/>
            </a:pPr>
            <a:r>
              <a:rPr lang="cs-CZ" altLang="cs-CZ" sz="2400" dirty="0" smtClean="0"/>
              <a:t>tissue hypersensitivity – caseous necrosis</a:t>
            </a:r>
          </a:p>
          <a:p>
            <a:pPr eaLnBrk="1" hangingPunct="1">
              <a:lnSpc>
                <a:spcPct val="90000"/>
              </a:lnSpc>
              <a:buClr>
                <a:schemeClr val="folHlink"/>
              </a:buClr>
              <a:buSzTx/>
            </a:pPr>
            <a:r>
              <a:rPr lang="cs-CZ" altLang="cs-CZ" sz="2800" dirty="0" smtClean="0"/>
              <a:t>caseating granulomas</a:t>
            </a:r>
          </a:p>
          <a:p>
            <a:pPr lvl="1" eaLnBrk="1" hangingPunct="1">
              <a:lnSpc>
                <a:spcPct val="90000"/>
              </a:lnSpc>
              <a:buClr>
                <a:schemeClr val="folHlink"/>
              </a:buClr>
              <a:buSzTx/>
            </a:pPr>
            <a:r>
              <a:rPr lang="cs-CZ" altLang="cs-CZ" sz="2400" dirty="0" smtClean="0"/>
              <a:t>central caseous necrosis</a:t>
            </a:r>
          </a:p>
          <a:p>
            <a:pPr lvl="1" eaLnBrk="1" hangingPunct="1">
              <a:lnSpc>
                <a:spcPct val="90000"/>
              </a:lnSpc>
              <a:buClr>
                <a:schemeClr val="folHlink"/>
              </a:buClr>
              <a:buSzTx/>
            </a:pPr>
            <a:r>
              <a:rPr lang="cs-CZ" altLang="cs-CZ" sz="2400" dirty="0" smtClean="0"/>
              <a:t>epithelioid cells + multinucleated giant cells (Langhans) </a:t>
            </a:r>
          </a:p>
          <a:p>
            <a:pPr lvl="1" eaLnBrk="1" hangingPunct="1">
              <a:lnSpc>
                <a:spcPct val="90000"/>
              </a:lnSpc>
              <a:buClr>
                <a:schemeClr val="folHlink"/>
              </a:buClr>
              <a:buSzTx/>
            </a:pPr>
            <a:r>
              <a:rPr lang="cs-CZ" altLang="cs-CZ" sz="2400" dirty="0" smtClean="0"/>
              <a:t>T-lymphocytic rim</a:t>
            </a:r>
          </a:p>
        </p:txBody>
      </p:sp>
    </p:spTree>
    <p:extLst>
      <p:ext uri="{BB962C8B-B14F-4D97-AF65-F5344CB8AC3E}">
        <p14:creationId xmlns:p14="http://schemas.microsoft.com/office/powerpoint/2010/main" val="35992168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0264" y="44624"/>
            <a:ext cx="8458200" cy="6766560"/>
          </a:xfrm>
        </p:spPr>
      </p:pic>
    </p:spTree>
    <p:extLst>
      <p:ext uri="{BB962C8B-B14F-4D97-AF65-F5344CB8AC3E}">
        <p14:creationId xmlns:p14="http://schemas.microsoft.com/office/powerpoint/2010/main" val="3558253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96" y="1080"/>
            <a:ext cx="9098733" cy="6596271"/>
          </a:xfrm>
        </p:spPr>
      </p:pic>
    </p:spTree>
    <p:extLst>
      <p:ext uri="{BB962C8B-B14F-4D97-AF65-F5344CB8AC3E}">
        <p14:creationId xmlns:p14="http://schemas.microsoft.com/office/powerpoint/2010/main" val="92631775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2285" y="188640"/>
            <a:ext cx="7179430" cy="6583680"/>
          </a:xfrm>
        </p:spPr>
      </p:pic>
    </p:spTree>
    <p:extLst>
      <p:ext uri="{BB962C8B-B14F-4D97-AF65-F5344CB8AC3E}">
        <p14:creationId xmlns:p14="http://schemas.microsoft.com/office/powerpoint/2010/main" val="14947104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96" y="313144"/>
            <a:ext cx="9003326" cy="5852160"/>
          </a:xfrm>
        </p:spPr>
      </p:pic>
    </p:spTree>
    <p:extLst>
      <p:ext uri="{BB962C8B-B14F-4D97-AF65-F5344CB8AC3E}">
        <p14:creationId xmlns:p14="http://schemas.microsoft.com/office/powerpoint/2010/main" val="356885294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03848" y="178644"/>
            <a:ext cx="2098948" cy="516066"/>
          </a:xfrm>
          <a:prstGeom prst="rect">
            <a:avLst/>
          </a:prstGeom>
        </p:spPr>
        <p:txBody>
          <a:bodyPr vert="horz" wrap="square" lIns="0" tIns="8155" rIns="0" bIns="0" rtlCol="0" anchor="ctr">
            <a:spAutoFit/>
          </a:bodyPr>
          <a:lstStyle/>
          <a:p>
            <a:pPr marL="8155">
              <a:lnSpc>
                <a:spcPct val="100000"/>
              </a:lnSpc>
              <a:spcBef>
                <a:spcPts val="64"/>
              </a:spcBef>
            </a:pPr>
            <a:r>
              <a:rPr b="1" spc="-48" dirty="0"/>
              <a:t>Tuberculosis</a:t>
            </a:r>
            <a:r>
              <a:rPr b="1" spc="-58" dirty="0"/>
              <a:t> </a:t>
            </a:r>
            <a:endParaRPr b="1" spc="-83" dirty="0">
              <a:solidFill>
                <a:srgbClr val="B45F06"/>
              </a:solidFill>
            </a:endParaRPr>
          </a:p>
        </p:txBody>
      </p:sp>
      <p:grpSp>
        <p:nvGrpSpPr>
          <p:cNvPr id="3" name="object 3"/>
          <p:cNvGrpSpPr/>
          <p:nvPr/>
        </p:nvGrpSpPr>
        <p:grpSpPr>
          <a:xfrm>
            <a:off x="2189386" y="1714565"/>
            <a:ext cx="4734140" cy="1376900"/>
            <a:chOff x="67550" y="2670275"/>
            <a:chExt cx="7372984" cy="2144395"/>
          </a:xfrm>
        </p:grpSpPr>
        <p:pic>
          <p:nvPicPr>
            <p:cNvPr id="4" name="object 4"/>
            <p:cNvPicPr/>
            <p:nvPr/>
          </p:nvPicPr>
          <p:blipFill>
            <a:blip r:embed="rId2" cstate="print"/>
            <a:stretch>
              <a:fillRect/>
            </a:stretch>
          </p:blipFill>
          <p:spPr>
            <a:xfrm>
              <a:off x="67550" y="2670287"/>
              <a:ext cx="3572400" cy="2128137"/>
            </a:xfrm>
            <a:prstGeom prst="rect">
              <a:avLst/>
            </a:prstGeom>
          </p:spPr>
        </p:pic>
        <p:pic>
          <p:nvPicPr>
            <p:cNvPr id="5" name="object 5"/>
            <p:cNvPicPr/>
            <p:nvPr/>
          </p:nvPicPr>
          <p:blipFill>
            <a:blip r:embed="rId3" cstate="print"/>
            <a:stretch>
              <a:fillRect/>
            </a:stretch>
          </p:blipFill>
          <p:spPr>
            <a:xfrm>
              <a:off x="3687249" y="2670275"/>
              <a:ext cx="3752851" cy="2144300"/>
            </a:xfrm>
            <a:prstGeom prst="rect">
              <a:avLst/>
            </a:prstGeom>
          </p:spPr>
        </p:pic>
      </p:grpSp>
      <p:sp>
        <p:nvSpPr>
          <p:cNvPr id="6" name="object 6"/>
          <p:cNvSpPr txBox="1"/>
          <p:nvPr/>
        </p:nvSpPr>
        <p:spPr>
          <a:xfrm>
            <a:off x="2266598" y="3066205"/>
            <a:ext cx="2117336" cy="564413"/>
          </a:xfrm>
          <a:prstGeom prst="rect">
            <a:avLst/>
          </a:prstGeom>
        </p:spPr>
        <p:txBody>
          <a:bodyPr vert="horz" wrap="square" lIns="0" tIns="8155" rIns="0" bIns="0" rtlCol="0">
            <a:spAutoFit/>
          </a:bodyPr>
          <a:lstStyle/>
          <a:p>
            <a:pPr marL="22018">
              <a:spcBef>
                <a:spcPts val="64"/>
              </a:spcBef>
            </a:pPr>
            <a:r>
              <a:rPr sz="1156" b="1" spc="-29" dirty="0">
                <a:solidFill>
                  <a:srgbClr val="D16F00"/>
                </a:solidFill>
                <a:latin typeface="Arial"/>
                <a:cs typeface="Arial"/>
              </a:rPr>
              <a:t>Tuberculosis</a:t>
            </a:r>
            <a:r>
              <a:rPr sz="1156" b="1" spc="-32" dirty="0">
                <a:solidFill>
                  <a:srgbClr val="D16F00"/>
                </a:solidFill>
                <a:latin typeface="Arial"/>
                <a:cs typeface="Arial"/>
              </a:rPr>
              <a:t> </a:t>
            </a:r>
            <a:r>
              <a:rPr sz="1156" b="1" spc="-16" dirty="0">
                <a:solidFill>
                  <a:srgbClr val="D16F00"/>
                </a:solidFill>
                <a:latin typeface="Arial"/>
                <a:cs typeface="Arial"/>
              </a:rPr>
              <a:t>Granulomas-</a:t>
            </a:r>
            <a:r>
              <a:rPr sz="1156" b="1" spc="-32" dirty="0">
                <a:solidFill>
                  <a:srgbClr val="D16F00"/>
                </a:solidFill>
                <a:latin typeface="Arial"/>
                <a:cs typeface="Arial"/>
              </a:rPr>
              <a:t> </a:t>
            </a:r>
            <a:r>
              <a:rPr sz="1156" b="1" spc="-64" dirty="0">
                <a:solidFill>
                  <a:srgbClr val="D16F00"/>
                </a:solidFill>
                <a:latin typeface="Arial"/>
                <a:cs typeface="Arial"/>
              </a:rPr>
              <a:t>LPF</a:t>
            </a:r>
            <a:endParaRPr sz="1156">
              <a:latin typeface="Arial"/>
              <a:cs typeface="Arial"/>
            </a:endParaRPr>
          </a:p>
          <a:p>
            <a:pPr marL="8155">
              <a:spcBef>
                <a:spcPts val="1005"/>
              </a:spcBef>
            </a:pPr>
            <a:r>
              <a:rPr sz="771" b="1" spc="-26" dirty="0">
                <a:latin typeface="Arial"/>
                <a:cs typeface="Arial"/>
              </a:rPr>
              <a:t>This </a:t>
            </a:r>
            <a:r>
              <a:rPr sz="771" b="1" spc="-10" dirty="0">
                <a:latin typeface="Arial"/>
                <a:cs typeface="Arial"/>
              </a:rPr>
              <a:t>micrograph</a:t>
            </a:r>
            <a:r>
              <a:rPr sz="771" b="1" spc="-22" dirty="0">
                <a:latin typeface="Arial"/>
                <a:cs typeface="Arial"/>
              </a:rPr>
              <a:t> </a:t>
            </a:r>
            <a:r>
              <a:rPr sz="771" b="1" spc="-16" dirty="0">
                <a:latin typeface="Arial"/>
                <a:cs typeface="Arial"/>
              </a:rPr>
              <a:t>reveals:</a:t>
            </a:r>
            <a:endParaRPr sz="771">
              <a:latin typeface="Arial"/>
              <a:cs typeface="Arial"/>
            </a:endParaRPr>
          </a:p>
          <a:p>
            <a:pPr marL="301723" indent="-205905">
              <a:spcBef>
                <a:spcPts val="135"/>
              </a:spcBef>
              <a:buFont typeface="Arial MT"/>
              <a:buChar char="●"/>
              <a:tabLst>
                <a:tab pos="301315" algn="l"/>
                <a:tab pos="301723" algn="l"/>
              </a:tabLst>
            </a:pPr>
            <a:r>
              <a:rPr sz="771" b="1" spc="3" dirty="0">
                <a:latin typeface="Arial"/>
                <a:cs typeface="Arial"/>
              </a:rPr>
              <a:t>multiple</a:t>
            </a:r>
            <a:r>
              <a:rPr sz="771" b="1" spc="-26" dirty="0">
                <a:latin typeface="Arial"/>
                <a:cs typeface="Arial"/>
              </a:rPr>
              <a:t> </a:t>
            </a:r>
            <a:r>
              <a:rPr sz="771" b="1" spc="-10" dirty="0">
                <a:latin typeface="Arial"/>
                <a:cs typeface="Arial"/>
              </a:rPr>
              <a:t>granulomas.</a:t>
            </a:r>
            <a:endParaRPr sz="771">
              <a:latin typeface="Arial"/>
              <a:cs typeface="Arial"/>
            </a:endParaRPr>
          </a:p>
        </p:txBody>
      </p:sp>
      <p:grpSp>
        <p:nvGrpSpPr>
          <p:cNvPr id="7" name="object 7"/>
          <p:cNvGrpSpPr/>
          <p:nvPr/>
        </p:nvGrpSpPr>
        <p:grpSpPr>
          <a:xfrm>
            <a:off x="2684215" y="3866024"/>
            <a:ext cx="4067503" cy="2170749"/>
            <a:chOff x="838200" y="6020975"/>
            <a:chExt cx="6334760" cy="3380740"/>
          </a:xfrm>
        </p:grpSpPr>
        <p:pic>
          <p:nvPicPr>
            <p:cNvPr id="8" name="object 8"/>
            <p:cNvPicPr/>
            <p:nvPr/>
          </p:nvPicPr>
          <p:blipFill>
            <a:blip r:embed="rId4" cstate="print"/>
            <a:stretch>
              <a:fillRect/>
            </a:stretch>
          </p:blipFill>
          <p:spPr>
            <a:xfrm>
              <a:off x="838200" y="6020975"/>
              <a:ext cx="5656974" cy="3380199"/>
            </a:xfrm>
            <a:prstGeom prst="rect">
              <a:avLst/>
            </a:prstGeom>
          </p:spPr>
        </p:pic>
        <p:sp>
          <p:nvSpPr>
            <p:cNvPr id="9" name="object 9"/>
            <p:cNvSpPr/>
            <p:nvPr/>
          </p:nvSpPr>
          <p:spPr>
            <a:xfrm>
              <a:off x="5676600" y="6100849"/>
              <a:ext cx="1496060" cy="338455"/>
            </a:xfrm>
            <a:custGeom>
              <a:avLst/>
              <a:gdLst/>
              <a:ahLst/>
              <a:cxnLst/>
              <a:rect l="l" t="t" r="r" b="b"/>
              <a:pathLst>
                <a:path w="1496059" h="338454">
                  <a:moveTo>
                    <a:pt x="1495799" y="338099"/>
                  </a:moveTo>
                  <a:lnTo>
                    <a:pt x="0" y="338099"/>
                  </a:lnTo>
                  <a:lnTo>
                    <a:pt x="0" y="0"/>
                  </a:lnTo>
                  <a:lnTo>
                    <a:pt x="1495799" y="0"/>
                  </a:lnTo>
                  <a:lnTo>
                    <a:pt x="1495799" y="338099"/>
                  </a:lnTo>
                  <a:close/>
                </a:path>
              </a:pathLst>
            </a:custGeom>
            <a:solidFill>
              <a:srgbClr val="FFFFFF"/>
            </a:solidFill>
          </p:spPr>
          <p:txBody>
            <a:bodyPr wrap="square" lIns="0" tIns="0" rIns="0" bIns="0" rtlCol="0"/>
            <a:lstStyle/>
            <a:p>
              <a:endParaRPr sz="1156"/>
            </a:p>
          </p:txBody>
        </p:sp>
      </p:grpSp>
      <p:sp>
        <p:nvSpPr>
          <p:cNvPr id="10" name="object 10"/>
          <p:cNvSpPr/>
          <p:nvPr/>
        </p:nvSpPr>
        <p:spPr>
          <a:xfrm>
            <a:off x="2146013" y="1354381"/>
            <a:ext cx="4851974" cy="2433734"/>
          </a:xfrm>
          <a:custGeom>
            <a:avLst/>
            <a:gdLst/>
            <a:ahLst/>
            <a:cxnLst/>
            <a:rect l="l" t="t" r="r" b="b"/>
            <a:pathLst>
              <a:path w="7556500" h="3790315">
                <a:moveTo>
                  <a:pt x="0" y="3789742"/>
                </a:moveTo>
                <a:lnTo>
                  <a:pt x="7556499" y="3760784"/>
                </a:lnTo>
              </a:path>
              <a:path w="7556500" h="3790315">
                <a:moveTo>
                  <a:pt x="3657599" y="424327"/>
                </a:moveTo>
                <a:lnTo>
                  <a:pt x="3669599" y="3789727"/>
                </a:lnTo>
              </a:path>
              <a:path w="7556500" h="3790315">
                <a:moveTo>
                  <a:pt x="5768906" y="87601"/>
                </a:moveTo>
                <a:lnTo>
                  <a:pt x="5775790" y="53503"/>
                </a:lnTo>
                <a:lnTo>
                  <a:pt x="5794564" y="25657"/>
                </a:lnTo>
                <a:lnTo>
                  <a:pt x="5822409" y="6884"/>
                </a:lnTo>
                <a:lnTo>
                  <a:pt x="5856508" y="0"/>
                </a:lnTo>
                <a:lnTo>
                  <a:pt x="6751104" y="0"/>
                </a:lnTo>
                <a:lnTo>
                  <a:pt x="6799705" y="14718"/>
                </a:lnTo>
                <a:lnTo>
                  <a:pt x="6832037" y="54077"/>
                </a:lnTo>
                <a:lnTo>
                  <a:pt x="6838706" y="87601"/>
                </a:lnTo>
                <a:lnTo>
                  <a:pt x="6838706" y="437998"/>
                </a:lnTo>
                <a:lnTo>
                  <a:pt x="6831822" y="472096"/>
                </a:lnTo>
                <a:lnTo>
                  <a:pt x="6813048" y="499942"/>
                </a:lnTo>
                <a:lnTo>
                  <a:pt x="6785203" y="518715"/>
                </a:lnTo>
                <a:lnTo>
                  <a:pt x="6751104" y="525599"/>
                </a:lnTo>
                <a:lnTo>
                  <a:pt x="5856508" y="525599"/>
                </a:lnTo>
                <a:lnTo>
                  <a:pt x="5822409" y="518715"/>
                </a:lnTo>
                <a:lnTo>
                  <a:pt x="5794564" y="499942"/>
                </a:lnTo>
                <a:lnTo>
                  <a:pt x="5775790" y="472096"/>
                </a:lnTo>
                <a:lnTo>
                  <a:pt x="5768906" y="437998"/>
                </a:lnTo>
                <a:lnTo>
                  <a:pt x="5768906" y="87601"/>
                </a:lnTo>
                <a:close/>
              </a:path>
            </a:pathLst>
          </a:custGeom>
          <a:ln w="19049">
            <a:solidFill>
              <a:srgbClr val="999999"/>
            </a:solidFill>
          </a:ln>
        </p:spPr>
        <p:txBody>
          <a:bodyPr wrap="square" lIns="0" tIns="0" rIns="0" bIns="0" rtlCol="0"/>
          <a:lstStyle/>
          <a:p>
            <a:endParaRPr sz="1156"/>
          </a:p>
        </p:txBody>
      </p:sp>
      <p:sp>
        <p:nvSpPr>
          <p:cNvPr id="11" name="object 11"/>
          <p:cNvSpPr txBox="1"/>
          <p:nvPr/>
        </p:nvSpPr>
        <p:spPr>
          <a:xfrm>
            <a:off x="4681413" y="3034299"/>
            <a:ext cx="2127122" cy="512582"/>
          </a:xfrm>
          <a:prstGeom prst="rect">
            <a:avLst/>
          </a:prstGeom>
        </p:spPr>
        <p:txBody>
          <a:bodyPr vert="horz" wrap="square" lIns="0" tIns="48520" rIns="0" bIns="0" rtlCol="0">
            <a:spAutoFit/>
          </a:bodyPr>
          <a:lstStyle/>
          <a:p>
            <a:pPr marL="8155">
              <a:spcBef>
                <a:spcPts val="382"/>
              </a:spcBef>
            </a:pPr>
            <a:r>
              <a:rPr sz="1156" b="1" spc="-29" dirty="0">
                <a:solidFill>
                  <a:srgbClr val="D16F00"/>
                </a:solidFill>
                <a:latin typeface="Arial"/>
                <a:cs typeface="Arial"/>
              </a:rPr>
              <a:t>Tuberculosis</a:t>
            </a:r>
            <a:r>
              <a:rPr sz="1156" b="1" spc="-32" dirty="0">
                <a:solidFill>
                  <a:srgbClr val="D16F00"/>
                </a:solidFill>
                <a:latin typeface="Arial"/>
                <a:cs typeface="Arial"/>
              </a:rPr>
              <a:t> </a:t>
            </a:r>
            <a:r>
              <a:rPr sz="1156" b="1" spc="-16" dirty="0">
                <a:solidFill>
                  <a:srgbClr val="D16F00"/>
                </a:solidFill>
                <a:latin typeface="Arial"/>
                <a:cs typeface="Arial"/>
              </a:rPr>
              <a:t>Granulomas-</a:t>
            </a:r>
            <a:r>
              <a:rPr sz="1156" b="1" spc="-32"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a:p>
            <a:pPr marL="213652" marR="120689" indent="-205905">
              <a:lnSpc>
                <a:spcPct val="114599"/>
              </a:lnSpc>
              <a:spcBef>
                <a:spcPts val="77"/>
              </a:spcBef>
              <a:buFont typeface="Arial MT"/>
              <a:buChar char="●"/>
              <a:tabLst>
                <a:tab pos="213652" algn="l"/>
                <a:tab pos="214060" algn="l"/>
              </a:tabLst>
            </a:pPr>
            <a:r>
              <a:rPr sz="771" b="1" u="heavy" dirty="0">
                <a:uFill>
                  <a:solidFill>
                    <a:srgbClr val="000000"/>
                  </a:solidFill>
                </a:uFill>
                <a:latin typeface="Arial"/>
                <a:cs typeface="Arial"/>
              </a:rPr>
              <a:t>Well-defined</a:t>
            </a:r>
            <a:r>
              <a:rPr sz="771" b="1" u="heavy" spc="-19" dirty="0">
                <a:uFill>
                  <a:solidFill>
                    <a:srgbClr val="000000"/>
                  </a:solidFill>
                </a:uFill>
                <a:latin typeface="Arial"/>
                <a:cs typeface="Arial"/>
              </a:rPr>
              <a:t> </a:t>
            </a:r>
            <a:r>
              <a:rPr sz="771" b="1" u="heavy" spc="-6" dirty="0">
                <a:uFill>
                  <a:solidFill>
                    <a:srgbClr val="000000"/>
                  </a:solidFill>
                </a:uFill>
                <a:latin typeface="Arial"/>
                <a:cs typeface="Arial"/>
              </a:rPr>
              <a:t>granulomas</a:t>
            </a:r>
            <a:r>
              <a:rPr sz="771" b="1" spc="-19" dirty="0">
                <a:latin typeface="Arial"/>
                <a:cs typeface="Arial"/>
              </a:rPr>
              <a:t> </a:t>
            </a:r>
            <a:r>
              <a:rPr sz="771" b="1" spc="6" dirty="0">
                <a:latin typeface="Arial"/>
                <a:cs typeface="Arial"/>
              </a:rPr>
              <a:t>with</a:t>
            </a:r>
            <a:r>
              <a:rPr sz="771" b="1" spc="-16" dirty="0">
                <a:latin typeface="Arial"/>
                <a:cs typeface="Arial"/>
              </a:rPr>
              <a:t> rounded </a:t>
            </a:r>
            <a:r>
              <a:rPr sz="771" b="1" spc="-205" dirty="0">
                <a:latin typeface="Arial"/>
                <a:cs typeface="Arial"/>
              </a:rPr>
              <a:t> </a:t>
            </a:r>
            <a:r>
              <a:rPr sz="771" b="1" spc="-13" dirty="0">
                <a:latin typeface="Arial"/>
                <a:cs typeface="Arial"/>
              </a:rPr>
              <a:t>outlines.</a:t>
            </a:r>
            <a:endParaRPr sz="771">
              <a:latin typeface="Arial"/>
              <a:cs typeface="Arial"/>
            </a:endParaRPr>
          </a:p>
        </p:txBody>
      </p:sp>
      <p:sp>
        <p:nvSpPr>
          <p:cNvPr id="12" name="object 12"/>
          <p:cNvSpPr/>
          <p:nvPr/>
        </p:nvSpPr>
        <p:spPr>
          <a:xfrm>
            <a:off x="3648871" y="843999"/>
            <a:ext cx="1527760" cy="169207"/>
          </a:xfrm>
          <a:custGeom>
            <a:avLst/>
            <a:gdLst/>
            <a:ahLst/>
            <a:cxnLst/>
            <a:rect l="l" t="t" r="r" b="b"/>
            <a:pathLst>
              <a:path w="2379345" h="263525">
                <a:moveTo>
                  <a:pt x="0" y="43850"/>
                </a:moveTo>
                <a:lnTo>
                  <a:pt x="3446" y="26782"/>
                </a:lnTo>
                <a:lnTo>
                  <a:pt x="12843" y="12843"/>
                </a:lnTo>
                <a:lnTo>
                  <a:pt x="26782" y="3446"/>
                </a:lnTo>
                <a:lnTo>
                  <a:pt x="43850" y="0"/>
                </a:lnTo>
                <a:lnTo>
                  <a:pt x="2335448" y="0"/>
                </a:lnTo>
                <a:lnTo>
                  <a:pt x="2371932" y="19522"/>
                </a:lnTo>
                <a:lnTo>
                  <a:pt x="2379300" y="43850"/>
                </a:lnTo>
                <a:lnTo>
                  <a:pt x="2379300" y="219249"/>
                </a:lnTo>
                <a:lnTo>
                  <a:pt x="2375854" y="236317"/>
                </a:lnTo>
                <a:lnTo>
                  <a:pt x="2366456" y="250256"/>
                </a:lnTo>
                <a:lnTo>
                  <a:pt x="2352517" y="259653"/>
                </a:lnTo>
                <a:lnTo>
                  <a:pt x="2335448" y="263099"/>
                </a:lnTo>
                <a:lnTo>
                  <a:pt x="43850" y="263099"/>
                </a:lnTo>
                <a:lnTo>
                  <a:pt x="26782" y="259653"/>
                </a:lnTo>
                <a:lnTo>
                  <a:pt x="12843" y="250256"/>
                </a:lnTo>
                <a:lnTo>
                  <a:pt x="3446" y="236317"/>
                </a:lnTo>
                <a:lnTo>
                  <a:pt x="0" y="219249"/>
                </a:lnTo>
                <a:lnTo>
                  <a:pt x="0" y="43850"/>
                </a:lnTo>
                <a:close/>
              </a:path>
            </a:pathLst>
          </a:custGeom>
          <a:ln w="9524">
            <a:solidFill>
              <a:srgbClr val="666666"/>
            </a:solidFill>
            <a:prstDash val="lgDash"/>
          </a:ln>
        </p:spPr>
        <p:txBody>
          <a:bodyPr wrap="square" lIns="0" tIns="0" rIns="0" bIns="0" rtlCol="0"/>
          <a:lstStyle/>
          <a:p>
            <a:endParaRPr sz="1156"/>
          </a:p>
        </p:txBody>
      </p:sp>
      <p:sp>
        <p:nvSpPr>
          <p:cNvPr id="13" name="object 13"/>
          <p:cNvSpPr txBox="1"/>
          <p:nvPr/>
        </p:nvSpPr>
        <p:spPr>
          <a:xfrm>
            <a:off x="3885489" y="872898"/>
            <a:ext cx="1133894" cy="107044"/>
          </a:xfrm>
          <a:prstGeom prst="rect">
            <a:avLst/>
          </a:prstGeom>
        </p:spPr>
        <p:txBody>
          <a:bodyPr vert="horz" wrap="square" lIns="0" tIns="8155" rIns="0" bIns="0" rtlCol="0">
            <a:spAutoFit/>
          </a:bodyPr>
          <a:lstStyle/>
          <a:p>
            <a:pPr marL="8155">
              <a:spcBef>
                <a:spcPts val="64"/>
              </a:spcBef>
            </a:pPr>
            <a:r>
              <a:rPr sz="642" spc="13" dirty="0">
                <a:latin typeface="Microsoft Sans Serif"/>
                <a:cs typeface="Microsoft Sans Serif"/>
              </a:rPr>
              <a:t>Granulomas</a:t>
            </a:r>
            <a:r>
              <a:rPr sz="642" spc="-13" dirty="0">
                <a:latin typeface="Microsoft Sans Serif"/>
                <a:cs typeface="Microsoft Sans Serif"/>
              </a:rPr>
              <a:t> </a:t>
            </a:r>
            <a:r>
              <a:rPr sz="642" spc="10" dirty="0">
                <a:latin typeface="Microsoft Sans Serif"/>
                <a:cs typeface="Microsoft Sans Serif"/>
              </a:rPr>
              <a:t>are</a:t>
            </a:r>
            <a:r>
              <a:rPr sz="642" spc="-13" dirty="0">
                <a:latin typeface="Microsoft Sans Serif"/>
                <a:cs typeface="Microsoft Sans Serif"/>
              </a:rPr>
              <a:t> </a:t>
            </a:r>
            <a:r>
              <a:rPr sz="642" spc="13" dirty="0">
                <a:latin typeface="Microsoft Sans Serif"/>
                <a:cs typeface="Microsoft Sans Serif"/>
              </a:rPr>
              <a:t>composed</a:t>
            </a:r>
            <a:r>
              <a:rPr sz="642" spc="-10" dirty="0">
                <a:latin typeface="Microsoft Sans Serif"/>
                <a:cs typeface="Microsoft Sans Serif"/>
              </a:rPr>
              <a:t> </a:t>
            </a:r>
            <a:r>
              <a:rPr sz="642" spc="35" dirty="0">
                <a:latin typeface="Microsoft Sans Serif"/>
                <a:cs typeface="Microsoft Sans Serif"/>
              </a:rPr>
              <a:t>of</a:t>
            </a:r>
            <a:endParaRPr sz="642">
              <a:latin typeface="Microsoft Sans Serif"/>
              <a:cs typeface="Microsoft Sans Serif"/>
            </a:endParaRPr>
          </a:p>
        </p:txBody>
      </p:sp>
      <p:sp>
        <p:nvSpPr>
          <p:cNvPr id="14" name="object 14"/>
          <p:cNvSpPr/>
          <p:nvPr/>
        </p:nvSpPr>
        <p:spPr>
          <a:xfrm>
            <a:off x="3679078" y="1029123"/>
            <a:ext cx="1528168" cy="273994"/>
          </a:xfrm>
          <a:custGeom>
            <a:avLst/>
            <a:gdLst/>
            <a:ahLst/>
            <a:cxnLst/>
            <a:rect l="l" t="t" r="r" b="b"/>
            <a:pathLst>
              <a:path w="2379979" h="426719">
                <a:moveTo>
                  <a:pt x="1203900" y="0"/>
                </a:moveTo>
                <a:lnTo>
                  <a:pt x="1203900" y="171299"/>
                </a:lnTo>
                <a:lnTo>
                  <a:pt x="2375100" y="171299"/>
                </a:lnTo>
              </a:path>
              <a:path w="2379979" h="426719">
                <a:moveTo>
                  <a:pt x="1203900" y="0"/>
                </a:moveTo>
                <a:lnTo>
                  <a:pt x="1203900" y="171299"/>
                </a:lnTo>
                <a:lnTo>
                  <a:pt x="0" y="171299"/>
                </a:lnTo>
              </a:path>
              <a:path w="2379979" h="426719">
                <a:moveTo>
                  <a:pt x="5145" y="171263"/>
                </a:moveTo>
                <a:lnTo>
                  <a:pt x="45" y="401063"/>
                </a:lnTo>
              </a:path>
              <a:path w="2379979" h="426719">
                <a:moveTo>
                  <a:pt x="785990" y="196456"/>
                </a:moveTo>
                <a:lnTo>
                  <a:pt x="780890" y="426256"/>
                </a:lnTo>
              </a:path>
              <a:path w="2379979" h="426719">
                <a:moveTo>
                  <a:pt x="1754009" y="171263"/>
                </a:moveTo>
                <a:lnTo>
                  <a:pt x="1748909" y="401063"/>
                </a:lnTo>
              </a:path>
              <a:path w="2379979" h="426719">
                <a:moveTo>
                  <a:pt x="2379937" y="171263"/>
                </a:moveTo>
                <a:lnTo>
                  <a:pt x="2374837" y="401063"/>
                </a:lnTo>
              </a:path>
            </a:pathLst>
          </a:custGeom>
          <a:ln w="9524">
            <a:solidFill>
              <a:srgbClr val="666666"/>
            </a:solidFill>
            <a:prstDash val="lgDash"/>
          </a:ln>
        </p:spPr>
        <p:txBody>
          <a:bodyPr wrap="square" lIns="0" tIns="0" rIns="0" bIns="0" rtlCol="0"/>
          <a:lstStyle/>
          <a:p>
            <a:endParaRPr sz="1156"/>
          </a:p>
        </p:txBody>
      </p:sp>
      <p:sp>
        <p:nvSpPr>
          <p:cNvPr id="15" name="object 15"/>
          <p:cNvSpPr txBox="1"/>
          <p:nvPr/>
        </p:nvSpPr>
        <p:spPr>
          <a:xfrm>
            <a:off x="3204157" y="1262427"/>
            <a:ext cx="737174" cy="77356"/>
          </a:xfrm>
          <a:prstGeom prst="rect">
            <a:avLst/>
          </a:prstGeom>
        </p:spPr>
        <p:txBody>
          <a:bodyPr vert="horz" wrap="square" lIns="0" tIns="8155" rIns="0" bIns="0" rtlCol="0">
            <a:spAutoFit/>
          </a:bodyPr>
          <a:lstStyle/>
          <a:p>
            <a:pPr marL="8155">
              <a:spcBef>
                <a:spcPts val="64"/>
              </a:spcBef>
            </a:pPr>
            <a:r>
              <a:rPr sz="449" spc="13" dirty="0">
                <a:latin typeface="Microsoft Sans Serif"/>
                <a:cs typeface="Microsoft Sans Serif"/>
              </a:rPr>
              <a:t>Transformed</a:t>
            </a:r>
            <a:r>
              <a:rPr sz="449" spc="-19" dirty="0">
                <a:latin typeface="Microsoft Sans Serif"/>
                <a:cs typeface="Microsoft Sans Serif"/>
              </a:rPr>
              <a:t> </a:t>
            </a:r>
            <a:r>
              <a:rPr sz="449" spc="10" dirty="0">
                <a:latin typeface="Microsoft Sans Serif"/>
                <a:cs typeface="Microsoft Sans Serif"/>
              </a:rPr>
              <a:t>macrophages</a:t>
            </a:r>
            <a:endParaRPr sz="449">
              <a:latin typeface="Microsoft Sans Serif"/>
              <a:cs typeface="Microsoft Sans Serif"/>
            </a:endParaRPr>
          </a:p>
        </p:txBody>
      </p:sp>
      <p:sp>
        <p:nvSpPr>
          <p:cNvPr id="16" name="object 16"/>
          <p:cNvSpPr txBox="1"/>
          <p:nvPr/>
        </p:nvSpPr>
        <p:spPr>
          <a:xfrm>
            <a:off x="3261179" y="1330925"/>
            <a:ext cx="623010" cy="168535"/>
          </a:xfrm>
          <a:prstGeom prst="rect">
            <a:avLst/>
          </a:prstGeom>
        </p:spPr>
        <p:txBody>
          <a:bodyPr vert="horz" wrap="square" lIns="0" tIns="8155" rIns="0" bIns="0" rtlCol="0">
            <a:spAutoFit/>
          </a:bodyPr>
          <a:lstStyle/>
          <a:p>
            <a:pPr marL="8155" marR="3262" indent="11417">
              <a:lnSpc>
                <a:spcPct val="116100"/>
              </a:lnSpc>
              <a:spcBef>
                <a:spcPts val="64"/>
              </a:spcBef>
            </a:pPr>
            <a:r>
              <a:rPr sz="449" spc="10" dirty="0">
                <a:latin typeface="Microsoft Sans Serif"/>
                <a:cs typeface="Microsoft Sans Serif"/>
              </a:rPr>
              <a:t>called epithelioid cells </a:t>
            </a:r>
            <a:r>
              <a:rPr sz="449" spc="-112" dirty="0">
                <a:latin typeface="Microsoft Sans Serif"/>
                <a:cs typeface="Microsoft Sans Serif"/>
              </a:rPr>
              <a:t> </a:t>
            </a:r>
            <a:r>
              <a:rPr sz="449" spc="10" dirty="0">
                <a:latin typeface="Microsoft Sans Serif"/>
                <a:cs typeface="Microsoft Sans Serif"/>
              </a:rPr>
              <a:t>along</a:t>
            </a:r>
            <a:r>
              <a:rPr sz="449" spc="-19" dirty="0">
                <a:latin typeface="Microsoft Sans Serif"/>
                <a:cs typeface="Microsoft Sans Serif"/>
              </a:rPr>
              <a:t> </a:t>
            </a:r>
            <a:r>
              <a:rPr sz="449" spc="22" dirty="0">
                <a:latin typeface="Microsoft Sans Serif"/>
                <a:cs typeface="Microsoft Sans Serif"/>
              </a:rPr>
              <a:t>with</a:t>
            </a:r>
            <a:r>
              <a:rPr sz="449" spc="-19" dirty="0">
                <a:latin typeface="Microsoft Sans Serif"/>
                <a:cs typeface="Microsoft Sans Serif"/>
              </a:rPr>
              <a:t> </a:t>
            </a:r>
            <a:r>
              <a:rPr sz="449" spc="19" dirty="0">
                <a:latin typeface="Microsoft Sans Serif"/>
                <a:cs typeface="Microsoft Sans Serif"/>
              </a:rPr>
              <a:t>lymphocyte</a:t>
            </a:r>
            <a:endParaRPr sz="449">
              <a:latin typeface="Microsoft Sans Serif"/>
              <a:cs typeface="Microsoft Sans Serif"/>
            </a:endParaRPr>
          </a:p>
        </p:txBody>
      </p:sp>
      <p:sp>
        <p:nvSpPr>
          <p:cNvPr id="17" name="object 17"/>
          <p:cNvSpPr txBox="1"/>
          <p:nvPr/>
        </p:nvSpPr>
        <p:spPr>
          <a:xfrm>
            <a:off x="4064360" y="1270519"/>
            <a:ext cx="300088" cy="77356"/>
          </a:xfrm>
          <a:prstGeom prst="rect">
            <a:avLst/>
          </a:prstGeom>
        </p:spPr>
        <p:txBody>
          <a:bodyPr vert="horz" wrap="square" lIns="0" tIns="8155" rIns="0" bIns="0" rtlCol="0">
            <a:spAutoFit/>
          </a:bodyPr>
          <a:lstStyle/>
          <a:p>
            <a:pPr marL="8155">
              <a:spcBef>
                <a:spcPts val="64"/>
              </a:spcBef>
            </a:pPr>
            <a:r>
              <a:rPr sz="449" dirty="0">
                <a:latin typeface="Microsoft Sans Serif"/>
                <a:cs typeface="Microsoft Sans Serif"/>
              </a:rPr>
              <a:t>Occasional</a:t>
            </a:r>
            <a:endParaRPr sz="449">
              <a:latin typeface="Microsoft Sans Serif"/>
              <a:cs typeface="Microsoft Sans Serif"/>
            </a:endParaRPr>
          </a:p>
        </p:txBody>
      </p:sp>
      <p:sp>
        <p:nvSpPr>
          <p:cNvPr id="18" name="object 18"/>
          <p:cNvSpPr txBox="1"/>
          <p:nvPr/>
        </p:nvSpPr>
        <p:spPr>
          <a:xfrm>
            <a:off x="4124890" y="1350026"/>
            <a:ext cx="178993" cy="77356"/>
          </a:xfrm>
          <a:prstGeom prst="rect">
            <a:avLst/>
          </a:prstGeom>
        </p:spPr>
        <p:txBody>
          <a:bodyPr vert="horz" wrap="square" lIns="0" tIns="8155" rIns="0" bIns="0" rtlCol="0">
            <a:spAutoFit/>
          </a:bodyPr>
          <a:lstStyle/>
          <a:p>
            <a:pPr marL="8155">
              <a:spcBef>
                <a:spcPts val="64"/>
              </a:spcBef>
            </a:pPr>
            <a:r>
              <a:rPr sz="449" spc="-10" dirty="0">
                <a:latin typeface="Microsoft Sans Serif"/>
                <a:cs typeface="Microsoft Sans Serif"/>
              </a:rPr>
              <a:t>PMN’s</a:t>
            </a:r>
            <a:endParaRPr sz="449">
              <a:latin typeface="Microsoft Sans Serif"/>
              <a:cs typeface="Microsoft Sans Serif"/>
            </a:endParaRPr>
          </a:p>
        </p:txBody>
      </p:sp>
      <p:sp>
        <p:nvSpPr>
          <p:cNvPr id="19" name="object 19"/>
          <p:cNvSpPr txBox="1"/>
          <p:nvPr/>
        </p:nvSpPr>
        <p:spPr>
          <a:xfrm>
            <a:off x="4628918" y="1277604"/>
            <a:ext cx="350239" cy="77356"/>
          </a:xfrm>
          <a:prstGeom prst="rect">
            <a:avLst/>
          </a:prstGeom>
        </p:spPr>
        <p:txBody>
          <a:bodyPr vert="horz" wrap="square" lIns="0" tIns="8155" rIns="0" bIns="0" rtlCol="0">
            <a:spAutoFit/>
          </a:bodyPr>
          <a:lstStyle/>
          <a:p>
            <a:pPr marL="8155">
              <a:spcBef>
                <a:spcPts val="64"/>
              </a:spcBef>
            </a:pPr>
            <a:r>
              <a:rPr sz="449" spc="6" dirty="0">
                <a:latin typeface="Microsoft Sans Serif"/>
                <a:cs typeface="Microsoft Sans Serif"/>
              </a:rPr>
              <a:t>Plasma </a:t>
            </a:r>
            <a:r>
              <a:rPr sz="449" spc="10" dirty="0">
                <a:latin typeface="Microsoft Sans Serif"/>
                <a:cs typeface="Microsoft Sans Serif"/>
              </a:rPr>
              <a:t>cells</a:t>
            </a:r>
            <a:endParaRPr sz="449">
              <a:latin typeface="Microsoft Sans Serif"/>
              <a:cs typeface="Microsoft Sans Serif"/>
            </a:endParaRPr>
          </a:p>
        </p:txBody>
      </p:sp>
      <p:sp>
        <p:nvSpPr>
          <p:cNvPr id="20" name="object 20"/>
          <p:cNvSpPr txBox="1"/>
          <p:nvPr/>
        </p:nvSpPr>
        <p:spPr>
          <a:xfrm>
            <a:off x="5111804" y="1277604"/>
            <a:ext cx="283779" cy="77356"/>
          </a:xfrm>
          <a:prstGeom prst="rect">
            <a:avLst/>
          </a:prstGeom>
        </p:spPr>
        <p:txBody>
          <a:bodyPr vert="horz" wrap="square" lIns="0" tIns="8155" rIns="0" bIns="0" rtlCol="0">
            <a:spAutoFit/>
          </a:bodyPr>
          <a:lstStyle/>
          <a:p>
            <a:pPr marL="8155">
              <a:spcBef>
                <a:spcPts val="64"/>
              </a:spcBef>
            </a:pPr>
            <a:r>
              <a:rPr sz="449" spc="10" dirty="0">
                <a:latin typeface="Microsoft Sans Serif"/>
                <a:cs typeface="Microsoft Sans Serif"/>
              </a:rPr>
              <a:t>Fibroblast</a:t>
            </a:r>
            <a:endParaRPr sz="449">
              <a:latin typeface="Microsoft Sans Serif"/>
              <a:cs typeface="Microsoft Sans Serif"/>
            </a:endParaRPr>
          </a:p>
        </p:txBody>
      </p:sp>
      <p:sp>
        <p:nvSpPr>
          <p:cNvPr id="21" name="object 21"/>
          <p:cNvSpPr txBox="1"/>
          <p:nvPr/>
        </p:nvSpPr>
        <p:spPr>
          <a:xfrm>
            <a:off x="5903700" y="1353314"/>
            <a:ext cx="509661" cy="329908"/>
          </a:xfrm>
          <a:prstGeom prst="rect">
            <a:avLst/>
          </a:prstGeom>
        </p:spPr>
        <p:txBody>
          <a:bodyPr vert="horz" wrap="square" lIns="0" tIns="6931" rIns="0" bIns="0" rtlCol="0">
            <a:spAutoFit/>
          </a:bodyPr>
          <a:lstStyle/>
          <a:p>
            <a:pPr marL="8155" marR="3262">
              <a:lnSpc>
                <a:spcPct val="101600"/>
              </a:lnSpc>
              <a:spcBef>
                <a:spcPts val="55"/>
              </a:spcBef>
            </a:pPr>
            <a:r>
              <a:rPr sz="514" dirty="0">
                <a:latin typeface="Microsoft Sans Serif"/>
                <a:cs typeface="Microsoft Sans Serif"/>
              </a:rPr>
              <a:t>This </a:t>
            </a:r>
            <a:r>
              <a:rPr sz="514" spc="19" dirty="0">
                <a:latin typeface="Microsoft Sans Serif"/>
                <a:cs typeface="Microsoft Sans Serif"/>
              </a:rPr>
              <a:t>granuloma </a:t>
            </a:r>
            <a:r>
              <a:rPr sz="514" spc="-128" dirty="0">
                <a:latin typeface="Microsoft Sans Serif"/>
                <a:cs typeface="Microsoft Sans Serif"/>
              </a:rPr>
              <a:t> </a:t>
            </a:r>
            <a:r>
              <a:rPr sz="514" spc="10" dirty="0">
                <a:latin typeface="Microsoft Sans Serif"/>
                <a:cs typeface="Microsoft Sans Serif"/>
              </a:rPr>
              <a:t>contains</a:t>
            </a:r>
            <a:r>
              <a:rPr sz="514" dirty="0">
                <a:latin typeface="Microsoft Sans Serif"/>
                <a:cs typeface="Microsoft Sans Serif"/>
              </a:rPr>
              <a:t> </a:t>
            </a:r>
            <a:r>
              <a:rPr sz="514" spc="10" dirty="0">
                <a:latin typeface="Microsoft Sans Serif"/>
                <a:cs typeface="Microsoft Sans Serif"/>
              </a:rPr>
              <a:t>several  </a:t>
            </a:r>
            <a:r>
              <a:rPr sz="514" spc="6" dirty="0">
                <a:latin typeface="Microsoft Sans Serif"/>
                <a:cs typeface="Microsoft Sans Serif"/>
              </a:rPr>
              <a:t>langhan’s </a:t>
            </a:r>
            <a:r>
              <a:rPr sz="514" spc="13" dirty="0">
                <a:latin typeface="Microsoft Sans Serif"/>
                <a:cs typeface="Microsoft Sans Serif"/>
              </a:rPr>
              <a:t>giant </a:t>
            </a:r>
            <a:r>
              <a:rPr sz="514" spc="16" dirty="0">
                <a:latin typeface="Microsoft Sans Serif"/>
                <a:cs typeface="Microsoft Sans Serif"/>
              </a:rPr>
              <a:t> </a:t>
            </a:r>
            <a:r>
              <a:rPr sz="514" spc="10" dirty="0">
                <a:latin typeface="Microsoft Sans Serif"/>
                <a:cs typeface="Microsoft Sans Serif"/>
              </a:rPr>
              <a:t>cells</a:t>
            </a:r>
            <a:endParaRPr sz="514">
              <a:latin typeface="Microsoft Sans Serif"/>
              <a:cs typeface="Microsoft Sans Serif"/>
            </a:endParaRPr>
          </a:p>
        </p:txBody>
      </p:sp>
      <p:sp>
        <p:nvSpPr>
          <p:cNvPr id="22" name="object 22"/>
          <p:cNvSpPr/>
          <p:nvPr/>
        </p:nvSpPr>
        <p:spPr>
          <a:xfrm>
            <a:off x="5599076" y="1523092"/>
            <a:ext cx="258092" cy="772646"/>
          </a:xfrm>
          <a:custGeom>
            <a:avLst/>
            <a:gdLst/>
            <a:ahLst/>
            <a:cxnLst/>
            <a:rect l="l" t="t" r="r" b="b"/>
            <a:pathLst>
              <a:path w="401954" h="1203325">
                <a:moveTo>
                  <a:pt x="401399" y="0"/>
                </a:moveTo>
                <a:lnTo>
                  <a:pt x="358465" y="8987"/>
                </a:lnTo>
                <a:lnTo>
                  <a:pt x="315970" y="35072"/>
                </a:lnTo>
                <a:lnTo>
                  <a:pt x="274353" y="76941"/>
                </a:lnTo>
                <a:lnTo>
                  <a:pt x="234052" y="133276"/>
                </a:lnTo>
                <a:lnTo>
                  <a:pt x="214532" y="166459"/>
                </a:lnTo>
                <a:lnTo>
                  <a:pt x="195506" y="202765"/>
                </a:lnTo>
                <a:lnTo>
                  <a:pt x="177029" y="242030"/>
                </a:lnTo>
                <a:lnTo>
                  <a:pt x="159155" y="284090"/>
                </a:lnTo>
                <a:lnTo>
                  <a:pt x="141940" y="328780"/>
                </a:lnTo>
                <a:lnTo>
                  <a:pt x="125437" y="375937"/>
                </a:lnTo>
                <a:lnTo>
                  <a:pt x="109702" y="425395"/>
                </a:lnTo>
                <a:lnTo>
                  <a:pt x="94791" y="476991"/>
                </a:lnTo>
                <a:lnTo>
                  <a:pt x="80757" y="530559"/>
                </a:lnTo>
                <a:lnTo>
                  <a:pt x="67655" y="585936"/>
                </a:lnTo>
                <a:lnTo>
                  <a:pt x="55541" y="642957"/>
                </a:lnTo>
                <a:lnTo>
                  <a:pt x="44469" y="701457"/>
                </a:lnTo>
                <a:lnTo>
                  <a:pt x="34495" y="761273"/>
                </a:lnTo>
                <a:lnTo>
                  <a:pt x="25672" y="822239"/>
                </a:lnTo>
                <a:lnTo>
                  <a:pt x="18056" y="884192"/>
                </a:lnTo>
                <a:lnTo>
                  <a:pt x="11702" y="946967"/>
                </a:lnTo>
                <a:lnTo>
                  <a:pt x="6665" y="1010400"/>
                </a:lnTo>
                <a:lnTo>
                  <a:pt x="2998" y="1074326"/>
                </a:lnTo>
                <a:lnTo>
                  <a:pt x="758" y="1138580"/>
                </a:lnTo>
                <a:lnTo>
                  <a:pt x="0" y="1202999"/>
                </a:lnTo>
              </a:path>
            </a:pathLst>
          </a:custGeom>
          <a:ln w="19049">
            <a:solidFill>
              <a:srgbClr val="999999"/>
            </a:solidFill>
          </a:ln>
        </p:spPr>
        <p:txBody>
          <a:bodyPr wrap="square" lIns="0" tIns="0" rIns="0" bIns="0" rtlCol="0"/>
          <a:lstStyle/>
          <a:p>
            <a:endParaRPr sz="1156"/>
          </a:p>
        </p:txBody>
      </p:sp>
      <p:sp>
        <p:nvSpPr>
          <p:cNvPr id="23" name="object 23"/>
          <p:cNvSpPr txBox="1"/>
          <p:nvPr/>
        </p:nvSpPr>
        <p:spPr>
          <a:xfrm>
            <a:off x="5790917" y="3917312"/>
            <a:ext cx="960609" cy="170086"/>
          </a:xfrm>
          <a:prstGeom prst="rect">
            <a:avLst/>
          </a:prstGeom>
          <a:ln w="9524">
            <a:solidFill>
              <a:srgbClr val="000000"/>
            </a:solidFill>
          </a:ln>
        </p:spPr>
        <p:txBody>
          <a:bodyPr vert="horz" wrap="square" lIns="0" tIns="50966" rIns="0" bIns="0" rtlCol="0">
            <a:spAutoFit/>
          </a:bodyPr>
          <a:lstStyle/>
          <a:p>
            <a:pPr marL="55044">
              <a:spcBef>
                <a:spcPts val="401"/>
              </a:spcBef>
            </a:pPr>
            <a:r>
              <a:rPr sz="771" spc="-3" dirty="0">
                <a:solidFill>
                  <a:srgbClr val="FF0000"/>
                </a:solidFill>
                <a:latin typeface="Cambria"/>
                <a:cs typeface="Cambria"/>
              </a:rPr>
              <a:t>Caseation</a:t>
            </a:r>
            <a:r>
              <a:rPr sz="771" spc="3" dirty="0">
                <a:solidFill>
                  <a:srgbClr val="FF0000"/>
                </a:solidFill>
                <a:latin typeface="Cambria"/>
                <a:cs typeface="Cambria"/>
              </a:rPr>
              <a:t> </a:t>
            </a:r>
            <a:r>
              <a:rPr sz="771" spc="-16" dirty="0">
                <a:solidFill>
                  <a:srgbClr val="FF0000"/>
                </a:solidFill>
                <a:latin typeface="Cambria"/>
                <a:cs typeface="Cambria"/>
              </a:rPr>
              <a:t>necrosis</a:t>
            </a:r>
            <a:endParaRPr sz="771">
              <a:latin typeface="Cambria"/>
              <a:cs typeface="Cambria"/>
            </a:endParaRPr>
          </a:p>
        </p:txBody>
      </p:sp>
      <p:sp>
        <p:nvSpPr>
          <p:cNvPr id="24" name="object 24"/>
          <p:cNvSpPr/>
          <p:nvPr/>
        </p:nvSpPr>
        <p:spPr>
          <a:xfrm>
            <a:off x="6270287" y="4312279"/>
            <a:ext cx="688654" cy="217320"/>
          </a:xfrm>
          <a:custGeom>
            <a:avLst/>
            <a:gdLst/>
            <a:ahLst/>
            <a:cxnLst/>
            <a:rect l="l" t="t" r="r" b="b"/>
            <a:pathLst>
              <a:path w="1072515" h="338454">
                <a:moveTo>
                  <a:pt x="1071899" y="338099"/>
                </a:moveTo>
                <a:lnTo>
                  <a:pt x="0" y="338099"/>
                </a:lnTo>
                <a:lnTo>
                  <a:pt x="0" y="0"/>
                </a:lnTo>
                <a:lnTo>
                  <a:pt x="1071899" y="0"/>
                </a:lnTo>
                <a:lnTo>
                  <a:pt x="1071899" y="338099"/>
                </a:lnTo>
                <a:close/>
              </a:path>
            </a:pathLst>
          </a:custGeom>
          <a:solidFill>
            <a:srgbClr val="FFFFFF"/>
          </a:solidFill>
        </p:spPr>
        <p:txBody>
          <a:bodyPr wrap="square" lIns="0" tIns="0" rIns="0" bIns="0" rtlCol="0"/>
          <a:lstStyle/>
          <a:p>
            <a:endParaRPr sz="1156"/>
          </a:p>
        </p:txBody>
      </p:sp>
      <p:sp>
        <p:nvSpPr>
          <p:cNvPr id="25" name="object 25"/>
          <p:cNvSpPr txBox="1"/>
          <p:nvPr/>
        </p:nvSpPr>
        <p:spPr>
          <a:xfrm>
            <a:off x="6270287" y="4312279"/>
            <a:ext cx="688654" cy="170086"/>
          </a:xfrm>
          <a:prstGeom prst="rect">
            <a:avLst/>
          </a:prstGeom>
          <a:ln w="9524">
            <a:solidFill>
              <a:srgbClr val="000000"/>
            </a:solidFill>
          </a:ln>
        </p:spPr>
        <p:txBody>
          <a:bodyPr vert="horz" wrap="square" lIns="0" tIns="50966" rIns="0" bIns="0" rtlCol="0">
            <a:spAutoFit/>
          </a:bodyPr>
          <a:lstStyle/>
          <a:p>
            <a:pPr marL="55044">
              <a:spcBef>
                <a:spcPts val="401"/>
              </a:spcBef>
            </a:pPr>
            <a:r>
              <a:rPr sz="771" spc="32" dirty="0">
                <a:solidFill>
                  <a:srgbClr val="FF0000"/>
                </a:solidFill>
                <a:latin typeface="Microsoft Sans Serif"/>
                <a:cs typeface="Microsoft Sans Serif"/>
              </a:rPr>
              <a:t>lymphocyte</a:t>
            </a:r>
            <a:endParaRPr sz="771">
              <a:latin typeface="Microsoft Sans Serif"/>
              <a:cs typeface="Microsoft Sans Serif"/>
            </a:endParaRPr>
          </a:p>
        </p:txBody>
      </p:sp>
      <p:sp>
        <p:nvSpPr>
          <p:cNvPr id="26" name="object 26"/>
          <p:cNvSpPr/>
          <p:nvPr/>
        </p:nvSpPr>
        <p:spPr>
          <a:xfrm>
            <a:off x="5888290" y="5604346"/>
            <a:ext cx="1056426" cy="217320"/>
          </a:xfrm>
          <a:custGeom>
            <a:avLst/>
            <a:gdLst/>
            <a:ahLst/>
            <a:cxnLst/>
            <a:rect l="l" t="t" r="r" b="b"/>
            <a:pathLst>
              <a:path w="1645284" h="338454">
                <a:moveTo>
                  <a:pt x="1644899" y="338099"/>
                </a:moveTo>
                <a:lnTo>
                  <a:pt x="0" y="338099"/>
                </a:lnTo>
                <a:lnTo>
                  <a:pt x="0" y="0"/>
                </a:lnTo>
                <a:lnTo>
                  <a:pt x="1644899" y="0"/>
                </a:lnTo>
                <a:lnTo>
                  <a:pt x="1644899" y="338099"/>
                </a:lnTo>
                <a:close/>
              </a:path>
            </a:pathLst>
          </a:custGeom>
          <a:solidFill>
            <a:srgbClr val="FFFFFF"/>
          </a:solidFill>
        </p:spPr>
        <p:txBody>
          <a:bodyPr wrap="square" lIns="0" tIns="0" rIns="0" bIns="0" rtlCol="0"/>
          <a:lstStyle/>
          <a:p>
            <a:endParaRPr sz="1156"/>
          </a:p>
        </p:txBody>
      </p:sp>
      <p:sp>
        <p:nvSpPr>
          <p:cNvPr id="27" name="object 27"/>
          <p:cNvSpPr txBox="1"/>
          <p:nvPr/>
        </p:nvSpPr>
        <p:spPr>
          <a:xfrm>
            <a:off x="5888290" y="5604346"/>
            <a:ext cx="1056426" cy="151097"/>
          </a:xfrm>
          <a:prstGeom prst="rect">
            <a:avLst/>
          </a:prstGeom>
          <a:ln w="9524">
            <a:solidFill>
              <a:srgbClr val="000000"/>
            </a:solidFill>
          </a:ln>
        </p:spPr>
        <p:txBody>
          <a:bodyPr vert="horz" wrap="square" lIns="0" tIns="51782" rIns="0" bIns="0" rtlCol="0">
            <a:spAutoFit/>
          </a:bodyPr>
          <a:lstStyle/>
          <a:p>
            <a:pPr marL="116612">
              <a:spcBef>
                <a:spcPts val="408"/>
              </a:spcBef>
            </a:pPr>
            <a:r>
              <a:rPr sz="642" spc="10" dirty="0">
                <a:solidFill>
                  <a:srgbClr val="FF0000"/>
                </a:solidFill>
                <a:latin typeface="Microsoft Sans Serif"/>
                <a:cs typeface="Microsoft Sans Serif"/>
              </a:rPr>
              <a:t>Central</a:t>
            </a:r>
            <a:r>
              <a:rPr sz="642" spc="-16" dirty="0">
                <a:solidFill>
                  <a:srgbClr val="FF0000"/>
                </a:solidFill>
                <a:latin typeface="Microsoft Sans Serif"/>
                <a:cs typeface="Microsoft Sans Serif"/>
              </a:rPr>
              <a:t> </a:t>
            </a:r>
            <a:r>
              <a:rPr sz="642" spc="22" dirty="0">
                <a:solidFill>
                  <a:srgbClr val="FF0000"/>
                </a:solidFill>
                <a:latin typeface="Microsoft Sans Serif"/>
                <a:cs typeface="Microsoft Sans Serif"/>
              </a:rPr>
              <a:t>early</a:t>
            </a:r>
            <a:r>
              <a:rPr sz="642" spc="-16" dirty="0">
                <a:solidFill>
                  <a:srgbClr val="FF0000"/>
                </a:solidFill>
                <a:latin typeface="Microsoft Sans Serif"/>
                <a:cs typeface="Microsoft Sans Serif"/>
              </a:rPr>
              <a:t> </a:t>
            </a:r>
            <a:r>
              <a:rPr sz="642" spc="10" dirty="0">
                <a:solidFill>
                  <a:srgbClr val="FF0000"/>
                </a:solidFill>
                <a:latin typeface="Microsoft Sans Serif"/>
                <a:cs typeface="Microsoft Sans Serif"/>
              </a:rPr>
              <a:t>necrosis</a:t>
            </a:r>
            <a:endParaRPr sz="642">
              <a:latin typeface="Microsoft Sans Serif"/>
              <a:cs typeface="Microsoft Sans Serif"/>
            </a:endParaRPr>
          </a:p>
        </p:txBody>
      </p:sp>
      <p:sp>
        <p:nvSpPr>
          <p:cNvPr id="28" name="object 28"/>
          <p:cNvSpPr/>
          <p:nvPr/>
        </p:nvSpPr>
        <p:spPr>
          <a:xfrm>
            <a:off x="2243868" y="5237390"/>
            <a:ext cx="599361" cy="217320"/>
          </a:xfrm>
          <a:custGeom>
            <a:avLst/>
            <a:gdLst/>
            <a:ahLst/>
            <a:cxnLst/>
            <a:rect l="l" t="t" r="r" b="b"/>
            <a:pathLst>
              <a:path w="933450" h="338454">
                <a:moveTo>
                  <a:pt x="933299" y="338099"/>
                </a:moveTo>
                <a:lnTo>
                  <a:pt x="0" y="338099"/>
                </a:lnTo>
                <a:lnTo>
                  <a:pt x="0" y="0"/>
                </a:lnTo>
                <a:lnTo>
                  <a:pt x="933299" y="0"/>
                </a:lnTo>
                <a:lnTo>
                  <a:pt x="933299" y="338099"/>
                </a:lnTo>
                <a:close/>
              </a:path>
            </a:pathLst>
          </a:custGeom>
          <a:solidFill>
            <a:srgbClr val="FFFFFF"/>
          </a:solidFill>
        </p:spPr>
        <p:txBody>
          <a:bodyPr wrap="square" lIns="0" tIns="0" rIns="0" bIns="0" rtlCol="0"/>
          <a:lstStyle/>
          <a:p>
            <a:endParaRPr sz="1156"/>
          </a:p>
        </p:txBody>
      </p:sp>
      <p:sp>
        <p:nvSpPr>
          <p:cNvPr id="29" name="object 29"/>
          <p:cNvSpPr txBox="1"/>
          <p:nvPr/>
        </p:nvSpPr>
        <p:spPr>
          <a:xfrm>
            <a:off x="2243868" y="5237390"/>
            <a:ext cx="599361" cy="151097"/>
          </a:xfrm>
          <a:prstGeom prst="rect">
            <a:avLst/>
          </a:prstGeom>
          <a:ln w="9524">
            <a:solidFill>
              <a:srgbClr val="000000"/>
            </a:solidFill>
          </a:ln>
        </p:spPr>
        <p:txBody>
          <a:bodyPr vert="horz" wrap="square" lIns="0" tIns="51782" rIns="0" bIns="0" rtlCol="0">
            <a:spAutoFit/>
          </a:bodyPr>
          <a:lstStyle/>
          <a:p>
            <a:pPr marL="55044">
              <a:spcBef>
                <a:spcPts val="408"/>
              </a:spcBef>
            </a:pPr>
            <a:r>
              <a:rPr sz="642" spc="13" dirty="0">
                <a:solidFill>
                  <a:srgbClr val="FF0000"/>
                </a:solidFill>
                <a:latin typeface="Microsoft Sans Serif"/>
                <a:cs typeface="Microsoft Sans Serif"/>
              </a:rPr>
              <a:t>Granuloma</a:t>
            </a:r>
            <a:endParaRPr sz="642">
              <a:latin typeface="Microsoft Sans Serif"/>
              <a:cs typeface="Microsoft Sans Serif"/>
            </a:endParaRPr>
          </a:p>
        </p:txBody>
      </p:sp>
      <p:sp>
        <p:nvSpPr>
          <p:cNvPr id="30" name="object 30"/>
          <p:cNvSpPr/>
          <p:nvPr/>
        </p:nvSpPr>
        <p:spPr>
          <a:xfrm>
            <a:off x="2194941" y="5748559"/>
            <a:ext cx="1056426" cy="217320"/>
          </a:xfrm>
          <a:custGeom>
            <a:avLst/>
            <a:gdLst/>
            <a:ahLst/>
            <a:cxnLst/>
            <a:rect l="l" t="t" r="r" b="b"/>
            <a:pathLst>
              <a:path w="1645285" h="338454">
                <a:moveTo>
                  <a:pt x="1644899" y="338099"/>
                </a:moveTo>
                <a:lnTo>
                  <a:pt x="0" y="338099"/>
                </a:lnTo>
                <a:lnTo>
                  <a:pt x="0" y="0"/>
                </a:lnTo>
                <a:lnTo>
                  <a:pt x="1644899" y="0"/>
                </a:lnTo>
                <a:lnTo>
                  <a:pt x="1644899" y="338099"/>
                </a:lnTo>
                <a:close/>
              </a:path>
            </a:pathLst>
          </a:custGeom>
          <a:solidFill>
            <a:srgbClr val="FFFFFF"/>
          </a:solidFill>
        </p:spPr>
        <p:txBody>
          <a:bodyPr wrap="square" lIns="0" tIns="0" rIns="0" bIns="0" rtlCol="0"/>
          <a:lstStyle/>
          <a:p>
            <a:endParaRPr sz="1156"/>
          </a:p>
        </p:txBody>
      </p:sp>
      <p:sp>
        <p:nvSpPr>
          <p:cNvPr id="31" name="object 31"/>
          <p:cNvSpPr txBox="1"/>
          <p:nvPr/>
        </p:nvSpPr>
        <p:spPr>
          <a:xfrm>
            <a:off x="2194941" y="5748559"/>
            <a:ext cx="1056426" cy="151097"/>
          </a:xfrm>
          <a:prstGeom prst="rect">
            <a:avLst/>
          </a:prstGeom>
          <a:ln w="9524">
            <a:solidFill>
              <a:srgbClr val="000000"/>
            </a:solidFill>
          </a:ln>
        </p:spPr>
        <p:txBody>
          <a:bodyPr vert="horz" wrap="square" lIns="0" tIns="51782" rIns="0" bIns="0" rtlCol="0">
            <a:spAutoFit/>
          </a:bodyPr>
          <a:lstStyle/>
          <a:p>
            <a:pPr marL="55044">
              <a:spcBef>
                <a:spcPts val="408"/>
              </a:spcBef>
            </a:pPr>
            <a:r>
              <a:rPr sz="642" spc="3" dirty="0">
                <a:solidFill>
                  <a:srgbClr val="FF0000"/>
                </a:solidFill>
                <a:latin typeface="Microsoft Sans Serif"/>
                <a:cs typeface="Microsoft Sans Serif"/>
              </a:rPr>
              <a:t>Langhan’s</a:t>
            </a:r>
            <a:r>
              <a:rPr sz="642" spc="-16" dirty="0">
                <a:solidFill>
                  <a:srgbClr val="FF0000"/>
                </a:solidFill>
                <a:latin typeface="Microsoft Sans Serif"/>
                <a:cs typeface="Microsoft Sans Serif"/>
              </a:rPr>
              <a:t> </a:t>
            </a:r>
            <a:r>
              <a:rPr sz="642" spc="19" dirty="0">
                <a:solidFill>
                  <a:srgbClr val="FF0000"/>
                </a:solidFill>
                <a:latin typeface="Microsoft Sans Serif"/>
                <a:cs typeface="Microsoft Sans Serif"/>
              </a:rPr>
              <a:t>giant</a:t>
            </a:r>
            <a:r>
              <a:rPr sz="642" spc="-13" dirty="0">
                <a:solidFill>
                  <a:srgbClr val="FF0000"/>
                </a:solidFill>
                <a:latin typeface="Microsoft Sans Serif"/>
                <a:cs typeface="Microsoft Sans Serif"/>
              </a:rPr>
              <a:t> </a:t>
            </a:r>
            <a:r>
              <a:rPr sz="642" spc="13" dirty="0">
                <a:solidFill>
                  <a:srgbClr val="FF0000"/>
                </a:solidFill>
                <a:latin typeface="Microsoft Sans Serif"/>
                <a:cs typeface="Microsoft Sans Serif"/>
              </a:rPr>
              <a:t>cells</a:t>
            </a:r>
            <a:endParaRPr sz="642">
              <a:latin typeface="Microsoft Sans Serif"/>
              <a:cs typeface="Microsoft Sans Serif"/>
            </a:endParaRPr>
          </a:p>
        </p:txBody>
      </p:sp>
      <p:grpSp>
        <p:nvGrpSpPr>
          <p:cNvPr id="32" name="object 32"/>
          <p:cNvGrpSpPr/>
          <p:nvPr/>
        </p:nvGrpSpPr>
        <p:grpSpPr>
          <a:xfrm>
            <a:off x="2142956" y="5478962"/>
            <a:ext cx="807711" cy="223435"/>
            <a:chOff x="-4762" y="8532975"/>
            <a:chExt cx="1257935" cy="347980"/>
          </a:xfrm>
        </p:grpSpPr>
        <p:sp>
          <p:nvSpPr>
            <p:cNvPr id="33" name="object 33"/>
            <p:cNvSpPr/>
            <p:nvPr/>
          </p:nvSpPr>
          <p:spPr>
            <a:xfrm>
              <a:off x="0" y="8537737"/>
              <a:ext cx="1248410" cy="338455"/>
            </a:xfrm>
            <a:custGeom>
              <a:avLst/>
              <a:gdLst/>
              <a:ahLst/>
              <a:cxnLst/>
              <a:rect l="l" t="t" r="r" b="b"/>
              <a:pathLst>
                <a:path w="1248410" h="338454">
                  <a:moveTo>
                    <a:pt x="0" y="338099"/>
                  </a:moveTo>
                  <a:lnTo>
                    <a:pt x="0" y="0"/>
                  </a:lnTo>
                  <a:lnTo>
                    <a:pt x="1248299" y="0"/>
                  </a:lnTo>
                  <a:lnTo>
                    <a:pt x="1248299" y="338099"/>
                  </a:lnTo>
                  <a:lnTo>
                    <a:pt x="0" y="338099"/>
                  </a:lnTo>
                  <a:close/>
                </a:path>
              </a:pathLst>
            </a:custGeom>
            <a:solidFill>
              <a:srgbClr val="FFFFFF"/>
            </a:solidFill>
          </p:spPr>
          <p:txBody>
            <a:bodyPr wrap="square" lIns="0" tIns="0" rIns="0" bIns="0" rtlCol="0"/>
            <a:lstStyle/>
            <a:p>
              <a:endParaRPr sz="1156"/>
            </a:p>
          </p:txBody>
        </p:sp>
        <p:sp>
          <p:nvSpPr>
            <p:cNvPr id="34" name="object 34"/>
            <p:cNvSpPr/>
            <p:nvPr/>
          </p:nvSpPr>
          <p:spPr>
            <a:xfrm>
              <a:off x="0" y="8537737"/>
              <a:ext cx="1248410" cy="338455"/>
            </a:xfrm>
            <a:custGeom>
              <a:avLst/>
              <a:gdLst/>
              <a:ahLst/>
              <a:cxnLst/>
              <a:rect l="l" t="t" r="r" b="b"/>
              <a:pathLst>
                <a:path w="1248410" h="338454">
                  <a:moveTo>
                    <a:pt x="0" y="0"/>
                  </a:moveTo>
                  <a:lnTo>
                    <a:pt x="1248299" y="0"/>
                  </a:lnTo>
                  <a:lnTo>
                    <a:pt x="1248299" y="338099"/>
                  </a:lnTo>
                  <a:lnTo>
                    <a:pt x="0" y="338099"/>
                  </a:lnTo>
                </a:path>
              </a:pathLst>
            </a:custGeom>
            <a:ln w="9524">
              <a:solidFill>
                <a:srgbClr val="000000"/>
              </a:solidFill>
            </a:ln>
          </p:spPr>
          <p:txBody>
            <a:bodyPr wrap="square" lIns="0" tIns="0" rIns="0" bIns="0" rtlCol="0"/>
            <a:lstStyle/>
            <a:p>
              <a:endParaRPr sz="1156"/>
            </a:p>
          </p:txBody>
        </p:sp>
      </p:grpSp>
      <p:sp>
        <p:nvSpPr>
          <p:cNvPr id="35" name="object 35"/>
          <p:cNvSpPr txBox="1"/>
          <p:nvPr/>
        </p:nvSpPr>
        <p:spPr>
          <a:xfrm>
            <a:off x="2186353" y="5525646"/>
            <a:ext cx="607108" cy="107044"/>
          </a:xfrm>
          <a:prstGeom prst="rect">
            <a:avLst/>
          </a:prstGeom>
        </p:spPr>
        <p:txBody>
          <a:bodyPr vert="horz" wrap="square" lIns="0" tIns="8155" rIns="0" bIns="0" rtlCol="0">
            <a:spAutoFit/>
          </a:bodyPr>
          <a:lstStyle/>
          <a:p>
            <a:pPr marL="8155">
              <a:spcBef>
                <a:spcPts val="64"/>
              </a:spcBef>
            </a:pPr>
            <a:r>
              <a:rPr sz="642" spc="10" dirty="0">
                <a:solidFill>
                  <a:srgbClr val="FF0000"/>
                </a:solidFill>
                <a:latin typeface="Microsoft Sans Serif"/>
                <a:cs typeface="Microsoft Sans Serif"/>
              </a:rPr>
              <a:t>Epithelioid</a:t>
            </a:r>
            <a:r>
              <a:rPr sz="642" spc="-19" dirty="0">
                <a:solidFill>
                  <a:srgbClr val="FF0000"/>
                </a:solidFill>
                <a:latin typeface="Microsoft Sans Serif"/>
                <a:cs typeface="Microsoft Sans Serif"/>
              </a:rPr>
              <a:t> </a:t>
            </a:r>
            <a:r>
              <a:rPr sz="642" spc="13" dirty="0">
                <a:solidFill>
                  <a:srgbClr val="FF0000"/>
                </a:solidFill>
                <a:latin typeface="Microsoft Sans Serif"/>
                <a:cs typeface="Microsoft Sans Serif"/>
              </a:rPr>
              <a:t>cells</a:t>
            </a:r>
            <a:endParaRPr sz="642">
              <a:latin typeface="Microsoft Sans Serif"/>
              <a:cs typeface="Microsoft Sans Serif"/>
            </a:endParaRPr>
          </a:p>
        </p:txBody>
      </p:sp>
      <p:sp>
        <p:nvSpPr>
          <p:cNvPr id="36" name="object 36"/>
          <p:cNvSpPr txBox="1"/>
          <p:nvPr/>
        </p:nvSpPr>
        <p:spPr>
          <a:xfrm>
            <a:off x="2859621" y="5937737"/>
            <a:ext cx="3106486" cy="664953"/>
          </a:xfrm>
          <a:prstGeom prst="rect">
            <a:avLst/>
          </a:prstGeom>
        </p:spPr>
        <p:txBody>
          <a:bodyPr vert="horz" wrap="square" lIns="0" tIns="8155" rIns="0" bIns="0" rtlCol="0">
            <a:spAutoFit/>
          </a:bodyPr>
          <a:lstStyle/>
          <a:p>
            <a:pPr marL="1268459" marR="3262" indent="-1260712">
              <a:lnSpc>
                <a:spcPct val="114599"/>
              </a:lnSpc>
              <a:spcBef>
                <a:spcPts val="64"/>
              </a:spcBef>
            </a:pPr>
            <a:r>
              <a:rPr sz="1156" b="1" spc="-3" dirty="0">
                <a:solidFill>
                  <a:srgbClr val="D16F00"/>
                </a:solidFill>
                <a:latin typeface="Arial"/>
                <a:cs typeface="Arial"/>
              </a:rPr>
              <a:t>Pulmonary</a:t>
            </a:r>
            <a:r>
              <a:rPr sz="1156" b="1" spc="-19" dirty="0">
                <a:solidFill>
                  <a:srgbClr val="D16F00"/>
                </a:solidFill>
                <a:latin typeface="Arial"/>
                <a:cs typeface="Arial"/>
              </a:rPr>
              <a:t> </a:t>
            </a:r>
            <a:r>
              <a:rPr sz="1156" b="1" spc="-80" dirty="0">
                <a:solidFill>
                  <a:srgbClr val="D16F00"/>
                </a:solidFill>
                <a:latin typeface="Arial"/>
                <a:cs typeface="Arial"/>
              </a:rPr>
              <a:t>TB</a:t>
            </a:r>
            <a:r>
              <a:rPr sz="1156" b="1" spc="-19" dirty="0">
                <a:solidFill>
                  <a:srgbClr val="D16F00"/>
                </a:solidFill>
                <a:latin typeface="Arial"/>
                <a:cs typeface="Arial"/>
              </a:rPr>
              <a:t> </a:t>
            </a:r>
            <a:r>
              <a:rPr sz="1156" b="1" spc="16" dirty="0">
                <a:solidFill>
                  <a:srgbClr val="D16F00"/>
                </a:solidFill>
                <a:latin typeface="Arial"/>
                <a:cs typeface="Arial"/>
              </a:rPr>
              <a:t>-</a:t>
            </a:r>
            <a:r>
              <a:rPr sz="1156" b="1" spc="-19" dirty="0">
                <a:solidFill>
                  <a:srgbClr val="D16F00"/>
                </a:solidFill>
                <a:latin typeface="Arial"/>
                <a:cs typeface="Arial"/>
              </a:rPr>
              <a:t> </a:t>
            </a:r>
            <a:r>
              <a:rPr sz="1156" b="1" spc="-3" dirty="0">
                <a:solidFill>
                  <a:srgbClr val="D16F00"/>
                </a:solidFill>
                <a:latin typeface="Arial"/>
                <a:cs typeface="Arial"/>
              </a:rPr>
              <a:t>granuloma</a:t>
            </a:r>
            <a:r>
              <a:rPr sz="1156" b="1" spc="-19" dirty="0">
                <a:solidFill>
                  <a:srgbClr val="D16F00"/>
                </a:solidFill>
                <a:latin typeface="Arial"/>
                <a:cs typeface="Arial"/>
              </a:rPr>
              <a:t> </a:t>
            </a:r>
            <a:r>
              <a:rPr sz="1156" b="1" spc="10" dirty="0">
                <a:solidFill>
                  <a:srgbClr val="D16F00"/>
                </a:solidFill>
                <a:latin typeface="Arial"/>
                <a:cs typeface="Arial"/>
              </a:rPr>
              <a:t>with</a:t>
            </a:r>
            <a:r>
              <a:rPr sz="1156" b="1" spc="-19" dirty="0">
                <a:solidFill>
                  <a:srgbClr val="D16F00"/>
                </a:solidFill>
                <a:latin typeface="Arial"/>
                <a:cs typeface="Arial"/>
              </a:rPr>
              <a:t> </a:t>
            </a:r>
            <a:r>
              <a:rPr sz="1156" b="1" spc="-3" dirty="0">
                <a:solidFill>
                  <a:srgbClr val="D16F00"/>
                </a:solidFill>
                <a:latin typeface="Arial"/>
                <a:cs typeface="Arial"/>
              </a:rPr>
              <a:t>central</a:t>
            </a:r>
            <a:r>
              <a:rPr sz="1156" b="1" spc="-19" dirty="0">
                <a:solidFill>
                  <a:srgbClr val="D16F00"/>
                </a:solidFill>
                <a:latin typeface="Arial"/>
                <a:cs typeface="Arial"/>
              </a:rPr>
              <a:t> </a:t>
            </a:r>
            <a:r>
              <a:rPr sz="1156" b="1" spc="6" dirty="0">
                <a:solidFill>
                  <a:srgbClr val="D16F00"/>
                </a:solidFill>
                <a:latin typeface="Arial"/>
                <a:cs typeface="Arial"/>
              </a:rPr>
              <a:t>early  </a:t>
            </a:r>
            <a:r>
              <a:rPr sz="1156" b="1" spc="-35" dirty="0">
                <a:solidFill>
                  <a:srgbClr val="D16F00"/>
                </a:solidFill>
                <a:latin typeface="Arial"/>
                <a:cs typeface="Arial"/>
              </a:rPr>
              <a:t>necrosis</a:t>
            </a:r>
            <a:endParaRPr sz="1156">
              <a:latin typeface="Arial"/>
              <a:cs typeface="Arial"/>
            </a:endParaRPr>
          </a:p>
          <a:p>
            <a:pPr marL="84809" marR="312323">
              <a:lnSpc>
                <a:spcPct val="113599"/>
              </a:lnSpc>
              <a:spcBef>
                <a:spcPts val="16"/>
              </a:spcBef>
            </a:pPr>
            <a:r>
              <a:rPr sz="706" spc="10" dirty="0">
                <a:latin typeface="Microsoft Sans Serif"/>
                <a:cs typeface="Microsoft Sans Serif"/>
              </a:rPr>
              <a:t>( </a:t>
            </a:r>
            <a:r>
              <a:rPr sz="706" dirty="0">
                <a:latin typeface="Arial MT"/>
                <a:cs typeface="Arial MT"/>
              </a:rPr>
              <a:t>→ </a:t>
            </a:r>
            <a:r>
              <a:rPr sz="706" spc="16" dirty="0">
                <a:latin typeface="Microsoft Sans Serif"/>
                <a:cs typeface="Microsoft Sans Serif"/>
              </a:rPr>
              <a:t>pyknotic </a:t>
            </a:r>
            <a:r>
              <a:rPr sz="706" spc="10" dirty="0">
                <a:latin typeface="Microsoft Sans Serif"/>
                <a:cs typeface="Microsoft Sans Serif"/>
              </a:rPr>
              <a:t>nuclei </a:t>
            </a:r>
            <a:r>
              <a:rPr sz="706" spc="39" dirty="0">
                <a:latin typeface="Microsoft Sans Serif"/>
                <a:cs typeface="Microsoft Sans Serif"/>
              </a:rPr>
              <a:t>of </a:t>
            </a:r>
            <a:r>
              <a:rPr sz="706" spc="13" dirty="0">
                <a:latin typeface="Microsoft Sans Serif"/>
                <a:cs typeface="Microsoft Sans Serif"/>
              </a:rPr>
              <a:t>epithelioid cells </a:t>
            </a:r>
            <a:r>
              <a:rPr sz="706" spc="10" dirty="0">
                <a:latin typeface="Microsoft Sans Serif"/>
                <a:cs typeface="Microsoft Sans Serif"/>
              </a:rPr>
              <a:t>in </a:t>
            </a:r>
            <a:r>
              <a:rPr sz="706" spc="22" dirty="0">
                <a:latin typeface="Microsoft Sans Serif"/>
                <a:cs typeface="Microsoft Sans Serif"/>
              </a:rPr>
              <a:t>the </a:t>
            </a:r>
            <a:r>
              <a:rPr sz="706" spc="16" dirty="0">
                <a:latin typeface="Microsoft Sans Serif"/>
                <a:cs typeface="Microsoft Sans Serif"/>
              </a:rPr>
              <a:t>center(apoptotic </a:t>
            </a:r>
            <a:r>
              <a:rPr sz="706" spc="19" dirty="0">
                <a:latin typeface="Microsoft Sans Serif"/>
                <a:cs typeface="Microsoft Sans Serif"/>
              </a:rPr>
              <a:t> </a:t>
            </a:r>
            <a:r>
              <a:rPr sz="706" spc="3" dirty="0">
                <a:latin typeface="Microsoft Sans Serif"/>
                <a:cs typeface="Microsoft Sans Serif"/>
              </a:rPr>
              <a:t>bodies) </a:t>
            </a:r>
            <a:r>
              <a:rPr sz="706" spc="10" dirty="0">
                <a:latin typeface="Microsoft Sans Serif"/>
                <a:cs typeface="Microsoft Sans Serif"/>
              </a:rPr>
              <a:t>are</a:t>
            </a:r>
            <a:r>
              <a:rPr sz="706" spc="3" dirty="0">
                <a:latin typeface="Microsoft Sans Serif"/>
                <a:cs typeface="Microsoft Sans Serif"/>
              </a:rPr>
              <a:t> </a:t>
            </a:r>
            <a:r>
              <a:rPr sz="706" spc="-10" dirty="0">
                <a:latin typeface="Microsoft Sans Serif"/>
                <a:cs typeface="Microsoft Sans Serif"/>
              </a:rPr>
              <a:t>a</a:t>
            </a:r>
            <a:r>
              <a:rPr sz="706" spc="3" dirty="0">
                <a:latin typeface="Microsoft Sans Serif"/>
                <a:cs typeface="Microsoft Sans Serif"/>
              </a:rPr>
              <a:t> </a:t>
            </a:r>
            <a:r>
              <a:rPr sz="706" spc="22" dirty="0">
                <a:latin typeface="Microsoft Sans Serif"/>
                <a:cs typeface="Microsoft Sans Serif"/>
              </a:rPr>
              <a:t>precursor</a:t>
            </a:r>
            <a:r>
              <a:rPr sz="706" spc="6" dirty="0">
                <a:latin typeface="Microsoft Sans Serif"/>
                <a:cs typeface="Microsoft Sans Serif"/>
              </a:rPr>
              <a:t> </a:t>
            </a:r>
            <a:r>
              <a:rPr sz="706" spc="39" dirty="0">
                <a:latin typeface="Microsoft Sans Serif"/>
                <a:cs typeface="Microsoft Sans Serif"/>
              </a:rPr>
              <a:t>of</a:t>
            </a:r>
            <a:r>
              <a:rPr sz="706" spc="3" dirty="0">
                <a:latin typeface="Microsoft Sans Serif"/>
                <a:cs typeface="Microsoft Sans Serif"/>
              </a:rPr>
              <a:t> </a:t>
            </a:r>
            <a:r>
              <a:rPr sz="706" spc="10" dirty="0">
                <a:latin typeface="Microsoft Sans Serif"/>
                <a:cs typeface="Microsoft Sans Serif"/>
              </a:rPr>
              <a:t>necrosis</a:t>
            </a:r>
            <a:r>
              <a:rPr sz="706" spc="3" dirty="0">
                <a:latin typeface="Microsoft Sans Serif"/>
                <a:cs typeface="Microsoft Sans Serif"/>
              </a:rPr>
              <a:t> </a:t>
            </a:r>
            <a:r>
              <a:rPr sz="706" spc="32" dirty="0">
                <a:latin typeface="Microsoft Sans Serif"/>
                <a:cs typeface="Microsoft Sans Serif"/>
              </a:rPr>
              <a:t>with</a:t>
            </a:r>
            <a:r>
              <a:rPr sz="706" spc="3" dirty="0">
                <a:latin typeface="Microsoft Sans Serif"/>
                <a:cs typeface="Microsoft Sans Serif"/>
              </a:rPr>
              <a:t> </a:t>
            </a:r>
            <a:r>
              <a:rPr sz="706" spc="19" dirty="0">
                <a:latin typeface="Microsoft Sans Serif"/>
                <a:cs typeface="Microsoft Sans Serif"/>
              </a:rPr>
              <a:t>focal</a:t>
            </a:r>
            <a:r>
              <a:rPr sz="706" spc="6" dirty="0">
                <a:latin typeface="Microsoft Sans Serif"/>
                <a:cs typeface="Microsoft Sans Serif"/>
              </a:rPr>
              <a:t> caseation</a:t>
            </a:r>
            <a:r>
              <a:rPr sz="706" spc="3" dirty="0">
                <a:latin typeface="Microsoft Sans Serif"/>
                <a:cs typeface="Microsoft Sans Serif"/>
              </a:rPr>
              <a:t> </a:t>
            </a:r>
            <a:r>
              <a:rPr sz="706" dirty="0">
                <a:latin typeface="Microsoft Sans Serif"/>
                <a:cs typeface="Microsoft Sans Serif"/>
              </a:rPr>
              <a:t>necrosis.)</a:t>
            </a:r>
            <a:endParaRPr sz="706">
              <a:latin typeface="Microsoft Sans Serif"/>
              <a:cs typeface="Microsoft Sans Serif"/>
            </a:endParaRPr>
          </a:p>
        </p:txBody>
      </p:sp>
    </p:spTree>
    <p:extLst>
      <p:ext uri="{BB962C8B-B14F-4D97-AF65-F5344CB8AC3E}">
        <p14:creationId xmlns:p14="http://schemas.microsoft.com/office/powerpoint/2010/main" val="37861422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699792" y="178645"/>
            <a:ext cx="3888431" cy="516066"/>
          </a:xfrm>
          <a:prstGeom prst="rect">
            <a:avLst/>
          </a:prstGeom>
        </p:spPr>
        <p:txBody>
          <a:bodyPr vert="horz" wrap="square" lIns="0" tIns="8155" rIns="0" bIns="0" rtlCol="0" anchor="ctr">
            <a:spAutoFit/>
          </a:bodyPr>
          <a:lstStyle/>
          <a:p>
            <a:pPr marL="8155">
              <a:lnSpc>
                <a:spcPct val="100000"/>
              </a:lnSpc>
              <a:spcBef>
                <a:spcPts val="64"/>
              </a:spcBef>
            </a:pPr>
            <a:r>
              <a:rPr lang="en-US" spc="-22" dirty="0" smtClean="0">
                <a:latin typeface="Cambria"/>
                <a:cs typeface="Cambria"/>
              </a:rPr>
              <a:t>          </a:t>
            </a:r>
            <a:r>
              <a:rPr spc="-22" dirty="0" smtClean="0">
                <a:latin typeface="Cambria"/>
                <a:cs typeface="Cambria"/>
              </a:rPr>
              <a:t>Tuberculosis</a:t>
            </a:r>
            <a:r>
              <a:rPr spc="19" dirty="0" smtClean="0">
                <a:latin typeface="Cambria"/>
                <a:cs typeface="Cambria"/>
              </a:rPr>
              <a:t> </a:t>
            </a:r>
            <a:endParaRPr spc="45" dirty="0">
              <a:solidFill>
                <a:srgbClr val="B45F06"/>
              </a:solidFill>
              <a:latin typeface="Cambria"/>
              <a:cs typeface="Cambria"/>
            </a:endParaRPr>
          </a:p>
        </p:txBody>
      </p:sp>
      <p:pic>
        <p:nvPicPr>
          <p:cNvPr id="3" name="object 3"/>
          <p:cNvPicPr/>
          <p:nvPr/>
        </p:nvPicPr>
        <p:blipFill>
          <a:blip r:embed="rId2" cstate="print"/>
          <a:stretch>
            <a:fillRect/>
          </a:stretch>
        </p:blipFill>
        <p:spPr>
          <a:xfrm>
            <a:off x="3125749" y="1039468"/>
            <a:ext cx="3214198" cy="1553193"/>
          </a:xfrm>
          <a:prstGeom prst="rect">
            <a:avLst/>
          </a:prstGeom>
        </p:spPr>
      </p:pic>
      <p:grpSp>
        <p:nvGrpSpPr>
          <p:cNvPr id="4" name="object 4"/>
          <p:cNvGrpSpPr/>
          <p:nvPr/>
        </p:nvGrpSpPr>
        <p:grpSpPr>
          <a:xfrm>
            <a:off x="2139897" y="3651120"/>
            <a:ext cx="4864206" cy="3211273"/>
            <a:chOff x="-9525" y="5686281"/>
            <a:chExt cx="7575550" cy="5001260"/>
          </a:xfrm>
        </p:grpSpPr>
        <p:pic>
          <p:nvPicPr>
            <p:cNvPr id="5" name="object 5"/>
            <p:cNvPicPr/>
            <p:nvPr/>
          </p:nvPicPr>
          <p:blipFill>
            <a:blip r:embed="rId3" cstate="print"/>
            <a:stretch>
              <a:fillRect/>
            </a:stretch>
          </p:blipFill>
          <p:spPr>
            <a:xfrm>
              <a:off x="69650" y="5821325"/>
              <a:ext cx="3696425" cy="2192224"/>
            </a:xfrm>
            <a:prstGeom prst="rect">
              <a:avLst/>
            </a:prstGeom>
          </p:spPr>
        </p:pic>
        <p:pic>
          <p:nvPicPr>
            <p:cNvPr id="6" name="object 6"/>
            <p:cNvPicPr/>
            <p:nvPr/>
          </p:nvPicPr>
          <p:blipFill>
            <a:blip r:embed="rId4" cstate="print"/>
            <a:stretch>
              <a:fillRect/>
            </a:stretch>
          </p:blipFill>
          <p:spPr>
            <a:xfrm>
              <a:off x="3868120" y="5821325"/>
              <a:ext cx="3646355" cy="2192225"/>
            </a:xfrm>
            <a:prstGeom prst="rect">
              <a:avLst/>
            </a:prstGeom>
          </p:spPr>
        </p:pic>
        <p:sp>
          <p:nvSpPr>
            <p:cNvPr id="7" name="object 7"/>
            <p:cNvSpPr/>
            <p:nvPr/>
          </p:nvSpPr>
          <p:spPr>
            <a:xfrm>
              <a:off x="0" y="5695806"/>
              <a:ext cx="7556500" cy="4982210"/>
            </a:xfrm>
            <a:custGeom>
              <a:avLst/>
              <a:gdLst/>
              <a:ahLst/>
              <a:cxnLst/>
              <a:rect l="l" t="t" r="r" b="b"/>
              <a:pathLst>
                <a:path w="7556500" h="4982209">
                  <a:moveTo>
                    <a:pt x="0" y="28957"/>
                  </a:moveTo>
                  <a:lnTo>
                    <a:pt x="7556499" y="0"/>
                  </a:lnTo>
                </a:path>
                <a:path w="7556500" h="4982209">
                  <a:moveTo>
                    <a:pt x="3838749" y="2550"/>
                  </a:moveTo>
                  <a:lnTo>
                    <a:pt x="3819549" y="4981950"/>
                  </a:lnTo>
                </a:path>
              </a:pathLst>
            </a:custGeom>
            <a:ln w="19049">
              <a:solidFill>
                <a:srgbClr val="999999"/>
              </a:solidFill>
            </a:ln>
          </p:spPr>
          <p:txBody>
            <a:bodyPr wrap="square" lIns="0" tIns="0" rIns="0" bIns="0" rtlCol="0"/>
            <a:lstStyle/>
            <a:p>
              <a:endParaRPr sz="1156"/>
            </a:p>
          </p:txBody>
        </p:sp>
      </p:grpSp>
      <p:sp>
        <p:nvSpPr>
          <p:cNvPr id="8" name="object 8"/>
          <p:cNvSpPr txBox="1"/>
          <p:nvPr/>
        </p:nvSpPr>
        <p:spPr>
          <a:xfrm>
            <a:off x="3543425" y="2637799"/>
            <a:ext cx="2127122" cy="186104"/>
          </a:xfrm>
          <a:prstGeom prst="rect">
            <a:avLst/>
          </a:prstGeom>
        </p:spPr>
        <p:txBody>
          <a:bodyPr vert="horz" wrap="square" lIns="0" tIns="8155" rIns="0" bIns="0" rtlCol="0">
            <a:spAutoFit/>
          </a:bodyPr>
          <a:lstStyle/>
          <a:p>
            <a:pPr marL="8155">
              <a:spcBef>
                <a:spcPts val="64"/>
              </a:spcBef>
            </a:pPr>
            <a:r>
              <a:rPr sz="1156" b="1" spc="-29" dirty="0">
                <a:solidFill>
                  <a:srgbClr val="D16F00"/>
                </a:solidFill>
                <a:latin typeface="Arial"/>
                <a:cs typeface="Arial"/>
              </a:rPr>
              <a:t>Tuberculosis</a:t>
            </a:r>
            <a:r>
              <a:rPr sz="1156" b="1" spc="-32" dirty="0">
                <a:solidFill>
                  <a:srgbClr val="D16F00"/>
                </a:solidFill>
                <a:latin typeface="Arial"/>
                <a:cs typeface="Arial"/>
              </a:rPr>
              <a:t> </a:t>
            </a:r>
            <a:r>
              <a:rPr sz="1156" b="1" spc="-16" dirty="0">
                <a:solidFill>
                  <a:srgbClr val="D16F00"/>
                </a:solidFill>
                <a:latin typeface="Arial"/>
                <a:cs typeface="Arial"/>
              </a:rPr>
              <a:t>Granulomas-</a:t>
            </a:r>
            <a:r>
              <a:rPr sz="1156" b="1" spc="-32" dirty="0">
                <a:solidFill>
                  <a:srgbClr val="D16F00"/>
                </a:solidFill>
                <a:latin typeface="Arial"/>
                <a:cs typeface="Arial"/>
              </a:rPr>
              <a:t> </a:t>
            </a:r>
            <a:r>
              <a:rPr sz="1156" b="1" spc="-45" dirty="0">
                <a:solidFill>
                  <a:srgbClr val="D16F00"/>
                </a:solidFill>
                <a:latin typeface="Arial"/>
                <a:cs typeface="Arial"/>
              </a:rPr>
              <a:t>HPF</a:t>
            </a:r>
            <a:endParaRPr sz="1156">
              <a:latin typeface="Arial"/>
              <a:cs typeface="Arial"/>
            </a:endParaRPr>
          </a:p>
        </p:txBody>
      </p:sp>
      <p:sp>
        <p:nvSpPr>
          <p:cNvPr id="9" name="object 9"/>
          <p:cNvSpPr txBox="1"/>
          <p:nvPr/>
        </p:nvSpPr>
        <p:spPr>
          <a:xfrm>
            <a:off x="2304265" y="5106532"/>
            <a:ext cx="2213152" cy="1648171"/>
          </a:xfrm>
          <a:prstGeom prst="rect">
            <a:avLst/>
          </a:prstGeom>
        </p:spPr>
        <p:txBody>
          <a:bodyPr vert="horz" wrap="square" lIns="0" tIns="8155" rIns="0" bIns="0" rtlCol="0">
            <a:spAutoFit/>
          </a:bodyPr>
          <a:lstStyle/>
          <a:p>
            <a:pPr marL="119874" marR="181849" indent="185519">
              <a:lnSpc>
                <a:spcPct val="114599"/>
              </a:lnSpc>
              <a:spcBef>
                <a:spcPts val="64"/>
              </a:spcBef>
            </a:pPr>
            <a:r>
              <a:rPr sz="1156" b="1" spc="-22" dirty="0">
                <a:solidFill>
                  <a:srgbClr val="D16F00"/>
                </a:solidFill>
                <a:latin typeface="Arial"/>
                <a:cs typeface="Arial"/>
              </a:rPr>
              <a:t>Epithelioid</a:t>
            </a:r>
            <a:r>
              <a:rPr sz="1156" b="1" spc="-26" dirty="0">
                <a:solidFill>
                  <a:srgbClr val="D16F00"/>
                </a:solidFill>
                <a:latin typeface="Arial"/>
                <a:cs typeface="Arial"/>
              </a:rPr>
              <a:t> </a:t>
            </a:r>
            <a:r>
              <a:rPr sz="1156" b="1" spc="-39" dirty="0">
                <a:solidFill>
                  <a:srgbClr val="D16F00"/>
                </a:solidFill>
                <a:latin typeface="Arial"/>
                <a:cs typeface="Arial"/>
              </a:rPr>
              <a:t>&amp;</a:t>
            </a:r>
            <a:r>
              <a:rPr sz="1156" b="1" spc="-26" dirty="0">
                <a:solidFill>
                  <a:srgbClr val="D16F00"/>
                </a:solidFill>
                <a:latin typeface="Arial"/>
                <a:cs typeface="Arial"/>
              </a:rPr>
              <a:t> </a:t>
            </a:r>
            <a:r>
              <a:rPr sz="1156" b="1" spc="-29" dirty="0">
                <a:solidFill>
                  <a:srgbClr val="D16F00"/>
                </a:solidFill>
                <a:latin typeface="Arial"/>
                <a:cs typeface="Arial"/>
              </a:rPr>
              <a:t>Giant</a:t>
            </a:r>
            <a:r>
              <a:rPr sz="1156" b="1" spc="-26" dirty="0">
                <a:solidFill>
                  <a:srgbClr val="D16F00"/>
                </a:solidFill>
                <a:latin typeface="Arial"/>
                <a:cs typeface="Arial"/>
              </a:rPr>
              <a:t> </a:t>
            </a:r>
            <a:r>
              <a:rPr sz="1156" b="1" spc="-10" dirty="0">
                <a:solidFill>
                  <a:srgbClr val="D16F00"/>
                </a:solidFill>
                <a:latin typeface="Arial"/>
                <a:cs typeface="Arial"/>
              </a:rPr>
              <a:t>cell </a:t>
            </a:r>
            <a:r>
              <a:rPr sz="1156" b="1" spc="-6" dirty="0">
                <a:solidFill>
                  <a:srgbClr val="D16F00"/>
                </a:solidFill>
                <a:latin typeface="Arial"/>
                <a:cs typeface="Arial"/>
              </a:rPr>
              <a:t> </a:t>
            </a:r>
            <a:r>
              <a:rPr sz="1156" b="1" spc="-19" dirty="0">
                <a:solidFill>
                  <a:srgbClr val="D16F00"/>
                </a:solidFill>
                <a:latin typeface="Arial"/>
                <a:cs typeface="Arial"/>
              </a:rPr>
              <a:t>Granulomas</a:t>
            </a:r>
            <a:r>
              <a:rPr sz="1156" b="1" spc="-35" dirty="0">
                <a:solidFill>
                  <a:srgbClr val="D16F00"/>
                </a:solidFill>
                <a:latin typeface="Arial"/>
                <a:cs typeface="Arial"/>
              </a:rPr>
              <a:t> </a:t>
            </a:r>
            <a:r>
              <a:rPr sz="1156" b="1" spc="-29" dirty="0">
                <a:solidFill>
                  <a:srgbClr val="D16F00"/>
                </a:solidFill>
                <a:latin typeface="Arial"/>
                <a:cs typeface="Arial"/>
              </a:rPr>
              <a:t>in</a:t>
            </a:r>
            <a:r>
              <a:rPr sz="1156" b="1" spc="-32" dirty="0">
                <a:solidFill>
                  <a:srgbClr val="D16F00"/>
                </a:solidFill>
                <a:latin typeface="Arial"/>
                <a:cs typeface="Arial"/>
              </a:rPr>
              <a:t> </a:t>
            </a:r>
            <a:r>
              <a:rPr sz="1156" b="1" spc="-29" dirty="0">
                <a:solidFill>
                  <a:srgbClr val="D16F00"/>
                </a:solidFill>
                <a:latin typeface="Arial"/>
                <a:cs typeface="Arial"/>
              </a:rPr>
              <a:t>Tuberculosis</a:t>
            </a:r>
            <a:endParaRPr sz="1156">
              <a:latin typeface="Arial"/>
              <a:cs typeface="Arial"/>
            </a:endParaRPr>
          </a:p>
          <a:p>
            <a:pPr marL="8155">
              <a:spcBef>
                <a:spcPts val="186"/>
              </a:spcBef>
            </a:pPr>
            <a:r>
              <a:rPr sz="771" spc="35" dirty="0">
                <a:latin typeface="Microsoft Sans Serif"/>
                <a:cs typeface="Microsoft Sans Serif"/>
              </a:rPr>
              <a:t>At</a:t>
            </a:r>
            <a:r>
              <a:rPr sz="771" dirty="0">
                <a:latin typeface="Microsoft Sans Serif"/>
                <a:cs typeface="Microsoft Sans Serif"/>
              </a:rPr>
              <a:t> </a:t>
            </a:r>
            <a:r>
              <a:rPr sz="771" spc="16" dirty="0">
                <a:latin typeface="Microsoft Sans Serif"/>
                <a:cs typeface="Microsoft Sans Serif"/>
              </a:rPr>
              <a:t>high</a:t>
            </a:r>
            <a:r>
              <a:rPr sz="771" dirty="0">
                <a:latin typeface="Microsoft Sans Serif"/>
                <a:cs typeface="Microsoft Sans Serif"/>
              </a:rPr>
              <a:t> </a:t>
            </a:r>
            <a:r>
              <a:rPr sz="771" spc="16" dirty="0">
                <a:latin typeface="Microsoft Sans Serif"/>
                <a:cs typeface="Microsoft Sans Serif"/>
              </a:rPr>
              <a:t>magnification:</a:t>
            </a:r>
            <a:r>
              <a:rPr sz="771" dirty="0">
                <a:latin typeface="Microsoft Sans Serif"/>
                <a:cs typeface="Microsoft Sans Serif"/>
              </a:rPr>
              <a:t> </a:t>
            </a:r>
            <a:r>
              <a:rPr sz="771" spc="26" dirty="0">
                <a:latin typeface="Microsoft Sans Serif"/>
                <a:cs typeface="Microsoft Sans Serif"/>
              </a:rPr>
              <a:t>the</a:t>
            </a:r>
            <a:r>
              <a:rPr sz="771" dirty="0">
                <a:latin typeface="Microsoft Sans Serif"/>
                <a:cs typeface="Microsoft Sans Serif"/>
              </a:rPr>
              <a:t> </a:t>
            </a:r>
            <a:r>
              <a:rPr sz="771" b="1" dirty="0">
                <a:latin typeface="Arial"/>
                <a:cs typeface="Arial"/>
              </a:rPr>
              <a:t>granuloma</a:t>
            </a:r>
            <a:r>
              <a:rPr sz="771" b="1" spc="-10" dirty="0">
                <a:latin typeface="Arial"/>
                <a:cs typeface="Arial"/>
              </a:rPr>
              <a:t> </a:t>
            </a:r>
            <a:r>
              <a:rPr sz="771" spc="6" dirty="0">
                <a:latin typeface="Microsoft Sans Serif"/>
                <a:cs typeface="Microsoft Sans Serif"/>
              </a:rPr>
              <a:t>containing:</a:t>
            </a:r>
            <a:endParaRPr sz="771">
              <a:latin typeface="Microsoft Sans Serif"/>
              <a:cs typeface="Microsoft Sans Serif"/>
            </a:endParaRPr>
          </a:p>
          <a:p>
            <a:pPr marL="301723" marR="56267" indent="-205905">
              <a:lnSpc>
                <a:spcPct val="114599"/>
              </a:lnSpc>
              <a:buFont typeface="Arial MT"/>
              <a:buChar char="●"/>
              <a:tabLst>
                <a:tab pos="301315" algn="l"/>
                <a:tab pos="301723" algn="l"/>
              </a:tabLst>
            </a:pPr>
            <a:r>
              <a:rPr sz="771" b="1" spc="-10" dirty="0">
                <a:latin typeface="Arial"/>
                <a:cs typeface="Arial"/>
              </a:rPr>
              <a:t>Elongated</a:t>
            </a:r>
            <a:r>
              <a:rPr sz="771" b="1" spc="-22" dirty="0">
                <a:latin typeface="Arial"/>
                <a:cs typeface="Arial"/>
              </a:rPr>
              <a:t> </a:t>
            </a:r>
            <a:r>
              <a:rPr sz="771" b="1" spc="-10" dirty="0">
                <a:latin typeface="Arial"/>
                <a:cs typeface="Arial"/>
              </a:rPr>
              <a:t>epithelioid</a:t>
            </a:r>
            <a:r>
              <a:rPr sz="771" b="1" spc="-22" dirty="0">
                <a:latin typeface="Arial"/>
                <a:cs typeface="Arial"/>
              </a:rPr>
              <a:t> </a:t>
            </a:r>
            <a:r>
              <a:rPr sz="771" b="1" spc="-10" dirty="0">
                <a:latin typeface="Arial"/>
                <a:cs typeface="Arial"/>
              </a:rPr>
              <a:t>macrophage</a:t>
            </a:r>
            <a:r>
              <a:rPr sz="771" spc="-10" dirty="0">
                <a:latin typeface="Microsoft Sans Serif"/>
                <a:cs typeface="Microsoft Sans Serif"/>
              </a:rPr>
              <a:t>s</a:t>
            </a:r>
            <a:r>
              <a:rPr sz="771" dirty="0">
                <a:latin typeface="Microsoft Sans Serif"/>
                <a:cs typeface="Microsoft Sans Serif"/>
              </a:rPr>
              <a:t> </a:t>
            </a:r>
            <a:r>
              <a:rPr sz="771" spc="16" dirty="0">
                <a:latin typeface="Microsoft Sans Serif"/>
                <a:cs typeface="Microsoft Sans Serif"/>
              </a:rPr>
              <a:t>with: </a:t>
            </a:r>
            <a:r>
              <a:rPr sz="771" spc="-199" dirty="0">
                <a:latin typeface="Microsoft Sans Serif"/>
                <a:cs typeface="Microsoft Sans Serif"/>
              </a:rPr>
              <a:t> </a:t>
            </a:r>
            <a:r>
              <a:rPr sz="771" spc="-16" dirty="0">
                <a:latin typeface="Microsoft Sans Serif"/>
                <a:cs typeface="Microsoft Sans Serif"/>
              </a:rPr>
              <a:t>1-long,</a:t>
            </a:r>
            <a:r>
              <a:rPr sz="771" dirty="0">
                <a:latin typeface="Microsoft Sans Serif"/>
                <a:cs typeface="Microsoft Sans Serif"/>
              </a:rPr>
              <a:t> </a:t>
            </a:r>
            <a:r>
              <a:rPr sz="771" spc="10" dirty="0">
                <a:latin typeface="Microsoft Sans Serif"/>
                <a:cs typeface="Microsoft Sans Serif"/>
              </a:rPr>
              <a:t>pale</a:t>
            </a:r>
            <a:r>
              <a:rPr sz="771" spc="3" dirty="0">
                <a:latin typeface="Microsoft Sans Serif"/>
                <a:cs typeface="Microsoft Sans Serif"/>
              </a:rPr>
              <a:t> </a:t>
            </a:r>
            <a:r>
              <a:rPr sz="771" spc="13" dirty="0">
                <a:latin typeface="Microsoft Sans Serif"/>
                <a:cs typeface="Microsoft Sans Serif"/>
              </a:rPr>
              <a:t>nuclei</a:t>
            </a:r>
            <a:endParaRPr sz="771">
              <a:latin typeface="Microsoft Sans Serif"/>
              <a:cs typeface="Microsoft Sans Serif"/>
            </a:endParaRPr>
          </a:p>
          <a:p>
            <a:pPr marL="298461">
              <a:spcBef>
                <a:spcPts val="135"/>
              </a:spcBef>
            </a:pPr>
            <a:r>
              <a:rPr sz="771" spc="13" dirty="0">
                <a:latin typeface="Microsoft Sans Serif"/>
                <a:cs typeface="Microsoft Sans Serif"/>
              </a:rPr>
              <a:t>2-pink</a:t>
            </a:r>
            <a:r>
              <a:rPr sz="771" spc="-22" dirty="0">
                <a:latin typeface="Microsoft Sans Serif"/>
                <a:cs typeface="Microsoft Sans Serif"/>
              </a:rPr>
              <a:t> </a:t>
            </a:r>
            <a:r>
              <a:rPr sz="771" spc="19" dirty="0">
                <a:latin typeface="Microsoft Sans Serif"/>
                <a:cs typeface="Microsoft Sans Serif"/>
              </a:rPr>
              <a:t>cytoplasm.</a:t>
            </a:r>
            <a:endParaRPr sz="771">
              <a:latin typeface="Microsoft Sans Serif"/>
              <a:cs typeface="Microsoft Sans Serif"/>
            </a:endParaRPr>
          </a:p>
          <a:p>
            <a:pPr marL="301723" marR="46074" indent="-205905">
              <a:lnSpc>
                <a:spcPct val="114599"/>
              </a:lnSpc>
              <a:buFont typeface="Arial MT"/>
              <a:buChar char="●"/>
              <a:tabLst>
                <a:tab pos="301315" algn="l"/>
                <a:tab pos="301723" algn="l"/>
              </a:tabLst>
            </a:pPr>
            <a:r>
              <a:rPr sz="771" b="1" spc="-16" dirty="0">
                <a:latin typeface="Arial"/>
                <a:cs typeface="Arial"/>
              </a:rPr>
              <a:t>Giant</a:t>
            </a:r>
            <a:r>
              <a:rPr sz="771" b="1" spc="-22" dirty="0">
                <a:latin typeface="Arial"/>
                <a:cs typeface="Arial"/>
              </a:rPr>
              <a:t> </a:t>
            </a:r>
            <a:r>
              <a:rPr sz="771" b="1" spc="-13" dirty="0">
                <a:latin typeface="Arial"/>
                <a:cs typeface="Arial"/>
              </a:rPr>
              <a:t>cells </a:t>
            </a:r>
            <a:r>
              <a:rPr sz="771" spc="16" dirty="0">
                <a:latin typeface="Microsoft Sans Serif"/>
                <a:cs typeface="Microsoft Sans Serif"/>
              </a:rPr>
              <a:t>(organization</a:t>
            </a:r>
            <a:r>
              <a:rPr sz="771" dirty="0">
                <a:latin typeface="Microsoft Sans Serif"/>
                <a:cs typeface="Microsoft Sans Serif"/>
              </a:rPr>
              <a:t> </a:t>
            </a:r>
            <a:r>
              <a:rPr sz="771" spc="42" dirty="0">
                <a:latin typeface="Microsoft Sans Serif"/>
                <a:cs typeface="Microsoft Sans Serif"/>
              </a:rPr>
              <a:t>of</a:t>
            </a:r>
            <a:r>
              <a:rPr sz="771" spc="-3" dirty="0">
                <a:latin typeface="Microsoft Sans Serif"/>
                <a:cs typeface="Microsoft Sans Serif"/>
              </a:rPr>
              <a:t> </a:t>
            </a:r>
            <a:r>
              <a:rPr sz="771" spc="16" dirty="0">
                <a:latin typeface="Microsoft Sans Serif"/>
                <a:cs typeface="Microsoft Sans Serif"/>
              </a:rPr>
              <a:t>macrophages </a:t>
            </a:r>
            <a:r>
              <a:rPr sz="771" spc="-199" dirty="0">
                <a:latin typeface="Microsoft Sans Serif"/>
                <a:cs typeface="Microsoft Sans Serif"/>
              </a:rPr>
              <a:t> </a:t>
            </a:r>
            <a:r>
              <a:rPr sz="771" spc="26" dirty="0">
                <a:latin typeface="Microsoft Sans Serif"/>
                <a:cs typeface="Microsoft Sans Serif"/>
              </a:rPr>
              <a:t>into</a:t>
            </a:r>
            <a:r>
              <a:rPr sz="771" dirty="0">
                <a:latin typeface="Microsoft Sans Serif"/>
                <a:cs typeface="Microsoft Sans Serif"/>
              </a:rPr>
              <a:t> </a:t>
            </a:r>
            <a:r>
              <a:rPr sz="771" spc="26" dirty="0">
                <a:latin typeface="Microsoft Sans Serif"/>
                <a:cs typeface="Microsoft Sans Serif"/>
              </a:rPr>
              <a:t>committees)</a:t>
            </a:r>
            <a:endParaRPr sz="771">
              <a:latin typeface="Microsoft Sans Serif"/>
              <a:cs typeface="Microsoft Sans Serif"/>
            </a:endParaRPr>
          </a:p>
          <a:p>
            <a:pPr marL="8155" marR="42812">
              <a:lnSpc>
                <a:spcPct val="114599"/>
              </a:lnSpc>
            </a:pPr>
            <a:r>
              <a:rPr sz="771" spc="-3" dirty="0">
                <a:latin typeface="Microsoft Sans Serif"/>
                <a:cs typeface="Microsoft Sans Serif"/>
              </a:rPr>
              <a:t>(The</a:t>
            </a:r>
            <a:r>
              <a:rPr sz="771" spc="3" dirty="0">
                <a:latin typeface="Microsoft Sans Serif"/>
                <a:cs typeface="Microsoft Sans Serif"/>
              </a:rPr>
              <a:t> </a:t>
            </a:r>
            <a:r>
              <a:rPr sz="771" spc="19" dirty="0">
                <a:latin typeface="Microsoft Sans Serif"/>
                <a:cs typeface="Microsoft Sans Serif"/>
              </a:rPr>
              <a:t>typical</a:t>
            </a:r>
            <a:r>
              <a:rPr sz="771" spc="3" dirty="0">
                <a:latin typeface="Microsoft Sans Serif"/>
                <a:cs typeface="Microsoft Sans Serif"/>
              </a:rPr>
              <a:t> </a:t>
            </a:r>
            <a:r>
              <a:rPr sz="771" spc="19" dirty="0">
                <a:latin typeface="Microsoft Sans Serif"/>
                <a:cs typeface="Microsoft Sans Serif"/>
              </a:rPr>
              <a:t>giant</a:t>
            </a:r>
            <a:r>
              <a:rPr sz="771" spc="3" dirty="0">
                <a:latin typeface="Microsoft Sans Serif"/>
                <a:cs typeface="Microsoft Sans Serif"/>
              </a:rPr>
              <a:t> </a:t>
            </a:r>
            <a:r>
              <a:rPr sz="771" spc="19" dirty="0">
                <a:latin typeface="Microsoft Sans Serif"/>
                <a:cs typeface="Microsoft Sans Serif"/>
              </a:rPr>
              <a:t>cell</a:t>
            </a:r>
            <a:r>
              <a:rPr sz="771" spc="3" dirty="0">
                <a:latin typeface="Microsoft Sans Serif"/>
                <a:cs typeface="Microsoft Sans Serif"/>
              </a:rPr>
              <a:t> </a:t>
            </a:r>
            <a:r>
              <a:rPr sz="771" spc="48" dirty="0">
                <a:latin typeface="Microsoft Sans Serif"/>
                <a:cs typeface="Microsoft Sans Serif"/>
              </a:rPr>
              <a:t>for</a:t>
            </a:r>
            <a:r>
              <a:rPr sz="771" spc="6" dirty="0">
                <a:latin typeface="Microsoft Sans Serif"/>
                <a:cs typeface="Microsoft Sans Serif"/>
              </a:rPr>
              <a:t> </a:t>
            </a:r>
            <a:r>
              <a:rPr sz="771" spc="16" dirty="0">
                <a:latin typeface="Microsoft Sans Serif"/>
                <a:cs typeface="Microsoft Sans Serif"/>
              </a:rPr>
              <a:t>infectious</a:t>
            </a:r>
            <a:r>
              <a:rPr sz="771" spc="3" dirty="0">
                <a:latin typeface="Microsoft Sans Serif"/>
                <a:cs typeface="Microsoft Sans Serif"/>
              </a:rPr>
              <a:t> </a:t>
            </a:r>
            <a:r>
              <a:rPr sz="771" spc="26" dirty="0">
                <a:latin typeface="Microsoft Sans Serif"/>
                <a:cs typeface="Microsoft Sans Serif"/>
              </a:rPr>
              <a:t>granulomas </a:t>
            </a:r>
            <a:r>
              <a:rPr sz="771" spc="-199" dirty="0">
                <a:latin typeface="Microsoft Sans Serif"/>
                <a:cs typeface="Microsoft Sans Serif"/>
              </a:rPr>
              <a:t> </a:t>
            </a:r>
            <a:r>
              <a:rPr sz="771" dirty="0">
                <a:latin typeface="Microsoft Sans Serif"/>
                <a:cs typeface="Microsoft Sans Serif"/>
              </a:rPr>
              <a:t>is</a:t>
            </a:r>
            <a:r>
              <a:rPr sz="771" spc="3" dirty="0">
                <a:latin typeface="Microsoft Sans Serif"/>
                <a:cs typeface="Microsoft Sans Serif"/>
              </a:rPr>
              <a:t> </a:t>
            </a:r>
            <a:r>
              <a:rPr sz="771" spc="13" dirty="0">
                <a:latin typeface="Microsoft Sans Serif"/>
                <a:cs typeface="Microsoft Sans Serif"/>
              </a:rPr>
              <a:t>called</a:t>
            </a:r>
            <a:r>
              <a:rPr sz="771" spc="3" dirty="0">
                <a:latin typeface="Microsoft Sans Serif"/>
                <a:cs typeface="Microsoft Sans Serif"/>
              </a:rPr>
              <a:t> </a:t>
            </a:r>
            <a:r>
              <a:rPr sz="771" spc="-10" dirty="0">
                <a:latin typeface="Microsoft Sans Serif"/>
                <a:cs typeface="Microsoft Sans Serif"/>
              </a:rPr>
              <a:t>a</a:t>
            </a:r>
            <a:r>
              <a:rPr sz="771" spc="3" dirty="0">
                <a:latin typeface="Microsoft Sans Serif"/>
                <a:cs typeface="Microsoft Sans Serif"/>
              </a:rPr>
              <a:t> </a:t>
            </a:r>
            <a:r>
              <a:rPr sz="771" b="1" spc="-26" dirty="0">
                <a:latin typeface="Arial"/>
                <a:cs typeface="Arial"/>
              </a:rPr>
              <a:t>Langhan’s</a:t>
            </a:r>
            <a:r>
              <a:rPr sz="771" b="1" spc="-16" dirty="0">
                <a:latin typeface="Arial"/>
                <a:cs typeface="Arial"/>
              </a:rPr>
              <a:t> </a:t>
            </a:r>
            <a:r>
              <a:rPr sz="771" b="1" spc="-3" dirty="0">
                <a:latin typeface="Arial"/>
                <a:cs typeface="Arial"/>
              </a:rPr>
              <a:t>giant</a:t>
            </a:r>
            <a:r>
              <a:rPr sz="771" b="1" spc="-16" dirty="0">
                <a:latin typeface="Arial"/>
                <a:cs typeface="Arial"/>
              </a:rPr>
              <a:t> cell</a:t>
            </a:r>
            <a:r>
              <a:rPr sz="771" spc="-16" dirty="0">
                <a:latin typeface="Microsoft Sans Serif"/>
                <a:cs typeface="Microsoft Sans Serif"/>
              </a:rPr>
              <a:t>:</a:t>
            </a:r>
            <a:r>
              <a:rPr sz="771" spc="6" dirty="0">
                <a:latin typeface="Microsoft Sans Serif"/>
                <a:cs typeface="Microsoft Sans Serif"/>
              </a:rPr>
              <a:t> </a:t>
            </a:r>
            <a:r>
              <a:rPr sz="771" spc="3" dirty="0">
                <a:latin typeface="Microsoft Sans Serif"/>
                <a:cs typeface="Microsoft Sans Serif"/>
              </a:rPr>
              <a:t>has </a:t>
            </a:r>
            <a:r>
              <a:rPr sz="771" spc="26" dirty="0">
                <a:latin typeface="Microsoft Sans Serif"/>
                <a:cs typeface="Microsoft Sans Serif"/>
              </a:rPr>
              <a:t>the</a:t>
            </a:r>
            <a:r>
              <a:rPr sz="771" spc="3" dirty="0">
                <a:latin typeface="Microsoft Sans Serif"/>
                <a:cs typeface="Microsoft Sans Serif"/>
              </a:rPr>
              <a:t> </a:t>
            </a:r>
            <a:r>
              <a:rPr sz="771" spc="13" dirty="0">
                <a:latin typeface="Microsoft Sans Serif"/>
                <a:cs typeface="Microsoft Sans Serif"/>
              </a:rPr>
              <a:t>nuclei </a:t>
            </a:r>
            <a:r>
              <a:rPr sz="771" spc="16" dirty="0">
                <a:latin typeface="Microsoft Sans Serif"/>
                <a:cs typeface="Microsoft Sans Serif"/>
              </a:rPr>
              <a:t> lined</a:t>
            </a:r>
            <a:r>
              <a:rPr sz="771" dirty="0">
                <a:latin typeface="Microsoft Sans Serif"/>
                <a:cs typeface="Microsoft Sans Serif"/>
              </a:rPr>
              <a:t> </a:t>
            </a:r>
            <a:r>
              <a:rPr sz="771" spc="19" dirty="0">
                <a:latin typeface="Microsoft Sans Serif"/>
                <a:cs typeface="Microsoft Sans Serif"/>
              </a:rPr>
              <a:t>up</a:t>
            </a:r>
            <a:r>
              <a:rPr sz="771" spc="3" dirty="0">
                <a:latin typeface="Microsoft Sans Serif"/>
                <a:cs typeface="Microsoft Sans Serif"/>
              </a:rPr>
              <a:t> </a:t>
            </a:r>
            <a:r>
              <a:rPr sz="771" spc="19" dirty="0">
                <a:latin typeface="Microsoft Sans Serif"/>
                <a:cs typeface="Microsoft Sans Serif"/>
              </a:rPr>
              <a:t>along</a:t>
            </a:r>
            <a:r>
              <a:rPr sz="771" dirty="0">
                <a:latin typeface="Microsoft Sans Serif"/>
                <a:cs typeface="Microsoft Sans Serif"/>
              </a:rPr>
              <a:t> </a:t>
            </a:r>
            <a:r>
              <a:rPr sz="771" u="heavy" spc="10" dirty="0">
                <a:uFill>
                  <a:solidFill>
                    <a:srgbClr val="000000"/>
                  </a:solidFill>
                </a:uFill>
                <a:latin typeface="Microsoft Sans Serif"/>
                <a:cs typeface="Microsoft Sans Serif"/>
              </a:rPr>
              <a:t>one</a:t>
            </a:r>
            <a:r>
              <a:rPr sz="771" u="heavy" spc="3" dirty="0">
                <a:uFill>
                  <a:solidFill>
                    <a:srgbClr val="000000"/>
                  </a:solidFill>
                </a:uFill>
                <a:latin typeface="Microsoft Sans Serif"/>
                <a:cs typeface="Microsoft Sans Serif"/>
              </a:rPr>
              <a:t> </a:t>
            </a:r>
            <a:r>
              <a:rPr sz="771" u="heavy" dirty="0">
                <a:uFill>
                  <a:solidFill>
                    <a:srgbClr val="000000"/>
                  </a:solidFill>
                </a:uFill>
                <a:latin typeface="Microsoft Sans Serif"/>
                <a:cs typeface="Microsoft Sans Serif"/>
              </a:rPr>
              <a:t>edge</a:t>
            </a:r>
            <a:r>
              <a:rPr sz="771" spc="3" dirty="0">
                <a:latin typeface="Microsoft Sans Serif"/>
                <a:cs typeface="Microsoft Sans Serif"/>
              </a:rPr>
              <a:t> </a:t>
            </a:r>
            <a:r>
              <a:rPr sz="771" spc="42" dirty="0">
                <a:latin typeface="Microsoft Sans Serif"/>
                <a:cs typeface="Microsoft Sans Serif"/>
              </a:rPr>
              <a:t>of</a:t>
            </a:r>
            <a:r>
              <a:rPr sz="771" dirty="0">
                <a:latin typeface="Microsoft Sans Serif"/>
                <a:cs typeface="Microsoft Sans Serif"/>
              </a:rPr>
              <a:t> </a:t>
            </a:r>
            <a:r>
              <a:rPr sz="771" spc="26" dirty="0">
                <a:latin typeface="Microsoft Sans Serif"/>
                <a:cs typeface="Microsoft Sans Serif"/>
              </a:rPr>
              <a:t>the</a:t>
            </a:r>
            <a:r>
              <a:rPr sz="771" spc="3" dirty="0">
                <a:latin typeface="Microsoft Sans Serif"/>
                <a:cs typeface="Microsoft Sans Serif"/>
              </a:rPr>
              <a:t> </a:t>
            </a:r>
            <a:r>
              <a:rPr sz="771" spc="16" dirty="0">
                <a:latin typeface="Microsoft Sans Serif"/>
                <a:cs typeface="Microsoft Sans Serif"/>
              </a:rPr>
              <a:t>cell)</a:t>
            </a:r>
            <a:endParaRPr sz="771">
              <a:latin typeface="Microsoft Sans Serif"/>
              <a:cs typeface="Microsoft Sans Serif"/>
            </a:endParaRPr>
          </a:p>
        </p:txBody>
      </p:sp>
      <p:sp>
        <p:nvSpPr>
          <p:cNvPr id="10" name="object 10"/>
          <p:cNvSpPr txBox="1"/>
          <p:nvPr/>
        </p:nvSpPr>
        <p:spPr>
          <a:xfrm>
            <a:off x="4642197" y="5106532"/>
            <a:ext cx="2258818" cy="718686"/>
          </a:xfrm>
          <a:prstGeom prst="rect">
            <a:avLst/>
          </a:prstGeom>
        </p:spPr>
        <p:txBody>
          <a:bodyPr vert="horz" wrap="square" lIns="0" tIns="8155" rIns="0" bIns="0" rtlCol="0">
            <a:spAutoFit/>
          </a:bodyPr>
          <a:lstStyle/>
          <a:p>
            <a:pPr marL="209167" marR="3262" indent="397132">
              <a:lnSpc>
                <a:spcPct val="114599"/>
              </a:lnSpc>
              <a:spcBef>
                <a:spcPts val="64"/>
              </a:spcBef>
            </a:pPr>
            <a:r>
              <a:rPr sz="1156" b="1" spc="-48" dirty="0">
                <a:solidFill>
                  <a:srgbClr val="D16F00"/>
                </a:solidFill>
                <a:latin typeface="Arial"/>
                <a:cs typeface="Arial"/>
              </a:rPr>
              <a:t>Acid</a:t>
            </a:r>
            <a:r>
              <a:rPr sz="1156" b="1" spc="-22" dirty="0">
                <a:solidFill>
                  <a:srgbClr val="D16F00"/>
                </a:solidFill>
                <a:latin typeface="Arial"/>
                <a:cs typeface="Arial"/>
              </a:rPr>
              <a:t> </a:t>
            </a:r>
            <a:r>
              <a:rPr sz="1156" b="1" spc="-16" dirty="0">
                <a:solidFill>
                  <a:srgbClr val="D16F00"/>
                </a:solidFill>
                <a:latin typeface="Arial"/>
                <a:cs typeface="Arial"/>
              </a:rPr>
              <a:t>Fast</a:t>
            </a:r>
            <a:r>
              <a:rPr sz="1156" b="1" spc="-22" dirty="0">
                <a:solidFill>
                  <a:srgbClr val="D16F00"/>
                </a:solidFill>
                <a:latin typeface="Arial"/>
                <a:cs typeface="Arial"/>
              </a:rPr>
              <a:t> </a:t>
            </a:r>
            <a:r>
              <a:rPr sz="1156" b="1" spc="-19" dirty="0">
                <a:solidFill>
                  <a:srgbClr val="D16F00"/>
                </a:solidFill>
                <a:latin typeface="Arial"/>
                <a:cs typeface="Arial"/>
              </a:rPr>
              <a:t>bacilli </a:t>
            </a:r>
            <a:r>
              <a:rPr sz="1156" b="1" spc="6" dirty="0">
                <a:solidFill>
                  <a:srgbClr val="D16F00"/>
                </a:solidFill>
                <a:latin typeface="Arial"/>
                <a:cs typeface="Arial"/>
              </a:rPr>
              <a:t>of </a:t>
            </a:r>
            <a:r>
              <a:rPr sz="1156" b="1" spc="10" dirty="0">
                <a:solidFill>
                  <a:srgbClr val="D16F00"/>
                </a:solidFill>
                <a:latin typeface="Arial"/>
                <a:cs typeface="Arial"/>
              </a:rPr>
              <a:t> </a:t>
            </a:r>
            <a:r>
              <a:rPr sz="1156" b="1" spc="-10" dirty="0">
                <a:solidFill>
                  <a:srgbClr val="D16F00"/>
                </a:solidFill>
                <a:latin typeface="Arial"/>
                <a:cs typeface="Arial"/>
              </a:rPr>
              <a:t>Mycobacterium</a:t>
            </a:r>
            <a:r>
              <a:rPr sz="1156" b="1" spc="-19" dirty="0">
                <a:solidFill>
                  <a:srgbClr val="D16F00"/>
                </a:solidFill>
                <a:latin typeface="Arial"/>
                <a:cs typeface="Arial"/>
              </a:rPr>
              <a:t> </a:t>
            </a:r>
            <a:r>
              <a:rPr sz="1156" b="1" spc="-80" dirty="0">
                <a:solidFill>
                  <a:srgbClr val="D16F00"/>
                </a:solidFill>
                <a:latin typeface="Arial"/>
                <a:cs typeface="Arial"/>
              </a:rPr>
              <a:t>TB</a:t>
            </a:r>
            <a:r>
              <a:rPr sz="1156" b="1" spc="-19" dirty="0">
                <a:solidFill>
                  <a:srgbClr val="D16F00"/>
                </a:solidFill>
                <a:latin typeface="Arial"/>
                <a:cs typeface="Arial"/>
              </a:rPr>
              <a:t> </a:t>
            </a:r>
            <a:r>
              <a:rPr sz="1156" b="1" spc="-29" dirty="0">
                <a:solidFill>
                  <a:srgbClr val="D16F00"/>
                </a:solidFill>
                <a:latin typeface="Arial"/>
                <a:cs typeface="Arial"/>
              </a:rPr>
              <a:t>in</a:t>
            </a:r>
            <a:r>
              <a:rPr sz="1156" b="1" spc="-19" dirty="0">
                <a:solidFill>
                  <a:srgbClr val="D16F00"/>
                </a:solidFill>
                <a:latin typeface="Arial"/>
                <a:cs typeface="Arial"/>
              </a:rPr>
              <a:t> </a:t>
            </a:r>
            <a:r>
              <a:rPr sz="1156" b="1" spc="3" dirty="0">
                <a:solidFill>
                  <a:srgbClr val="D16F00"/>
                </a:solidFill>
                <a:latin typeface="Arial"/>
                <a:cs typeface="Arial"/>
              </a:rPr>
              <a:t>the</a:t>
            </a:r>
            <a:r>
              <a:rPr sz="1156" b="1" spc="-19" dirty="0">
                <a:solidFill>
                  <a:srgbClr val="D16F00"/>
                </a:solidFill>
                <a:latin typeface="Arial"/>
                <a:cs typeface="Arial"/>
              </a:rPr>
              <a:t> </a:t>
            </a:r>
            <a:r>
              <a:rPr sz="1156" b="1" spc="-13" dirty="0">
                <a:solidFill>
                  <a:srgbClr val="D16F00"/>
                </a:solidFill>
                <a:latin typeface="Arial"/>
                <a:cs typeface="Arial"/>
              </a:rPr>
              <a:t>lung</a:t>
            </a:r>
            <a:endParaRPr sz="1156">
              <a:latin typeface="Arial"/>
              <a:cs typeface="Arial"/>
            </a:endParaRPr>
          </a:p>
          <a:p>
            <a:pPr marL="8155">
              <a:spcBef>
                <a:spcPts val="408"/>
              </a:spcBef>
            </a:pPr>
            <a:r>
              <a:rPr sz="771" spc="-19" dirty="0">
                <a:latin typeface="Microsoft Sans Serif"/>
                <a:cs typeface="Microsoft Sans Serif"/>
              </a:rPr>
              <a:t>(AFB</a:t>
            </a:r>
            <a:r>
              <a:rPr sz="771" spc="3" dirty="0">
                <a:latin typeface="Microsoft Sans Serif"/>
                <a:cs typeface="Microsoft Sans Serif"/>
              </a:rPr>
              <a:t> </a:t>
            </a:r>
            <a:r>
              <a:rPr sz="771" spc="16" dirty="0">
                <a:latin typeface="Microsoft Sans Serif"/>
                <a:cs typeface="Microsoft Sans Serif"/>
              </a:rPr>
              <a:t>stain=</a:t>
            </a:r>
            <a:r>
              <a:rPr sz="771" spc="3" dirty="0">
                <a:latin typeface="Microsoft Sans Serif"/>
                <a:cs typeface="Microsoft Sans Serif"/>
              </a:rPr>
              <a:t> </a:t>
            </a:r>
            <a:r>
              <a:rPr sz="771" spc="10" dirty="0">
                <a:latin typeface="Microsoft Sans Serif"/>
                <a:cs typeface="Microsoft Sans Serif"/>
              </a:rPr>
              <a:t>ziehl</a:t>
            </a:r>
            <a:r>
              <a:rPr sz="771" spc="3" dirty="0">
                <a:latin typeface="Microsoft Sans Serif"/>
                <a:cs typeface="Microsoft Sans Serif"/>
              </a:rPr>
              <a:t> </a:t>
            </a:r>
            <a:r>
              <a:rPr sz="771" spc="6" dirty="0">
                <a:latin typeface="Microsoft Sans Serif"/>
                <a:cs typeface="Microsoft Sans Serif"/>
              </a:rPr>
              <a:t>neelsen</a:t>
            </a:r>
            <a:r>
              <a:rPr sz="771" spc="3" dirty="0">
                <a:latin typeface="Microsoft Sans Serif"/>
                <a:cs typeface="Microsoft Sans Serif"/>
              </a:rPr>
              <a:t> </a:t>
            </a:r>
            <a:r>
              <a:rPr sz="771" spc="16" dirty="0">
                <a:latin typeface="Microsoft Sans Serif"/>
                <a:cs typeface="Microsoft Sans Serif"/>
              </a:rPr>
              <a:t>stain)</a:t>
            </a:r>
            <a:r>
              <a:rPr sz="771" spc="3" dirty="0">
                <a:latin typeface="Microsoft Sans Serif"/>
                <a:cs typeface="Microsoft Sans Serif"/>
              </a:rPr>
              <a:t> </a:t>
            </a:r>
            <a:r>
              <a:rPr sz="771" dirty="0">
                <a:latin typeface="Microsoft Sans Serif"/>
                <a:cs typeface="Microsoft Sans Serif"/>
              </a:rPr>
              <a:t>is</a:t>
            </a:r>
            <a:r>
              <a:rPr sz="771" spc="3" dirty="0">
                <a:latin typeface="Microsoft Sans Serif"/>
                <a:cs typeface="Microsoft Sans Serif"/>
              </a:rPr>
              <a:t> </a:t>
            </a:r>
            <a:r>
              <a:rPr sz="771" spc="10" dirty="0">
                <a:latin typeface="Microsoft Sans Serif"/>
                <a:cs typeface="Microsoft Sans Serif"/>
              </a:rPr>
              <a:t>done</a:t>
            </a:r>
            <a:r>
              <a:rPr sz="771" spc="3" dirty="0">
                <a:latin typeface="Microsoft Sans Serif"/>
                <a:cs typeface="Microsoft Sans Serif"/>
              </a:rPr>
              <a:t> </a:t>
            </a:r>
            <a:r>
              <a:rPr sz="771" spc="42" dirty="0">
                <a:latin typeface="Microsoft Sans Serif"/>
                <a:cs typeface="Microsoft Sans Serif"/>
              </a:rPr>
              <a:t>to</a:t>
            </a:r>
            <a:r>
              <a:rPr sz="771" spc="3" dirty="0">
                <a:latin typeface="Microsoft Sans Serif"/>
                <a:cs typeface="Microsoft Sans Serif"/>
              </a:rPr>
              <a:t> </a:t>
            </a:r>
            <a:r>
              <a:rPr sz="771" spc="10" dirty="0">
                <a:latin typeface="Microsoft Sans Serif"/>
                <a:cs typeface="Microsoft Sans Serif"/>
              </a:rPr>
              <a:t>find:</a:t>
            </a:r>
            <a:endParaRPr sz="771">
              <a:latin typeface="Microsoft Sans Serif"/>
              <a:cs typeface="Microsoft Sans Serif"/>
            </a:endParaRPr>
          </a:p>
          <a:p>
            <a:pPr marL="301723" indent="-205905">
              <a:spcBef>
                <a:spcPts val="135"/>
              </a:spcBef>
              <a:buChar char="●"/>
              <a:tabLst>
                <a:tab pos="301315" algn="l"/>
                <a:tab pos="301723" algn="l"/>
              </a:tabLst>
            </a:pPr>
            <a:r>
              <a:rPr sz="771" b="1" spc="3" dirty="0">
                <a:latin typeface="Arial"/>
                <a:cs typeface="Arial"/>
              </a:rPr>
              <a:t>the</a:t>
            </a:r>
            <a:r>
              <a:rPr sz="771" b="1" spc="-16" dirty="0">
                <a:latin typeface="Arial"/>
                <a:cs typeface="Arial"/>
              </a:rPr>
              <a:t> </a:t>
            </a:r>
            <a:r>
              <a:rPr sz="771" b="1" spc="-6" dirty="0">
                <a:latin typeface="Arial"/>
                <a:cs typeface="Arial"/>
              </a:rPr>
              <a:t>mycobacteria</a:t>
            </a:r>
            <a:r>
              <a:rPr sz="771" b="1" spc="-16" dirty="0">
                <a:latin typeface="Arial"/>
                <a:cs typeface="Arial"/>
              </a:rPr>
              <a:t> </a:t>
            </a:r>
            <a:r>
              <a:rPr sz="771" b="1" spc="-48" dirty="0">
                <a:latin typeface="Arial"/>
                <a:cs typeface="Arial"/>
              </a:rPr>
              <a:t>TB</a:t>
            </a:r>
            <a:r>
              <a:rPr sz="771" b="1" spc="-16" dirty="0">
                <a:latin typeface="Arial"/>
                <a:cs typeface="Arial"/>
              </a:rPr>
              <a:t> </a:t>
            </a:r>
            <a:r>
              <a:rPr sz="771" b="1" spc="-10" dirty="0">
                <a:latin typeface="Arial"/>
                <a:cs typeface="Arial"/>
              </a:rPr>
              <a:t>stained</a:t>
            </a:r>
            <a:r>
              <a:rPr sz="771" b="1" spc="-16" dirty="0">
                <a:latin typeface="Arial"/>
                <a:cs typeface="Arial"/>
              </a:rPr>
              <a:t> </a:t>
            </a:r>
            <a:r>
              <a:rPr sz="771" b="1" spc="-22" dirty="0">
                <a:latin typeface="Arial"/>
                <a:cs typeface="Arial"/>
              </a:rPr>
              <a:t>as</a:t>
            </a:r>
            <a:r>
              <a:rPr sz="771" b="1" spc="-16" dirty="0">
                <a:latin typeface="Arial"/>
                <a:cs typeface="Arial"/>
              </a:rPr>
              <a:t> </a:t>
            </a:r>
            <a:r>
              <a:rPr sz="771" b="1" spc="-6" dirty="0">
                <a:latin typeface="Arial"/>
                <a:cs typeface="Arial"/>
              </a:rPr>
              <a:t>red</a:t>
            </a:r>
            <a:r>
              <a:rPr sz="771" b="1" spc="-16" dirty="0">
                <a:latin typeface="Arial"/>
                <a:cs typeface="Arial"/>
              </a:rPr>
              <a:t> </a:t>
            </a:r>
            <a:r>
              <a:rPr sz="771" b="1" spc="-19" dirty="0">
                <a:latin typeface="Arial"/>
                <a:cs typeface="Arial"/>
              </a:rPr>
              <a:t>rods.</a:t>
            </a:r>
            <a:endParaRPr sz="771">
              <a:latin typeface="Arial"/>
              <a:cs typeface="Arial"/>
            </a:endParaRPr>
          </a:p>
        </p:txBody>
      </p:sp>
      <p:sp>
        <p:nvSpPr>
          <p:cNvPr id="11" name="object 11"/>
          <p:cNvSpPr txBox="1"/>
          <p:nvPr/>
        </p:nvSpPr>
        <p:spPr>
          <a:xfrm>
            <a:off x="3213241" y="2780770"/>
            <a:ext cx="2730560" cy="860336"/>
          </a:xfrm>
          <a:prstGeom prst="rect">
            <a:avLst/>
          </a:prstGeom>
        </p:spPr>
        <p:txBody>
          <a:bodyPr vert="horz" wrap="square" lIns="0" tIns="22833" rIns="0" bIns="0" rtlCol="0">
            <a:spAutoFit/>
          </a:bodyPr>
          <a:lstStyle/>
          <a:p>
            <a:pPr marL="8155">
              <a:spcBef>
                <a:spcPts val="180"/>
              </a:spcBef>
            </a:pPr>
            <a:r>
              <a:rPr sz="706" b="1" spc="-6" dirty="0">
                <a:latin typeface="Arial"/>
                <a:cs typeface="Arial"/>
              </a:rPr>
              <a:t>(</a:t>
            </a:r>
            <a:r>
              <a:rPr sz="706" spc="-6" dirty="0">
                <a:latin typeface="Arial MT"/>
                <a:cs typeface="Arial MT"/>
              </a:rPr>
              <a:t>→</a:t>
            </a:r>
            <a:r>
              <a:rPr sz="706" b="1" spc="-6" dirty="0">
                <a:latin typeface="Arial"/>
                <a:cs typeface="Arial"/>
              </a:rPr>
              <a:t>The</a:t>
            </a:r>
            <a:r>
              <a:rPr sz="706" b="1" spc="-10" dirty="0">
                <a:latin typeface="Arial"/>
                <a:cs typeface="Arial"/>
              </a:rPr>
              <a:t> </a:t>
            </a:r>
            <a:r>
              <a:rPr sz="706" b="1" spc="-19" dirty="0">
                <a:latin typeface="Arial"/>
                <a:cs typeface="Arial"/>
              </a:rPr>
              <a:t>edge</a:t>
            </a:r>
            <a:r>
              <a:rPr sz="706" b="1" spc="-10" dirty="0">
                <a:latin typeface="Arial"/>
                <a:cs typeface="Arial"/>
              </a:rPr>
              <a:t> </a:t>
            </a:r>
            <a:r>
              <a:rPr sz="706" b="1" spc="3" dirty="0">
                <a:latin typeface="Arial"/>
                <a:cs typeface="Arial"/>
              </a:rPr>
              <a:t>of</a:t>
            </a:r>
            <a:r>
              <a:rPr sz="706" b="1" spc="-10" dirty="0">
                <a:latin typeface="Arial"/>
                <a:cs typeface="Arial"/>
              </a:rPr>
              <a:t> </a:t>
            </a:r>
            <a:r>
              <a:rPr sz="706" b="1" spc="-6" dirty="0">
                <a:latin typeface="Arial"/>
                <a:cs typeface="Arial"/>
              </a:rPr>
              <a:t>a</a:t>
            </a:r>
            <a:r>
              <a:rPr sz="706" b="1" spc="-10" dirty="0">
                <a:latin typeface="Arial"/>
                <a:cs typeface="Arial"/>
              </a:rPr>
              <a:t> Granuloma </a:t>
            </a:r>
            <a:r>
              <a:rPr sz="706" b="1" spc="-29" dirty="0">
                <a:latin typeface="Arial"/>
                <a:cs typeface="Arial"/>
              </a:rPr>
              <a:t>is</a:t>
            </a:r>
            <a:r>
              <a:rPr sz="706" b="1" spc="-10" dirty="0">
                <a:latin typeface="Arial"/>
                <a:cs typeface="Arial"/>
              </a:rPr>
              <a:t> </a:t>
            </a:r>
            <a:r>
              <a:rPr sz="706" b="1" spc="-13" dirty="0">
                <a:latin typeface="Arial"/>
                <a:cs typeface="Arial"/>
              </a:rPr>
              <a:t>shown</a:t>
            </a:r>
            <a:r>
              <a:rPr sz="706" b="1" spc="-10" dirty="0">
                <a:latin typeface="Arial"/>
                <a:cs typeface="Arial"/>
              </a:rPr>
              <a:t> </a:t>
            </a:r>
            <a:r>
              <a:rPr sz="706" b="1" spc="-6" dirty="0">
                <a:latin typeface="Arial"/>
                <a:cs typeface="Arial"/>
              </a:rPr>
              <a:t>here </a:t>
            </a:r>
            <a:r>
              <a:rPr sz="706" b="1" spc="13" dirty="0">
                <a:latin typeface="Arial"/>
                <a:cs typeface="Arial"/>
              </a:rPr>
              <a:t>at</a:t>
            </a:r>
            <a:r>
              <a:rPr sz="706" b="1" spc="-10" dirty="0">
                <a:latin typeface="Arial"/>
                <a:cs typeface="Arial"/>
              </a:rPr>
              <a:t> </a:t>
            </a:r>
            <a:r>
              <a:rPr sz="706" b="1" spc="-19" dirty="0">
                <a:latin typeface="Arial"/>
                <a:cs typeface="Arial"/>
              </a:rPr>
              <a:t>high</a:t>
            </a:r>
            <a:r>
              <a:rPr sz="706" b="1" spc="-10" dirty="0">
                <a:latin typeface="Arial"/>
                <a:cs typeface="Arial"/>
              </a:rPr>
              <a:t> </a:t>
            </a:r>
            <a:r>
              <a:rPr sz="706" b="1" spc="-6" dirty="0">
                <a:latin typeface="Arial"/>
                <a:cs typeface="Arial"/>
              </a:rPr>
              <a:t>magnification)</a:t>
            </a:r>
            <a:endParaRPr sz="706">
              <a:latin typeface="Arial"/>
              <a:cs typeface="Arial"/>
            </a:endParaRPr>
          </a:p>
          <a:p>
            <a:pPr marL="125174" indent="-117427">
              <a:spcBef>
                <a:spcPts val="116"/>
              </a:spcBef>
              <a:buAutoNum type="arabicPlain"/>
              <a:tabLst>
                <a:tab pos="125582" algn="l"/>
              </a:tabLst>
            </a:pPr>
            <a:r>
              <a:rPr sz="706" b="1" spc="10" dirty="0">
                <a:latin typeface="Arial"/>
                <a:cs typeface="Arial"/>
              </a:rPr>
              <a:t>-</a:t>
            </a:r>
            <a:r>
              <a:rPr sz="706" b="1" spc="-16" dirty="0">
                <a:latin typeface="Arial"/>
                <a:cs typeface="Arial"/>
              </a:rPr>
              <a:t> necrotic</a:t>
            </a:r>
            <a:r>
              <a:rPr sz="706" b="1" spc="-13" dirty="0">
                <a:latin typeface="Arial"/>
                <a:cs typeface="Arial"/>
              </a:rPr>
              <a:t> </a:t>
            </a:r>
            <a:r>
              <a:rPr sz="706" b="1" dirty="0">
                <a:latin typeface="Arial"/>
                <a:cs typeface="Arial"/>
              </a:rPr>
              <a:t>elements</a:t>
            </a:r>
            <a:r>
              <a:rPr sz="706" b="1" spc="-13" dirty="0">
                <a:latin typeface="Arial"/>
                <a:cs typeface="Arial"/>
              </a:rPr>
              <a:t> </a:t>
            </a:r>
            <a:r>
              <a:rPr sz="706" b="1" spc="3" dirty="0">
                <a:latin typeface="Arial"/>
                <a:cs typeface="Arial"/>
              </a:rPr>
              <a:t>of</a:t>
            </a:r>
            <a:r>
              <a:rPr sz="706" b="1" spc="-16" dirty="0">
                <a:latin typeface="Arial"/>
                <a:cs typeface="Arial"/>
              </a:rPr>
              <a:t> </a:t>
            </a:r>
            <a:r>
              <a:rPr sz="706" b="1" dirty="0">
                <a:latin typeface="Arial"/>
                <a:cs typeface="Arial"/>
              </a:rPr>
              <a:t>the</a:t>
            </a:r>
            <a:r>
              <a:rPr sz="706" b="1" spc="-13" dirty="0">
                <a:latin typeface="Arial"/>
                <a:cs typeface="Arial"/>
              </a:rPr>
              <a:t> </a:t>
            </a:r>
            <a:r>
              <a:rPr sz="706" b="1" spc="-3" dirty="0">
                <a:latin typeface="Arial"/>
                <a:cs typeface="Arial"/>
              </a:rPr>
              <a:t>granuloma</a:t>
            </a:r>
            <a:endParaRPr sz="706">
              <a:latin typeface="Arial"/>
              <a:cs typeface="Arial"/>
            </a:endParaRPr>
          </a:p>
          <a:p>
            <a:pPr marL="203459" lvl="1" indent="-78285">
              <a:spcBef>
                <a:spcPts val="116"/>
              </a:spcBef>
              <a:buChar char="-"/>
              <a:tabLst>
                <a:tab pos="203867" algn="l"/>
              </a:tabLst>
            </a:pPr>
            <a:r>
              <a:rPr sz="706" b="1" spc="-13" dirty="0">
                <a:latin typeface="Arial"/>
                <a:cs typeface="Arial"/>
              </a:rPr>
              <a:t>infectious</a:t>
            </a:r>
            <a:r>
              <a:rPr sz="706" b="1" spc="-29" dirty="0">
                <a:latin typeface="Arial"/>
                <a:cs typeface="Arial"/>
              </a:rPr>
              <a:t> </a:t>
            </a:r>
            <a:r>
              <a:rPr sz="706" b="1" spc="-16" dirty="0">
                <a:latin typeface="Arial"/>
                <a:cs typeface="Arial"/>
              </a:rPr>
              <a:t>organisms.</a:t>
            </a:r>
            <a:endParaRPr sz="706">
              <a:latin typeface="Arial"/>
              <a:cs typeface="Arial"/>
            </a:endParaRPr>
          </a:p>
          <a:p>
            <a:pPr marL="180218" lvl="1" indent="-55044">
              <a:spcBef>
                <a:spcPts val="116"/>
              </a:spcBef>
              <a:buChar char="-"/>
              <a:tabLst>
                <a:tab pos="180626" algn="l"/>
              </a:tabLst>
            </a:pPr>
            <a:r>
              <a:rPr sz="706" b="1" spc="-10" dirty="0">
                <a:latin typeface="Arial"/>
                <a:cs typeface="Arial"/>
              </a:rPr>
              <a:t>ring</a:t>
            </a:r>
            <a:r>
              <a:rPr sz="706" b="1" spc="-19" dirty="0">
                <a:latin typeface="Arial"/>
                <a:cs typeface="Arial"/>
              </a:rPr>
              <a:t> </a:t>
            </a:r>
            <a:r>
              <a:rPr sz="706" b="1" spc="3" dirty="0">
                <a:latin typeface="Arial"/>
                <a:cs typeface="Arial"/>
              </a:rPr>
              <a:t>of</a:t>
            </a:r>
            <a:r>
              <a:rPr sz="706" b="1" spc="-16" dirty="0">
                <a:latin typeface="Arial"/>
                <a:cs typeface="Arial"/>
              </a:rPr>
              <a:t> </a:t>
            </a:r>
            <a:r>
              <a:rPr sz="706" b="1" spc="6" dirty="0">
                <a:latin typeface="Arial"/>
                <a:cs typeface="Arial"/>
              </a:rPr>
              <a:t>inflammatory</a:t>
            </a:r>
            <a:r>
              <a:rPr sz="706" b="1" spc="-16" dirty="0">
                <a:latin typeface="Arial"/>
                <a:cs typeface="Arial"/>
              </a:rPr>
              <a:t> </a:t>
            </a:r>
            <a:r>
              <a:rPr sz="706" b="1" spc="-10" dirty="0">
                <a:latin typeface="Arial"/>
                <a:cs typeface="Arial"/>
              </a:rPr>
              <a:t>component</a:t>
            </a:r>
            <a:endParaRPr sz="706">
              <a:latin typeface="Arial"/>
              <a:cs typeface="Arial"/>
            </a:endParaRPr>
          </a:p>
          <a:p>
            <a:pPr marL="144745" indent="-136998">
              <a:spcBef>
                <a:spcPts val="116"/>
              </a:spcBef>
              <a:buAutoNum type="arabicPlain"/>
              <a:tabLst>
                <a:tab pos="145153" algn="l"/>
              </a:tabLst>
            </a:pPr>
            <a:r>
              <a:rPr sz="706" b="1" spc="10" dirty="0">
                <a:latin typeface="Arial"/>
                <a:cs typeface="Arial"/>
              </a:rPr>
              <a:t>-</a:t>
            </a:r>
            <a:r>
              <a:rPr sz="706" b="1" spc="-22" dirty="0">
                <a:latin typeface="Arial"/>
                <a:cs typeface="Arial"/>
              </a:rPr>
              <a:t> </a:t>
            </a:r>
            <a:r>
              <a:rPr sz="706" b="1" spc="-16" dirty="0">
                <a:latin typeface="Arial"/>
                <a:cs typeface="Arial"/>
              </a:rPr>
              <a:t>Epithelioid</a:t>
            </a:r>
            <a:r>
              <a:rPr sz="706" b="1" spc="-19" dirty="0">
                <a:latin typeface="Arial"/>
                <a:cs typeface="Arial"/>
              </a:rPr>
              <a:t> </a:t>
            </a:r>
            <a:r>
              <a:rPr sz="706" b="1" spc="-13" dirty="0">
                <a:latin typeface="Arial"/>
                <a:cs typeface="Arial"/>
              </a:rPr>
              <a:t>cells</a:t>
            </a:r>
            <a:endParaRPr sz="706">
              <a:latin typeface="Arial"/>
              <a:cs typeface="Arial"/>
            </a:endParaRPr>
          </a:p>
          <a:p>
            <a:pPr marL="227108" lvl="1" indent="-78693">
              <a:spcBef>
                <a:spcPts val="116"/>
              </a:spcBef>
              <a:buChar char="-"/>
              <a:tabLst>
                <a:tab pos="227515" algn="l"/>
              </a:tabLst>
            </a:pPr>
            <a:r>
              <a:rPr sz="706" b="1" spc="-13" dirty="0">
                <a:latin typeface="Arial"/>
                <a:cs typeface="Arial"/>
              </a:rPr>
              <a:t>Lymphocyte</a:t>
            </a:r>
            <a:endParaRPr sz="706">
              <a:latin typeface="Arial"/>
              <a:cs typeface="Arial"/>
            </a:endParaRPr>
          </a:p>
          <a:p>
            <a:pPr marL="203459" lvl="1" indent="-55044">
              <a:spcBef>
                <a:spcPts val="116"/>
              </a:spcBef>
              <a:buChar char="-"/>
              <a:tabLst>
                <a:tab pos="203867" algn="l"/>
              </a:tabLst>
            </a:pPr>
            <a:r>
              <a:rPr sz="706" b="1" spc="-13" dirty="0">
                <a:latin typeface="Arial"/>
                <a:cs typeface="Arial"/>
              </a:rPr>
              <a:t>Fibroblasts.</a:t>
            </a:r>
            <a:endParaRPr sz="706">
              <a:latin typeface="Arial"/>
              <a:cs typeface="Arial"/>
            </a:endParaRPr>
          </a:p>
        </p:txBody>
      </p:sp>
    </p:spTree>
    <p:extLst>
      <p:ext uri="{BB962C8B-B14F-4D97-AF65-F5344CB8AC3E}">
        <p14:creationId xmlns:p14="http://schemas.microsoft.com/office/powerpoint/2010/main" val="69174972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41980"/>
            <a:ext cx="9103360" cy="5120640"/>
          </a:xfrm>
        </p:spPr>
      </p:pic>
    </p:spTree>
    <p:extLst>
      <p:ext uri="{BB962C8B-B14F-4D97-AF65-F5344CB8AC3E}">
        <p14:creationId xmlns:p14="http://schemas.microsoft.com/office/powerpoint/2010/main" val="240530277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04" y="188560"/>
            <a:ext cx="8948695" cy="5760720"/>
          </a:xfrm>
        </p:spPr>
      </p:pic>
    </p:spTree>
    <p:extLst>
      <p:ext uri="{BB962C8B-B14F-4D97-AF65-F5344CB8AC3E}">
        <p14:creationId xmlns:p14="http://schemas.microsoft.com/office/powerpoint/2010/main" val="208467140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93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188640"/>
            <a:ext cx="7416824" cy="64087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630120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defRPr/>
            </a:pPr>
            <a:r>
              <a:rPr lang="cs-CZ" dirty="0" smtClean="0"/>
              <a:t>Atelectasis</a:t>
            </a:r>
          </a:p>
        </p:txBody>
      </p:sp>
      <p:sp>
        <p:nvSpPr>
          <p:cNvPr id="5123" name="Rectangle 3"/>
          <p:cNvSpPr>
            <a:spLocks noGrp="1" noChangeArrowheads="1"/>
          </p:cNvSpPr>
          <p:nvPr>
            <p:ph type="body" idx="1"/>
          </p:nvPr>
        </p:nvSpPr>
        <p:spPr/>
        <p:txBody>
          <a:bodyPr/>
          <a:lstStyle/>
          <a:p>
            <a:pPr eaLnBrk="1" hangingPunct="1">
              <a:lnSpc>
                <a:spcPct val="90000"/>
              </a:lnSpc>
              <a:buFont typeface="Wingdings" panose="05000000000000000000" pitchFamily="2" charset="2"/>
              <a:buNone/>
            </a:pPr>
            <a:r>
              <a:rPr lang="cs-CZ" altLang="cs-CZ" sz="2800" smtClean="0"/>
              <a:t>	</a:t>
            </a:r>
            <a:r>
              <a:rPr lang="cs-CZ" altLang="cs-CZ" sz="2800" smtClean="0">
                <a:solidFill>
                  <a:schemeClr val="folHlink"/>
                </a:solidFill>
              </a:rPr>
              <a:t>= inadequate expansion of airspaces (collapse)</a:t>
            </a:r>
          </a:p>
          <a:p>
            <a:pPr eaLnBrk="1" hangingPunct="1">
              <a:lnSpc>
                <a:spcPct val="90000"/>
              </a:lnSpc>
              <a:buClr>
                <a:schemeClr val="folHlink"/>
              </a:buClr>
              <a:buSzTx/>
            </a:pPr>
            <a:r>
              <a:rPr lang="cs-CZ" altLang="cs-CZ" sz="2800" smtClean="0"/>
              <a:t>ventilation - perfusion imbalance – hypoxia</a:t>
            </a:r>
          </a:p>
          <a:p>
            <a:pPr eaLnBrk="1" hangingPunct="1">
              <a:lnSpc>
                <a:spcPct val="90000"/>
              </a:lnSpc>
              <a:buClr>
                <a:schemeClr val="folHlink"/>
              </a:buClr>
              <a:buSzTx/>
            </a:pPr>
            <a:endParaRPr lang="cs-CZ" altLang="cs-CZ" sz="2800" smtClean="0"/>
          </a:p>
          <a:p>
            <a:pPr eaLnBrk="1" hangingPunct="1">
              <a:lnSpc>
                <a:spcPct val="90000"/>
              </a:lnSpc>
              <a:buClr>
                <a:schemeClr val="folHlink"/>
              </a:buClr>
              <a:buSzTx/>
            </a:pPr>
            <a:r>
              <a:rPr lang="cs-CZ" altLang="cs-CZ" sz="2800" u="sng" smtClean="0"/>
              <a:t>1. resorption atelectasis</a:t>
            </a:r>
          </a:p>
          <a:p>
            <a:pPr lvl="1" eaLnBrk="1" hangingPunct="1">
              <a:lnSpc>
                <a:spcPct val="90000"/>
              </a:lnSpc>
              <a:buClr>
                <a:schemeClr val="folHlink"/>
              </a:buClr>
              <a:buSzTx/>
            </a:pPr>
            <a:r>
              <a:rPr lang="cs-CZ" altLang="cs-CZ" sz="2400" smtClean="0"/>
              <a:t>obstruction of airway – air resoption</a:t>
            </a:r>
          </a:p>
          <a:p>
            <a:pPr lvl="1" eaLnBrk="1" hangingPunct="1">
              <a:lnSpc>
                <a:spcPct val="90000"/>
              </a:lnSpc>
              <a:buClr>
                <a:schemeClr val="folHlink"/>
              </a:buClr>
              <a:buSzTx/>
            </a:pPr>
            <a:r>
              <a:rPr lang="cs-CZ" altLang="cs-CZ" sz="2400" smtClean="0"/>
              <a:t>mucous / mucopurulent plug - bronchial asthma</a:t>
            </a:r>
          </a:p>
          <a:p>
            <a:pPr lvl="1" eaLnBrk="1" hangingPunct="1">
              <a:lnSpc>
                <a:spcPct val="90000"/>
              </a:lnSpc>
              <a:buClr>
                <a:schemeClr val="folHlink"/>
              </a:buClr>
              <a:buSzTx/>
            </a:pPr>
            <a:r>
              <a:rPr lang="cs-CZ" altLang="cs-CZ" sz="2400" smtClean="0"/>
              <a:t>foreign body aspiration</a:t>
            </a:r>
          </a:p>
          <a:p>
            <a:pPr lvl="1" eaLnBrk="1" hangingPunct="1">
              <a:lnSpc>
                <a:spcPct val="90000"/>
              </a:lnSpc>
              <a:buClr>
                <a:schemeClr val="folHlink"/>
              </a:buClr>
              <a:buSzTx/>
            </a:pPr>
            <a:r>
              <a:rPr lang="cs-CZ" altLang="cs-CZ" sz="2400" smtClean="0"/>
              <a:t>bronchogenic carcinoma, enlarged LN (TBC,…)</a:t>
            </a:r>
          </a:p>
          <a:p>
            <a:pPr eaLnBrk="1" hangingPunct="1">
              <a:lnSpc>
                <a:spcPct val="90000"/>
              </a:lnSpc>
              <a:buClr>
                <a:schemeClr val="folHlink"/>
              </a:buClr>
              <a:buSzTx/>
            </a:pPr>
            <a:r>
              <a:rPr lang="cs-CZ" altLang="cs-CZ" sz="2800" u="sng" smtClean="0"/>
              <a:t>2. compression atelectasis</a:t>
            </a:r>
          </a:p>
          <a:p>
            <a:pPr lvl="1" eaLnBrk="1" hangingPunct="1">
              <a:lnSpc>
                <a:spcPct val="90000"/>
              </a:lnSpc>
              <a:buClr>
                <a:schemeClr val="folHlink"/>
              </a:buClr>
              <a:buSzTx/>
            </a:pPr>
            <a:r>
              <a:rPr lang="cs-CZ" altLang="cs-CZ" sz="2400" smtClean="0"/>
              <a:t>pleural effusions, pneumothorax, ascites</a:t>
            </a:r>
          </a:p>
          <a:p>
            <a:pPr lvl="1" eaLnBrk="1" hangingPunct="1">
              <a:lnSpc>
                <a:spcPct val="90000"/>
              </a:lnSpc>
              <a:buClr>
                <a:schemeClr val="folHlink"/>
              </a:buClr>
              <a:buSzTx/>
              <a:buFontTx/>
              <a:buNone/>
            </a:pPr>
            <a:endParaRPr lang="cs-CZ" altLang="cs-CZ" sz="2400" smtClean="0"/>
          </a:p>
        </p:txBody>
      </p:sp>
    </p:spTree>
    <p:extLst>
      <p:ext uri="{BB962C8B-B14F-4D97-AF65-F5344CB8AC3E}">
        <p14:creationId xmlns:p14="http://schemas.microsoft.com/office/powerpoint/2010/main" val="375061559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614" y="188640"/>
            <a:ext cx="8900771" cy="5669280"/>
          </a:xfrm>
        </p:spPr>
      </p:pic>
    </p:spTree>
    <p:extLst>
      <p:ext uri="{BB962C8B-B14F-4D97-AF65-F5344CB8AC3E}">
        <p14:creationId xmlns:p14="http://schemas.microsoft.com/office/powerpoint/2010/main" val="27384706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96" y="346055"/>
            <a:ext cx="9070765" cy="4667121"/>
          </a:xfrm>
        </p:spPr>
      </p:pic>
    </p:spTree>
    <p:extLst>
      <p:ext uri="{BB962C8B-B14F-4D97-AF65-F5344CB8AC3E}">
        <p14:creationId xmlns:p14="http://schemas.microsoft.com/office/powerpoint/2010/main" val="306851599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a:bodyPr>
          <a:lstStyle/>
          <a:p>
            <a:pPr eaLnBrk="1" hangingPunct="1">
              <a:defRPr/>
            </a:pPr>
            <a:r>
              <a:rPr lang="cs-CZ" sz="3600" b="1" dirty="0" smtClean="0"/>
              <a:t>Primary TBC</a:t>
            </a:r>
          </a:p>
        </p:txBody>
      </p:sp>
      <p:sp>
        <p:nvSpPr>
          <p:cNvPr id="39939" name="Rectangle 3"/>
          <p:cNvSpPr>
            <a:spLocks noGrp="1" noChangeArrowheads="1"/>
          </p:cNvSpPr>
          <p:nvPr>
            <p:ph type="body" idx="1"/>
          </p:nvPr>
        </p:nvSpPr>
        <p:spPr/>
        <p:txBody>
          <a:bodyPr>
            <a:normAutofit/>
          </a:bodyPr>
          <a:lstStyle/>
          <a:p>
            <a:pPr eaLnBrk="1" hangingPunct="1">
              <a:buClr>
                <a:schemeClr val="folHlink"/>
              </a:buClr>
              <a:buSzTx/>
            </a:pPr>
            <a:r>
              <a:rPr lang="cs-CZ" altLang="cs-CZ" sz="2800" dirty="0" smtClean="0"/>
              <a:t>previously unexposed (unsensitized) person</a:t>
            </a:r>
          </a:p>
          <a:p>
            <a:pPr eaLnBrk="1" hangingPunct="1">
              <a:buClr>
                <a:schemeClr val="folHlink"/>
              </a:buClr>
              <a:buSzTx/>
            </a:pPr>
            <a:r>
              <a:rPr lang="cs-CZ" altLang="cs-CZ" sz="2800" dirty="0" smtClean="0"/>
              <a:t>Ghon focus</a:t>
            </a:r>
          </a:p>
          <a:p>
            <a:pPr lvl="1" eaLnBrk="1" hangingPunct="1">
              <a:buClr>
                <a:schemeClr val="folHlink"/>
              </a:buClr>
              <a:buSzTx/>
            </a:pPr>
            <a:r>
              <a:rPr lang="cs-CZ" altLang="cs-CZ" sz="2400" dirty="0" smtClean="0"/>
              <a:t>lung middle line + subpleural location</a:t>
            </a:r>
          </a:p>
          <a:p>
            <a:pPr lvl="1" eaLnBrk="1" hangingPunct="1">
              <a:buClr>
                <a:schemeClr val="folHlink"/>
              </a:buClr>
              <a:buSzTx/>
            </a:pPr>
            <a:r>
              <a:rPr lang="cs-CZ" altLang="cs-CZ" sz="2400" dirty="0" smtClean="0"/>
              <a:t>1-1.5 cm, gray-white lesion</a:t>
            </a:r>
          </a:p>
          <a:p>
            <a:pPr eaLnBrk="1" hangingPunct="1">
              <a:buClr>
                <a:schemeClr val="folHlink"/>
              </a:buClr>
              <a:buSzTx/>
            </a:pPr>
            <a:r>
              <a:rPr lang="cs-CZ" altLang="cs-CZ" sz="2800" dirty="0" smtClean="0"/>
              <a:t>Ghon complex: + TBC hilar LNitis </a:t>
            </a:r>
          </a:p>
          <a:p>
            <a:pPr eaLnBrk="1" hangingPunct="1">
              <a:buClr>
                <a:schemeClr val="folHlink"/>
              </a:buClr>
              <a:buSzTx/>
            </a:pPr>
            <a:r>
              <a:rPr lang="cs-CZ" altLang="cs-CZ" sz="2800" dirty="0" smtClean="0"/>
              <a:t>+ lympho / hematogenous dissemination</a:t>
            </a:r>
          </a:p>
          <a:p>
            <a:pPr lvl="1" eaLnBrk="1" hangingPunct="1">
              <a:buClr>
                <a:schemeClr val="folHlink"/>
              </a:buClr>
              <a:buSzTx/>
            </a:pPr>
            <a:r>
              <a:rPr lang="cs-CZ" altLang="cs-CZ" sz="2400" dirty="0" smtClean="0"/>
              <a:t>under immune control</a:t>
            </a:r>
          </a:p>
        </p:txBody>
      </p:sp>
    </p:spTree>
    <p:extLst>
      <p:ext uri="{BB962C8B-B14F-4D97-AF65-F5344CB8AC3E}">
        <p14:creationId xmlns:p14="http://schemas.microsoft.com/office/powerpoint/2010/main" val="9250422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0" y="0"/>
            <a:ext cx="9143999" cy="6857999"/>
          </a:xfrm>
          <a:prstGeom prst="rect">
            <a:avLst/>
          </a:prstGeom>
        </p:spPr>
      </p:pic>
    </p:spTree>
    <p:extLst>
      <p:ext uri="{BB962C8B-B14F-4D97-AF65-F5344CB8AC3E}">
        <p14:creationId xmlns:p14="http://schemas.microsoft.com/office/powerpoint/2010/main" val="10849546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5496" y="71968"/>
            <a:ext cx="9030575" cy="6309360"/>
          </a:xfrm>
          <a:prstGeom prst="rect">
            <a:avLst/>
          </a:prstGeom>
        </p:spPr>
      </p:pic>
    </p:spTree>
    <p:extLst>
      <p:ext uri="{BB962C8B-B14F-4D97-AF65-F5344CB8AC3E}">
        <p14:creationId xmlns:p14="http://schemas.microsoft.com/office/powerpoint/2010/main" val="67048972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07504" y="44624"/>
            <a:ext cx="8972225" cy="6583680"/>
          </a:xfrm>
          <a:prstGeom prst="rect">
            <a:avLst/>
          </a:prstGeom>
        </p:spPr>
      </p:pic>
    </p:spTree>
    <p:extLst>
      <p:ext uri="{BB962C8B-B14F-4D97-AF65-F5344CB8AC3E}">
        <p14:creationId xmlns:p14="http://schemas.microsoft.com/office/powerpoint/2010/main" val="32793646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0535" y="116632"/>
            <a:ext cx="9084242" cy="6492240"/>
          </a:xfrm>
          <a:prstGeom prst="rect">
            <a:avLst/>
          </a:prstGeom>
        </p:spPr>
      </p:pic>
    </p:spTree>
    <p:extLst>
      <p:ext uri="{BB962C8B-B14F-4D97-AF65-F5344CB8AC3E}">
        <p14:creationId xmlns:p14="http://schemas.microsoft.com/office/powerpoint/2010/main" val="269618618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2" y="0"/>
            <a:ext cx="9096327" cy="6492240"/>
          </a:xfrm>
          <a:prstGeom prst="rect">
            <a:avLst/>
          </a:prstGeom>
        </p:spPr>
      </p:pic>
    </p:spTree>
    <p:extLst>
      <p:ext uri="{BB962C8B-B14F-4D97-AF65-F5344CB8AC3E}">
        <p14:creationId xmlns:p14="http://schemas.microsoft.com/office/powerpoint/2010/main" val="22541736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a:bodyPr>
          <a:lstStyle/>
          <a:p>
            <a:pPr eaLnBrk="1" hangingPunct="1">
              <a:defRPr/>
            </a:pPr>
            <a:r>
              <a:rPr lang="cs-CZ" sz="3600" b="1" dirty="0" smtClean="0"/>
              <a:t>Primary TBC - further course</a:t>
            </a:r>
          </a:p>
        </p:txBody>
      </p:sp>
      <p:sp>
        <p:nvSpPr>
          <p:cNvPr id="40963" name="Rectangle 3"/>
          <p:cNvSpPr>
            <a:spLocks noGrp="1" noChangeArrowheads="1"/>
          </p:cNvSpPr>
          <p:nvPr>
            <p:ph type="body" idx="1"/>
          </p:nvPr>
        </p:nvSpPr>
        <p:spPr/>
        <p:txBody>
          <a:bodyPr>
            <a:normAutofit lnSpcReduction="10000"/>
          </a:bodyPr>
          <a:lstStyle/>
          <a:p>
            <a:pPr eaLnBrk="1" hangingPunct="1">
              <a:lnSpc>
                <a:spcPct val="90000"/>
              </a:lnSpc>
              <a:buClr>
                <a:schemeClr val="folHlink"/>
              </a:buClr>
              <a:buSzTx/>
            </a:pPr>
            <a:r>
              <a:rPr lang="cs-CZ" altLang="cs-CZ" sz="2800" smtClean="0"/>
              <a:t>1. healed lesions – fibrocalcific scar</a:t>
            </a:r>
          </a:p>
          <a:p>
            <a:pPr eaLnBrk="1" hangingPunct="1">
              <a:lnSpc>
                <a:spcPct val="90000"/>
              </a:lnSpc>
              <a:buClr>
                <a:schemeClr val="folHlink"/>
              </a:buClr>
              <a:buSzTx/>
            </a:pPr>
            <a:r>
              <a:rPr lang="cs-CZ" altLang="cs-CZ" sz="2800" smtClean="0"/>
              <a:t>2. latent lesions (dormant TBC organisms)</a:t>
            </a:r>
          </a:p>
          <a:p>
            <a:pPr eaLnBrk="1" hangingPunct="1">
              <a:lnSpc>
                <a:spcPct val="90000"/>
              </a:lnSpc>
              <a:buClr>
                <a:schemeClr val="folHlink"/>
              </a:buClr>
              <a:buSzTx/>
            </a:pPr>
            <a:r>
              <a:rPr lang="cs-CZ" altLang="cs-CZ" sz="2800" smtClean="0"/>
              <a:t>3. cervical LNitis („scrophula“)</a:t>
            </a:r>
          </a:p>
          <a:p>
            <a:pPr eaLnBrk="1" hangingPunct="1">
              <a:lnSpc>
                <a:spcPct val="90000"/>
              </a:lnSpc>
              <a:buClr>
                <a:schemeClr val="folHlink"/>
              </a:buClr>
              <a:buSzTx/>
            </a:pPr>
            <a:r>
              <a:rPr lang="cs-CZ" altLang="cs-CZ" sz="2800" smtClean="0"/>
              <a:t>3. progressive primary TBC</a:t>
            </a:r>
          </a:p>
          <a:p>
            <a:pPr lvl="1" eaLnBrk="1" hangingPunct="1">
              <a:lnSpc>
                <a:spcPct val="90000"/>
              </a:lnSpc>
              <a:buClr>
                <a:schemeClr val="folHlink"/>
              </a:buClr>
              <a:buSzTx/>
            </a:pPr>
            <a:r>
              <a:rPr lang="cs-CZ" altLang="cs-CZ" sz="2400" smtClean="0"/>
              <a:t>miliary („millet“) TBC - 2 mm, yellow-white</a:t>
            </a:r>
          </a:p>
          <a:p>
            <a:pPr lvl="1" eaLnBrk="1" hangingPunct="1">
              <a:lnSpc>
                <a:spcPct val="90000"/>
              </a:lnSpc>
              <a:buClr>
                <a:schemeClr val="folHlink"/>
              </a:buClr>
              <a:buSzTx/>
            </a:pPr>
            <a:r>
              <a:rPr lang="cs-CZ" altLang="cs-CZ" sz="2400" smtClean="0"/>
              <a:t>pulmonary </a:t>
            </a:r>
          </a:p>
          <a:p>
            <a:pPr lvl="2" eaLnBrk="1" hangingPunct="1">
              <a:lnSpc>
                <a:spcPct val="90000"/>
              </a:lnSpc>
              <a:buClr>
                <a:schemeClr val="folHlink"/>
              </a:buClr>
              <a:buSzTx/>
            </a:pPr>
            <a:r>
              <a:rPr lang="cs-CZ" altLang="cs-CZ" sz="2000" smtClean="0"/>
              <a:t>lymphatics – thoracic duct – venous circulation – right heart – pulmonary a. – lungs</a:t>
            </a:r>
          </a:p>
          <a:p>
            <a:pPr lvl="2" eaLnBrk="1" hangingPunct="1">
              <a:lnSpc>
                <a:spcPct val="90000"/>
              </a:lnSpc>
              <a:buClr>
                <a:schemeClr val="folHlink"/>
              </a:buClr>
              <a:buSzTx/>
            </a:pPr>
            <a:r>
              <a:rPr lang="cs-CZ" altLang="cs-CZ" sz="2000" smtClean="0"/>
              <a:t>pleural effusion, TBC empyema</a:t>
            </a:r>
          </a:p>
          <a:p>
            <a:pPr lvl="1" eaLnBrk="1" hangingPunct="1">
              <a:lnSpc>
                <a:spcPct val="90000"/>
              </a:lnSpc>
              <a:buClr>
                <a:schemeClr val="folHlink"/>
              </a:buClr>
              <a:buSzTx/>
            </a:pPr>
            <a:r>
              <a:rPr lang="cs-CZ" altLang="cs-CZ" sz="2400" smtClean="0"/>
              <a:t>systemic</a:t>
            </a:r>
          </a:p>
          <a:p>
            <a:pPr lvl="2" eaLnBrk="1" hangingPunct="1">
              <a:lnSpc>
                <a:spcPct val="90000"/>
              </a:lnSpc>
              <a:buClr>
                <a:schemeClr val="folHlink"/>
              </a:buClr>
              <a:buSzTx/>
            </a:pPr>
            <a:r>
              <a:rPr lang="cs-CZ" altLang="cs-CZ" sz="2000" smtClean="0"/>
              <a:t>pulmonary veins – left heart – systemic circulation</a:t>
            </a:r>
          </a:p>
          <a:p>
            <a:pPr lvl="2" eaLnBrk="1" hangingPunct="1">
              <a:lnSpc>
                <a:spcPct val="90000"/>
              </a:lnSpc>
              <a:buClr>
                <a:schemeClr val="folHlink"/>
              </a:buClr>
              <a:buSzTx/>
            </a:pPr>
            <a:r>
              <a:rPr lang="cs-CZ" altLang="cs-CZ" sz="2000" smtClean="0"/>
              <a:t>liver, BM, spleen, adrenals, menings, kidneys, fall.t., epid.</a:t>
            </a:r>
          </a:p>
          <a:p>
            <a:pPr eaLnBrk="1" hangingPunct="1">
              <a:lnSpc>
                <a:spcPct val="90000"/>
              </a:lnSpc>
            </a:pPr>
            <a:endParaRPr lang="cs-CZ" altLang="cs-CZ" sz="2800" smtClean="0"/>
          </a:p>
        </p:txBody>
      </p:sp>
    </p:spTree>
    <p:extLst>
      <p:ext uri="{BB962C8B-B14F-4D97-AF65-F5344CB8AC3E}">
        <p14:creationId xmlns:p14="http://schemas.microsoft.com/office/powerpoint/2010/main" val="26420761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35496" y="116632"/>
            <a:ext cx="9046416" cy="6035040"/>
          </a:xfrm>
          <a:prstGeom prst="rect">
            <a:avLst/>
          </a:prstGeom>
        </p:spPr>
      </p:pic>
    </p:spTree>
    <p:extLst>
      <p:ext uri="{BB962C8B-B14F-4D97-AF65-F5344CB8AC3E}">
        <p14:creationId xmlns:p14="http://schemas.microsoft.com/office/powerpoint/2010/main" val="2654488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3600" b="1" smtClean="0"/>
              <a:t>Types of Atelectasis</a:t>
            </a:r>
          </a:p>
        </p:txBody>
      </p:sp>
      <p:sp>
        <p:nvSpPr>
          <p:cNvPr id="12291" name="Rectangle 3"/>
          <p:cNvSpPr>
            <a:spLocks noGrp="1" noChangeArrowheads="1"/>
          </p:cNvSpPr>
          <p:nvPr>
            <p:ph idx="1"/>
          </p:nvPr>
        </p:nvSpPr>
        <p:spPr/>
        <p:txBody>
          <a:bodyPr/>
          <a:lstStyle/>
          <a:p>
            <a:pPr marL="609600" indent="-609600" eaLnBrk="1" hangingPunct="1">
              <a:buFontTx/>
              <a:buAutoNum type="arabicPeriod"/>
            </a:pPr>
            <a:r>
              <a:rPr lang="en-US" sz="2800" smtClean="0">
                <a:latin typeface="Tahoma" panose="020B0604030504040204" pitchFamily="34" charset="0"/>
                <a:cs typeface="Tahoma" panose="020B0604030504040204" pitchFamily="34" charset="0"/>
              </a:rPr>
              <a:t>Resorption atelectasis.</a:t>
            </a:r>
          </a:p>
          <a:p>
            <a:pPr marL="609600" indent="-609600" eaLnBrk="1" hangingPunct="1">
              <a:buFontTx/>
              <a:buAutoNum type="arabicPeriod" startAt="2"/>
            </a:pPr>
            <a:r>
              <a:rPr lang="en-US" sz="2800" smtClean="0">
                <a:latin typeface="Tahoma" panose="020B0604030504040204" pitchFamily="34" charset="0"/>
                <a:cs typeface="Tahoma" panose="020B0604030504040204" pitchFamily="34" charset="0"/>
              </a:rPr>
              <a:t>Compression atelectasis.</a:t>
            </a:r>
          </a:p>
          <a:p>
            <a:pPr marL="609600" indent="-609600" eaLnBrk="1" hangingPunct="1">
              <a:buFontTx/>
              <a:buAutoNum type="arabicPeriod" startAt="2"/>
            </a:pPr>
            <a:r>
              <a:rPr lang="en-US" sz="2800" smtClean="0">
                <a:latin typeface="Tahoma" panose="020B0604030504040204" pitchFamily="34" charset="0"/>
                <a:cs typeface="Tahoma" panose="020B0604030504040204" pitchFamily="34" charset="0"/>
              </a:rPr>
              <a:t>Contraction atelectasis.</a:t>
            </a:r>
          </a:p>
        </p:txBody>
      </p:sp>
    </p:spTree>
    <p:extLst>
      <p:ext uri="{BB962C8B-B14F-4D97-AF65-F5344CB8AC3E}">
        <p14:creationId xmlns:p14="http://schemas.microsoft.com/office/powerpoint/2010/main" val="103305243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normAutofit/>
          </a:bodyPr>
          <a:lstStyle/>
          <a:p>
            <a:pPr eaLnBrk="1" hangingPunct="1">
              <a:defRPr/>
            </a:pPr>
            <a:r>
              <a:rPr lang="cs-CZ" sz="3600" b="1" dirty="0" smtClean="0"/>
              <a:t>Secondary TBC</a:t>
            </a:r>
          </a:p>
        </p:txBody>
      </p:sp>
      <p:sp>
        <p:nvSpPr>
          <p:cNvPr id="41987" name="Rectangle 3"/>
          <p:cNvSpPr>
            <a:spLocks noGrp="1" noChangeArrowheads="1"/>
          </p:cNvSpPr>
          <p:nvPr>
            <p:ph type="body" idx="1"/>
          </p:nvPr>
        </p:nvSpPr>
        <p:spPr/>
        <p:txBody>
          <a:bodyPr/>
          <a:lstStyle/>
          <a:p>
            <a:pPr eaLnBrk="1" hangingPunct="1">
              <a:lnSpc>
                <a:spcPct val="90000"/>
              </a:lnSpc>
              <a:buClr>
                <a:schemeClr val="folHlink"/>
              </a:buClr>
              <a:buSzTx/>
            </a:pPr>
            <a:r>
              <a:rPr lang="cs-CZ" altLang="cs-CZ" sz="2800" smtClean="0"/>
              <a:t>in previously sensitized person</a:t>
            </a:r>
          </a:p>
          <a:p>
            <a:pPr eaLnBrk="1" hangingPunct="1">
              <a:lnSpc>
                <a:spcPct val="90000"/>
              </a:lnSpc>
              <a:buClr>
                <a:schemeClr val="folHlink"/>
              </a:buClr>
              <a:buSzTx/>
            </a:pPr>
            <a:r>
              <a:rPr lang="cs-CZ" altLang="cs-CZ" sz="2800" smtClean="0"/>
              <a:t>1. exogenous reinfection</a:t>
            </a:r>
          </a:p>
          <a:p>
            <a:pPr eaLnBrk="1" hangingPunct="1">
              <a:lnSpc>
                <a:spcPct val="90000"/>
              </a:lnSpc>
              <a:buClr>
                <a:schemeClr val="folHlink"/>
              </a:buClr>
              <a:buSzTx/>
            </a:pPr>
            <a:r>
              <a:rPr lang="cs-CZ" altLang="cs-CZ" sz="2800" smtClean="0"/>
              <a:t>2. reactivation</a:t>
            </a:r>
          </a:p>
          <a:p>
            <a:pPr lvl="1" eaLnBrk="1" hangingPunct="1">
              <a:lnSpc>
                <a:spcPct val="90000"/>
              </a:lnSpc>
              <a:buClr>
                <a:schemeClr val="folHlink"/>
              </a:buClr>
              <a:buSzTx/>
            </a:pPr>
            <a:r>
              <a:rPr lang="cs-CZ" altLang="cs-CZ" sz="2400" smtClean="0"/>
              <a:t>pulmonary TBC (from adenobronchial fistula)</a:t>
            </a:r>
          </a:p>
          <a:p>
            <a:pPr lvl="2" eaLnBrk="1" hangingPunct="1">
              <a:lnSpc>
                <a:spcPct val="90000"/>
              </a:lnSpc>
              <a:buClr>
                <a:schemeClr val="folHlink"/>
              </a:buClr>
              <a:buSzTx/>
            </a:pPr>
            <a:r>
              <a:rPr lang="cs-CZ" altLang="cs-CZ" sz="2000" smtClean="0"/>
              <a:t>upper lobes apex</a:t>
            </a:r>
          </a:p>
          <a:p>
            <a:pPr lvl="2" eaLnBrk="1" hangingPunct="1">
              <a:lnSpc>
                <a:spcPct val="90000"/>
              </a:lnSpc>
              <a:buClr>
                <a:schemeClr val="folHlink"/>
              </a:buClr>
              <a:buSzTx/>
            </a:pPr>
            <a:r>
              <a:rPr lang="cs-CZ" altLang="cs-CZ" sz="2000" smtClean="0"/>
              <a:t>cavitation – airways dissemination – progressive pulmonary TBC </a:t>
            </a:r>
          </a:p>
          <a:p>
            <a:pPr lvl="2" eaLnBrk="1" hangingPunct="1">
              <a:lnSpc>
                <a:spcPct val="90000"/>
              </a:lnSpc>
              <a:buClr>
                <a:schemeClr val="folHlink"/>
              </a:buClr>
              <a:buSzTx/>
            </a:pPr>
            <a:r>
              <a:rPr lang="cs-CZ" altLang="cs-CZ" sz="2000" smtClean="0"/>
              <a:t>bronchus erosion - endo-bronchial,-tracheal, laryngeal TBC</a:t>
            </a:r>
          </a:p>
          <a:p>
            <a:pPr lvl="2" eaLnBrk="1" hangingPunct="1">
              <a:lnSpc>
                <a:spcPct val="90000"/>
              </a:lnSpc>
              <a:buClr>
                <a:schemeClr val="folHlink"/>
              </a:buClr>
              <a:buSzTx/>
            </a:pPr>
            <a:r>
              <a:rPr lang="cs-CZ" altLang="cs-CZ" sz="2000" smtClean="0"/>
              <a:t>blood vessel erosion – hemoptysis</a:t>
            </a:r>
          </a:p>
          <a:p>
            <a:pPr lvl="2" eaLnBrk="1" hangingPunct="1">
              <a:lnSpc>
                <a:spcPct val="90000"/>
              </a:lnSpc>
              <a:buClr>
                <a:schemeClr val="folHlink"/>
              </a:buClr>
              <a:buSzTx/>
            </a:pPr>
            <a:r>
              <a:rPr lang="cs-CZ" altLang="cs-CZ" sz="2000" smtClean="0"/>
              <a:t>pulmonary + systemic miliary TBC </a:t>
            </a:r>
          </a:p>
          <a:p>
            <a:pPr lvl="1" eaLnBrk="1" hangingPunct="1">
              <a:lnSpc>
                <a:spcPct val="90000"/>
              </a:lnSpc>
              <a:buClr>
                <a:schemeClr val="folHlink"/>
              </a:buClr>
              <a:buSzTx/>
            </a:pPr>
            <a:r>
              <a:rPr lang="cs-CZ" altLang="cs-CZ" sz="2400" smtClean="0"/>
              <a:t>isolated-organ metastasis (from primary TBC metast.)</a:t>
            </a:r>
          </a:p>
          <a:p>
            <a:pPr lvl="2" eaLnBrk="1" hangingPunct="1">
              <a:lnSpc>
                <a:spcPct val="90000"/>
              </a:lnSpc>
              <a:buClr>
                <a:schemeClr val="folHlink"/>
              </a:buClr>
              <a:buSzTx/>
            </a:pPr>
            <a:r>
              <a:rPr lang="cs-CZ" altLang="cs-CZ" sz="2000" smtClean="0"/>
              <a:t>TBC meningitis, epinephritis, osteomyelitis, salpingitis</a:t>
            </a:r>
          </a:p>
        </p:txBody>
      </p:sp>
    </p:spTree>
    <p:extLst>
      <p:ext uri="{BB962C8B-B14F-4D97-AF65-F5344CB8AC3E}">
        <p14:creationId xmlns:p14="http://schemas.microsoft.com/office/powerpoint/2010/main" val="325913541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7544" y="397262"/>
            <a:ext cx="8412480" cy="6309360"/>
          </a:xfrm>
        </p:spPr>
      </p:pic>
    </p:spTree>
    <p:extLst>
      <p:ext uri="{BB962C8B-B14F-4D97-AF65-F5344CB8AC3E}">
        <p14:creationId xmlns:p14="http://schemas.microsoft.com/office/powerpoint/2010/main" val="28203418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6506" y="22258"/>
            <a:ext cx="9102889" cy="6858000"/>
          </a:xfrm>
          <a:prstGeom prst="rect">
            <a:avLst/>
          </a:prstGeom>
        </p:spPr>
      </p:pic>
    </p:spTree>
    <p:extLst>
      <p:ext uri="{BB962C8B-B14F-4D97-AF65-F5344CB8AC3E}">
        <p14:creationId xmlns:p14="http://schemas.microsoft.com/office/powerpoint/2010/main" val="56353574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1049" y="116632"/>
            <a:ext cx="9046727" cy="6766560"/>
          </a:xfrm>
          <a:prstGeom prst="rect">
            <a:avLst/>
          </a:prstGeom>
        </p:spPr>
      </p:pic>
    </p:spTree>
    <p:extLst>
      <p:ext uri="{BB962C8B-B14F-4D97-AF65-F5344CB8AC3E}">
        <p14:creationId xmlns:p14="http://schemas.microsoft.com/office/powerpoint/2010/main" val="18187931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9110406" cy="6949440"/>
          </a:xfrm>
          <a:prstGeom prst="rect">
            <a:avLst/>
          </a:prstGeom>
        </p:spPr>
      </p:pic>
    </p:spTree>
    <p:extLst>
      <p:ext uri="{BB962C8B-B14F-4D97-AF65-F5344CB8AC3E}">
        <p14:creationId xmlns:p14="http://schemas.microsoft.com/office/powerpoint/2010/main" val="327952654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0" y="0"/>
            <a:ext cx="9184813" cy="6858000"/>
          </a:xfrm>
          <a:prstGeom prst="rect">
            <a:avLst/>
          </a:prstGeom>
        </p:spPr>
      </p:pic>
    </p:spTree>
    <p:extLst>
      <p:ext uri="{BB962C8B-B14F-4D97-AF65-F5344CB8AC3E}">
        <p14:creationId xmlns:p14="http://schemas.microsoft.com/office/powerpoint/2010/main" val="360666497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4955" y="0"/>
            <a:ext cx="9184429" cy="6492240"/>
          </a:xfrm>
          <a:prstGeom prst="rect">
            <a:avLst/>
          </a:prstGeom>
        </p:spPr>
      </p:pic>
    </p:spTree>
    <p:extLst>
      <p:ext uri="{BB962C8B-B14F-4D97-AF65-F5344CB8AC3E}">
        <p14:creationId xmlns:p14="http://schemas.microsoft.com/office/powerpoint/2010/main" val="53087597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2411413" y="2133600"/>
            <a:ext cx="6275387" cy="1511300"/>
          </a:xfrm>
        </p:spPr>
        <p:txBody>
          <a:bodyPr/>
          <a:lstStyle/>
          <a:p>
            <a:pPr algn="ctr" defTabSz="809625" eaLnBrk="1" hangingPunct="1"/>
            <a:r>
              <a:rPr lang="tr-TR" b="1" dirty="0" smtClean="0">
                <a:solidFill>
                  <a:srgbClr val="CC3399"/>
                </a:solidFill>
              </a:rPr>
              <a:t>Primary Lung Tumors</a:t>
            </a:r>
            <a:endParaRPr lang="en-US" b="1" dirty="0" smtClean="0">
              <a:solidFill>
                <a:srgbClr val="CC3399"/>
              </a:solidFill>
            </a:endParaRPr>
          </a:p>
        </p:txBody>
      </p:sp>
    </p:spTree>
    <p:extLst>
      <p:ext uri="{BB962C8B-B14F-4D97-AF65-F5344CB8AC3E}">
        <p14:creationId xmlns:p14="http://schemas.microsoft.com/office/powerpoint/2010/main" val="60503145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609600" y="0"/>
            <a:ext cx="8305800" cy="6858000"/>
          </a:xfrm>
        </p:spPr>
        <p:txBody>
          <a:bodyPr/>
          <a:lstStyle/>
          <a:p>
            <a:pPr marL="303213" indent="-303213" defTabSz="809625" eaLnBrk="1" hangingPunct="1">
              <a:lnSpc>
                <a:spcPct val="80000"/>
              </a:lnSpc>
              <a:buFont typeface="Wingdings" panose="05000000000000000000" pitchFamily="2" charset="2"/>
              <a:buNone/>
            </a:pPr>
            <a:r>
              <a:rPr lang="tr-TR" sz="2400" b="1" smtClean="0">
                <a:solidFill>
                  <a:srgbClr val="CC3399"/>
                </a:solidFill>
              </a:rPr>
              <a:t>Benign lung tumors (WHO Classification)</a:t>
            </a:r>
          </a:p>
          <a:p>
            <a:pPr marL="303213" indent="-303213" defTabSz="809625" eaLnBrk="1" hangingPunct="1">
              <a:lnSpc>
                <a:spcPct val="80000"/>
              </a:lnSpc>
              <a:buFont typeface="Wingdings" panose="05000000000000000000" pitchFamily="2" charset="2"/>
              <a:buNone/>
            </a:pPr>
            <a:r>
              <a:rPr lang="tr-TR" sz="1800" b="1" smtClean="0">
                <a:solidFill>
                  <a:schemeClr val="folHlink"/>
                </a:solidFill>
              </a:rPr>
              <a:t>Benign Epithelial Tumors:</a:t>
            </a:r>
          </a:p>
          <a:p>
            <a:pPr marL="657225" lvl="1" indent="-252413" defTabSz="809625" eaLnBrk="1" hangingPunct="1">
              <a:lnSpc>
                <a:spcPct val="80000"/>
              </a:lnSpc>
            </a:pPr>
            <a:r>
              <a:rPr lang="tr-TR" sz="1800" b="1" smtClean="0"/>
              <a:t>Adenomas</a:t>
            </a:r>
          </a:p>
          <a:p>
            <a:pPr marL="657225" lvl="1" indent="-252413" defTabSz="809625" eaLnBrk="1" hangingPunct="1">
              <a:lnSpc>
                <a:spcPct val="80000"/>
              </a:lnSpc>
            </a:pPr>
            <a:r>
              <a:rPr lang="tr-TR" sz="1800" b="1" smtClean="0"/>
              <a:t>Papillomas</a:t>
            </a:r>
          </a:p>
          <a:p>
            <a:pPr marL="303213" indent="-303213" defTabSz="809625" eaLnBrk="1" hangingPunct="1">
              <a:lnSpc>
                <a:spcPct val="80000"/>
              </a:lnSpc>
              <a:buFont typeface="Wingdings" panose="05000000000000000000" pitchFamily="2" charset="2"/>
              <a:buNone/>
            </a:pPr>
            <a:r>
              <a:rPr lang="tr-TR" sz="1800" b="1" smtClean="0">
                <a:solidFill>
                  <a:schemeClr val="folHlink"/>
                </a:solidFill>
              </a:rPr>
              <a:t>Soft Tissue Tumors:</a:t>
            </a:r>
          </a:p>
          <a:p>
            <a:pPr marL="657225" lvl="1" indent="-252413" defTabSz="809625" eaLnBrk="1" hangingPunct="1">
              <a:lnSpc>
                <a:spcPct val="80000"/>
              </a:lnSpc>
            </a:pPr>
            <a:r>
              <a:rPr lang="tr-TR" sz="1800" b="1" smtClean="0"/>
              <a:t>Localized fibrous tumor</a:t>
            </a:r>
          </a:p>
          <a:p>
            <a:pPr marL="657225" lvl="1" indent="-252413" defTabSz="809625" eaLnBrk="1" hangingPunct="1">
              <a:lnSpc>
                <a:spcPct val="80000"/>
              </a:lnSpc>
            </a:pPr>
            <a:r>
              <a:rPr lang="tr-TR" sz="1800" b="1" smtClean="0"/>
              <a:t>Chondroma</a:t>
            </a:r>
          </a:p>
          <a:p>
            <a:pPr marL="657225" lvl="1" indent="-252413" defTabSz="809625" eaLnBrk="1" hangingPunct="1">
              <a:lnSpc>
                <a:spcPct val="80000"/>
              </a:lnSpc>
            </a:pPr>
            <a:r>
              <a:rPr lang="tr-TR" sz="1800" b="1" smtClean="0"/>
              <a:t>Congenital peribronchial myofibroblastic tumor</a:t>
            </a:r>
          </a:p>
          <a:p>
            <a:pPr marL="657225" lvl="1" indent="-252413" defTabSz="809625" eaLnBrk="1" hangingPunct="1">
              <a:lnSpc>
                <a:spcPct val="80000"/>
              </a:lnSpc>
            </a:pPr>
            <a:r>
              <a:rPr lang="tr-TR" sz="1800" b="1" smtClean="0"/>
              <a:t>Epitheliod hemangioendothelioma</a:t>
            </a:r>
          </a:p>
          <a:p>
            <a:pPr marL="303213" indent="-303213" defTabSz="809625" eaLnBrk="1" hangingPunct="1">
              <a:lnSpc>
                <a:spcPct val="80000"/>
              </a:lnSpc>
              <a:buFont typeface="Wingdings" panose="05000000000000000000" pitchFamily="2" charset="2"/>
              <a:buNone/>
            </a:pPr>
            <a:r>
              <a:rPr lang="tr-TR" sz="1800" b="1" smtClean="0">
                <a:solidFill>
                  <a:schemeClr val="folHlink"/>
                </a:solidFill>
              </a:rPr>
              <a:t>Tumor like lesions:</a:t>
            </a:r>
          </a:p>
          <a:p>
            <a:pPr marL="657225" lvl="1" indent="-252413" defTabSz="809625" eaLnBrk="1" hangingPunct="1">
              <a:lnSpc>
                <a:spcPct val="80000"/>
              </a:lnSpc>
            </a:pPr>
            <a:r>
              <a:rPr lang="tr-TR" sz="1800" b="1" smtClean="0"/>
              <a:t>Tumorlet</a:t>
            </a:r>
          </a:p>
          <a:p>
            <a:pPr marL="657225" lvl="1" indent="-252413" defTabSz="809625" eaLnBrk="1" hangingPunct="1">
              <a:lnSpc>
                <a:spcPct val="80000"/>
              </a:lnSpc>
            </a:pPr>
            <a:r>
              <a:rPr lang="tr-TR" sz="1800" b="1" smtClean="0"/>
              <a:t>Multiple meningoteliod nodules</a:t>
            </a:r>
          </a:p>
          <a:p>
            <a:pPr marL="657225" lvl="1" indent="-252413" defTabSz="809625" eaLnBrk="1" hangingPunct="1">
              <a:lnSpc>
                <a:spcPct val="80000"/>
              </a:lnSpc>
            </a:pPr>
            <a:r>
              <a:rPr lang="tr-TR" sz="1800" b="1" smtClean="0"/>
              <a:t>Langerhans cell histiocytosis</a:t>
            </a:r>
          </a:p>
          <a:p>
            <a:pPr marL="657225" lvl="1" indent="-252413" defTabSz="809625" eaLnBrk="1" hangingPunct="1">
              <a:lnSpc>
                <a:spcPct val="80000"/>
              </a:lnSpc>
            </a:pPr>
            <a:r>
              <a:rPr lang="tr-TR" sz="1800" b="1" smtClean="0"/>
              <a:t>Inflammatory pseudotumor</a:t>
            </a:r>
          </a:p>
          <a:p>
            <a:pPr marL="657225" lvl="1" indent="-252413" defTabSz="809625" eaLnBrk="1" hangingPunct="1">
              <a:lnSpc>
                <a:spcPct val="80000"/>
              </a:lnSpc>
            </a:pPr>
            <a:r>
              <a:rPr lang="tr-TR" sz="1800" b="1" smtClean="0"/>
              <a:t>Localized Organized pneumonia</a:t>
            </a:r>
          </a:p>
          <a:p>
            <a:pPr marL="657225" lvl="1" indent="-252413" defTabSz="809625" eaLnBrk="1" hangingPunct="1">
              <a:lnSpc>
                <a:spcPct val="80000"/>
              </a:lnSpc>
            </a:pPr>
            <a:r>
              <a:rPr lang="tr-TR" sz="1800" b="1" smtClean="0"/>
              <a:t>Amiloid tumor</a:t>
            </a:r>
          </a:p>
          <a:p>
            <a:pPr marL="657225" lvl="1" indent="-252413" defTabSz="809625" eaLnBrk="1" hangingPunct="1">
              <a:lnSpc>
                <a:spcPct val="80000"/>
              </a:lnSpc>
            </a:pPr>
            <a:r>
              <a:rPr lang="tr-TR" sz="1800" b="1" smtClean="0"/>
              <a:t>Hyalinized granuloma</a:t>
            </a:r>
          </a:p>
          <a:p>
            <a:pPr marL="657225" lvl="1" indent="-252413" defTabSz="809625" eaLnBrk="1" hangingPunct="1">
              <a:lnSpc>
                <a:spcPct val="80000"/>
              </a:lnSpc>
            </a:pPr>
            <a:r>
              <a:rPr lang="tr-TR" sz="1800" b="1" smtClean="0"/>
              <a:t>Lymphangioleiomatosis</a:t>
            </a:r>
          </a:p>
          <a:p>
            <a:pPr marL="657225" lvl="1" indent="-252413" defTabSz="809625" eaLnBrk="1" hangingPunct="1">
              <a:lnSpc>
                <a:spcPct val="80000"/>
              </a:lnSpc>
            </a:pPr>
            <a:r>
              <a:rPr lang="tr-TR" sz="1800" b="1" smtClean="0"/>
              <a:t>Micronodular pneumocyte hyperplasia</a:t>
            </a:r>
          </a:p>
          <a:p>
            <a:pPr marL="657225" lvl="1" indent="-252413" defTabSz="809625" eaLnBrk="1" hangingPunct="1">
              <a:lnSpc>
                <a:spcPct val="80000"/>
              </a:lnSpc>
            </a:pPr>
            <a:r>
              <a:rPr lang="tr-TR" sz="1800" b="1" smtClean="0"/>
              <a:t>Endometriosis</a:t>
            </a:r>
          </a:p>
          <a:p>
            <a:pPr marL="303213" indent="-303213" defTabSz="809625" eaLnBrk="1" hangingPunct="1">
              <a:lnSpc>
                <a:spcPct val="80000"/>
              </a:lnSpc>
              <a:buFont typeface="Wingdings" panose="05000000000000000000" pitchFamily="2" charset="2"/>
              <a:buNone/>
            </a:pPr>
            <a:r>
              <a:rPr lang="tr-TR" sz="1800" b="1" smtClean="0">
                <a:solidFill>
                  <a:schemeClr val="folHlink"/>
                </a:solidFill>
              </a:rPr>
              <a:t>Others:</a:t>
            </a:r>
          </a:p>
          <a:p>
            <a:pPr marL="657225" lvl="1" indent="-252413" defTabSz="809625" eaLnBrk="1" hangingPunct="1">
              <a:lnSpc>
                <a:spcPct val="80000"/>
              </a:lnSpc>
            </a:pPr>
            <a:r>
              <a:rPr lang="tr-TR" sz="1800" b="1" smtClean="0"/>
              <a:t>Hamartomas</a:t>
            </a:r>
          </a:p>
          <a:p>
            <a:pPr marL="657225" lvl="1" indent="-252413" defTabSz="809625" eaLnBrk="1" hangingPunct="1">
              <a:lnSpc>
                <a:spcPct val="80000"/>
              </a:lnSpc>
            </a:pPr>
            <a:r>
              <a:rPr lang="tr-TR" sz="1800" b="1" smtClean="0"/>
              <a:t>Sclerozing hemangioma</a:t>
            </a:r>
          </a:p>
          <a:p>
            <a:pPr marL="657225" lvl="1" indent="-252413" defTabSz="809625" eaLnBrk="1" hangingPunct="1">
              <a:lnSpc>
                <a:spcPct val="80000"/>
              </a:lnSpc>
            </a:pPr>
            <a:r>
              <a:rPr lang="tr-TR" sz="1800" b="1" smtClean="0"/>
              <a:t>Clear cell tumor</a:t>
            </a:r>
          </a:p>
        </p:txBody>
      </p:sp>
    </p:spTree>
    <p:extLst>
      <p:ext uri="{BB962C8B-B14F-4D97-AF65-F5344CB8AC3E}">
        <p14:creationId xmlns:p14="http://schemas.microsoft.com/office/powerpoint/2010/main" val="244064934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p>
            <a:pPr defTabSz="809625" eaLnBrk="1" hangingPunct="1"/>
            <a:r>
              <a:rPr lang="tr-TR" sz="3600" b="1" dirty="0" smtClean="0">
                <a:solidFill>
                  <a:schemeClr val="folHlink"/>
                </a:solidFill>
              </a:rPr>
              <a:t>Bronchial adenomas</a:t>
            </a:r>
          </a:p>
        </p:txBody>
      </p:sp>
      <p:sp>
        <p:nvSpPr>
          <p:cNvPr id="8195" name="Rectangle 3"/>
          <p:cNvSpPr>
            <a:spLocks noGrp="1" noChangeArrowheads="1"/>
          </p:cNvSpPr>
          <p:nvPr>
            <p:ph type="body" idx="1"/>
          </p:nvPr>
        </p:nvSpPr>
        <p:spPr/>
        <p:txBody>
          <a:bodyPr/>
          <a:lstStyle/>
          <a:p>
            <a:pPr marL="303213" indent="-303213" defTabSz="809625" eaLnBrk="1" hangingPunct="1"/>
            <a:endParaRPr lang="tr-TR" sz="3000" smtClean="0"/>
          </a:p>
          <a:p>
            <a:pPr marL="303213" indent="-303213" defTabSz="809625" eaLnBrk="1" hangingPunct="1"/>
            <a:r>
              <a:rPr lang="tr-TR" sz="3000" smtClean="0"/>
              <a:t>Bronchial adenomas make up 50% of all benign pulmonary tumors. </a:t>
            </a:r>
          </a:p>
          <a:p>
            <a:pPr marL="303213" indent="-303213" defTabSz="809625" eaLnBrk="1" hangingPunct="1"/>
            <a:r>
              <a:rPr lang="tr-TR" sz="3000" smtClean="0"/>
              <a:t>The use of the term bronchial adenoma should be discouraged because it encompasses several benign and malignant tumors. </a:t>
            </a:r>
          </a:p>
        </p:txBody>
      </p:sp>
    </p:spTree>
    <p:extLst>
      <p:ext uri="{BB962C8B-B14F-4D97-AF65-F5344CB8AC3E}">
        <p14:creationId xmlns:p14="http://schemas.microsoft.com/office/powerpoint/2010/main" val="5099073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62000" y="0"/>
            <a:ext cx="7772400" cy="1143000"/>
          </a:xfrm>
        </p:spPr>
        <p:txBody>
          <a:bodyPr/>
          <a:lstStyle/>
          <a:p>
            <a:pPr algn="ctr" eaLnBrk="1" hangingPunct="1"/>
            <a:r>
              <a:rPr lang="en-US" sz="3600" b="1" smtClean="0"/>
              <a:t>Types of Atelectasis</a:t>
            </a:r>
          </a:p>
        </p:txBody>
      </p:sp>
      <p:sp>
        <p:nvSpPr>
          <p:cNvPr id="7171" name="Rectangle 3"/>
          <p:cNvSpPr>
            <a:spLocks noGrp="1" noChangeArrowheads="1"/>
          </p:cNvSpPr>
          <p:nvPr>
            <p:ph idx="1"/>
          </p:nvPr>
        </p:nvSpPr>
        <p:spPr>
          <a:xfrm>
            <a:off x="0" y="1219200"/>
            <a:ext cx="5867400" cy="5638800"/>
          </a:xfrm>
        </p:spPr>
        <p:txBody>
          <a:bodyPr>
            <a:normAutofit lnSpcReduction="10000"/>
          </a:bodyPr>
          <a:lstStyle/>
          <a:p>
            <a:pPr marL="609600" indent="-609600" eaLnBrk="1" fontAlgn="auto" hangingPunct="1">
              <a:spcAft>
                <a:spcPts val="0"/>
              </a:spcAft>
              <a:buClr>
                <a:schemeClr val="accent3"/>
              </a:buClr>
              <a:buFontTx/>
              <a:buAutoNum type="arabicPeriod"/>
              <a:defRPr/>
            </a:pPr>
            <a:r>
              <a:rPr lang="en-US" sz="2800" b="1" dirty="0" err="1"/>
              <a:t>Resorption</a:t>
            </a:r>
            <a:r>
              <a:rPr lang="en-US" sz="2800" b="1" dirty="0"/>
              <a:t> </a:t>
            </a:r>
            <a:r>
              <a:rPr lang="en-US" sz="2800" b="1" dirty="0" err="1" smtClean="0"/>
              <a:t>atelectasis</a:t>
            </a:r>
            <a:endParaRPr lang="en-US" sz="2800" b="1" dirty="0"/>
          </a:p>
          <a:p>
            <a:pPr marL="609600" indent="-609600" eaLnBrk="1" fontAlgn="auto" hangingPunct="1">
              <a:spcAft>
                <a:spcPts val="0"/>
              </a:spcAft>
              <a:buClr>
                <a:schemeClr val="accent3"/>
              </a:buClr>
              <a:buFontTx/>
              <a:buNone/>
              <a:defRPr/>
            </a:pPr>
            <a:r>
              <a:rPr lang="en-US" sz="2800" dirty="0"/>
              <a:t>	</a:t>
            </a:r>
            <a:r>
              <a:rPr lang="en-US" sz="2000" dirty="0"/>
              <a:t>-	</a:t>
            </a:r>
            <a:r>
              <a:rPr lang="en-US" sz="2000" dirty="0">
                <a:latin typeface="Tahoma" pitchFamily="34" charset="0"/>
              </a:rPr>
              <a:t>Result from complete obstruction of an airway and </a:t>
            </a:r>
            <a:r>
              <a:rPr lang="en-US" sz="2000" dirty="0" smtClean="0">
                <a:latin typeface="Tahoma" pitchFamily="34" charset="0"/>
              </a:rPr>
              <a:t>absorption </a:t>
            </a:r>
            <a:r>
              <a:rPr lang="en-US" sz="2000" dirty="0">
                <a:latin typeface="Tahoma" pitchFamily="34" charset="0"/>
              </a:rPr>
              <a:t>of entrapped air.  Obstruction can be caused by:</a:t>
            </a:r>
          </a:p>
          <a:p>
            <a:pPr marL="609600" indent="-609600" eaLnBrk="1" fontAlgn="auto" hangingPunct="1">
              <a:spcAft>
                <a:spcPts val="0"/>
              </a:spcAft>
              <a:buClr>
                <a:schemeClr val="accent3"/>
              </a:buClr>
              <a:buFontTx/>
              <a:buNone/>
              <a:defRPr/>
            </a:pPr>
            <a:r>
              <a:rPr lang="en-US" sz="2000" dirty="0">
                <a:latin typeface="Tahoma" pitchFamily="34" charset="0"/>
              </a:rPr>
              <a:t>		a.  Mucous plug ( postoperatively or exudates within small bronchi seen in bronchial asthma and chronic bronchitis).</a:t>
            </a:r>
          </a:p>
          <a:p>
            <a:pPr marL="609600" indent="-609600" eaLnBrk="1" fontAlgn="auto" hangingPunct="1">
              <a:spcAft>
                <a:spcPts val="0"/>
              </a:spcAft>
              <a:buClr>
                <a:schemeClr val="accent3"/>
              </a:buClr>
              <a:buFontTx/>
              <a:buNone/>
              <a:defRPr/>
            </a:pPr>
            <a:r>
              <a:rPr lang="en-US" sz="2000" dirty="0">
                <a:latin typeface="Tahoma" pitchFamily="34" charset="0"/>
              </a:rPr>
              <a:t>		b. Aspiration of foreign body.</a:t>
            </a:r>
          </a:p>
          <a:p>
            <a:pPr marL="609600" indent="-609600" eaLnBrk="1" fontAlgn="auto" hangingPunct="1">
              <a:spcAft>
                <a:spcPts val="0"/>
              </a:spcAft>
              <a:buClr>
                <a:schemeClr val="accent3"/>
              </a:buClr>
              <a:buFontTx/>
              <a:buNone/>
              <a:defRPr/>
            </a:pPr>
            <a:r>
              <a:rPr lang="en-US" sz="2000" dirty="0">
                <a:latin typeface="Tahoma" pitchFamily="34" charset="0"/>
              </a:rPr>
              <a:t> 		c. Neoplasm.</a:t>
            </a:r>
          </a:p>
          <a:p>
            <a:pPr marL="609600" indent="-609600" eaLnBrk="1" fontAlgn="auto" hangingPunct="1">
              <a:spcAft>
                <a:spcPts val="0"/>
              </a:spcAft>
              <a:buClr>
                <a:schemeClr val="accent3"/>
              </a:buClr>
              <a:buFontTx/>
              <a:buNone/>
              <a:defRPr/>
            </a:pPr>
            <a:r>
              <a:rPr lang="en-US" sz="2000" dirty="0">
                <a:latin typeface="Tahoma" pitchFamily="34" charset="0"/>
              </a:rPr>
              <a:t>		d. enlarged lymph node	</a:t>
            </a:r>
          </a:p>
          <a:p>
            <a:pPr marL="609600" indent="-609600" eaLnBrk="1" fontAlgn="auto" hangingPunct="1">
              <a:spcAft>
                <a:spcPts val="0"/>
              </a:spcAft>
              <a:buClr>
                <a:schemeClr val="accent3"/>
              </a:buClr>
              <a:buFontTx/>
              <a:buNone/>
              <a:defRPr/>
            </a:pPr>
            <a:r>
              <a:rPr lang="en-US" sz="2000" dirty="0">
                <a:latin typeface="Tahoma" pitchFamily="34" charset="0"/>
              </a:rPr>
              <a:t> 			</a:t>
            </a:r>
          </a:p>
          <a:p>
            <a:pPr marL="609600" indent="-609600" eaLnBrk="1" fontAlgn="auto" hangingPunct="1">
              <a:spcAft>
                <a:spcPts val="0"/>
              </a:spcAft>
              <a:buClr>
                <a:schemeClr val="accent3"/>
              </a:buClr>
              <a:buFontTx/>
              <a:buNone/>
              <a:defRPr/>
            </a:pPr>
            <a:r>
              <a:rPr lang="en-US" sz="2000" dirty="0">
                <a:latin typeface="Tahoma" pitchFamily="34" charset="0"/>
              </a:rPr>
              <a:t>	-	The involvement of lung depend on the level of airway obstruction.</a:t>
            </a:r>
          </a:p>
          <a:p>
            <a:pPr marL="609600" indent="-609600" eaLnBrk="1" fontAlgn="auto" hangingPunct="1">
              <a:spcAft>
                <a:spcPts val="0"/>
              </a:spcAft>
              <a:buClr>
                <a:schemeClr val="accent3"/>
              </a:buClr>
              <a:buFontTx/>
              <a:buNone/>
              <a:defRPr/>
            </a:pPr>
            <a:r>
              <a:rPr lang="en-US" sz="2000" dirty="0">
                <a:latin typeface="Tahoma" pitchFamily="34" charset="0"/>
              </a:rPr>
              <a:t>	-	Lung volume is diminished and the 	</a:t>
            </a:r>
            <a:r>
              <a:rPr lang="en-US" sz="2000" dirty="0" err="1">
                <a:latin typeface="Tahoma" pitchFamily="34" charset="0"/>
              </a:rPr>
              <a:t>mediastinum</a:t>
            </a:r>
            <a:r>
              <a:rPr lang="en-US" sz="2000" dirty="0">
                <a:latin typeface="Tahoma" pitchFamily="34" charset="0"/>
              </a:rPr>
              <a:t> may shift toward the       	</a:t>
            </a:r>
            <a:r>
              <a:rPr lang="en-US" sz="2000" dirty="0" err="1">
                <a:latin typeface="Tahoma" pitchFamily="34" charset="0"/>
              </a:rPr>
              <a:t>atelectatic</a:t>
            </a:r>
            <a:r>
              <a:rPr lang="en-US" sz="2000" dirty="0">
                <a:latin typeface="Tahoma" pitchFamily="34" charset="0"/>
              </a:rPr>
              <a:t> lung.</a:t>
            </a:r>
          </a:p>
          <a:p>
            <a:pPr marL="609600" indent="-609600" eaLnBrk="1" fontAlgn="auto" hangingPunct="1">
              <a:spcAft>
                <a:spcPts val="0"/>
              </a:spcAft>
              <a:buClr>
                <a:schemeClr val="accent3"/>
              </a:buClr>
              <a:buFontTx/>
              <a:buNone/>
              <a:defRPr/>
            </a:pPr>
            <a:r>
              <a:rPr lang="en-US" sz="2000" dirty="0">
                <a:latin typeface="Tahoma" pitchFamily="34" charset="0"/>
              </a:rPr>
              <a:t>		</a:t>
            </a:r>
          </a:p>
        </p:txBody>
      </p:sp>
      <p:pic>
        <p:nvPicPr>
          <p:cNvPr id="13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066800"/>
            <a:ext cx="31623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4806139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pPr defTabSz="809625" eaLnBrk="1" hangingPunct="1"/>
            <a:r>
              <a:rPr lang="tr-TR" sz="3600" b="1" dirty="0" smtClean="0">
                <a:solidFill>
                  <a:srgbClr val="CC3399"/>
                </a:solidFill>
              </a:rPr>
              <a:t>Mucous gland adenomas</a:t>
            </a:r>
          </a:p>
        </p:txBody>
      </p:sp>
      <p:sp>
        <p:nvSpPr>
          <p:cNvPr id="9219" name="Rectangle 3"/>
          <p:cNvSpPr>
            <a:spLocks noGrp="1" noChangeArrowheads="1"/>
          </p:cNvSpPr>
          <p:nvPr>
            <p:ph type="body" idx="1"/>
          </p:nvPr>
        </p:nvSpPr>
        <p:spPr/>
        <p:txBody>
          <a:bodyPr/>
          <a:lstStyle/>
          <a:p>
            <a:pPr marL="303213" indent="-303213" defTabSz="809625" eaLnBrk="1" hangingPunct="1"/>
            <a:r>
              <a:rPr lang="tr-TR" sz="3000" smtClean="0"/>
              <a:t>Mucous gland adenomas are true benign bronchial adenomas. </a:t>
            </a:r>
          </a:p>
          <a:p>
            <a:pPr marL="303213" indent="-303213" defTabSz="809625" eaLnBrk="1" hangingPunct="1"/>
            <a:r>
              <a:rPr lang="tr-TR" sz="3000" smtClean="0"/>
              <a:t>Mucous gland adenomas are also called bronchial cystadenomas, and they arise in the main or local bronchi. </a:t>
            </a:r>
          </a:p>
          <a:p>
            <a:pPr marL="303213" indent="-303213" defTabSz="809625" eaLnBrk="1" hangingPunct="1"/>
            <a:r>
              <a:rPr lang="tr-TR" sz="3000" smtClean="0"/>
              <a:t>Histologically, they consist of columnar cell–lined cystic spaces with a papillary appearance. </a:t>
            </a:r>
          </a:p>
        </p:txBody>
      </p:sp>
    </p:spTree>
    <p:extLst>
      <p:ext uri="{BB962C8B-B14F-4D97-AF65-F5344CB8AC3E}">
        <p14:creationId xmlns:p14="http://schemas.microsoft.com/office/powerpoint/2010/main" val="281178970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457200" y="476250"/>
            <a:ext cx="8229600" cy="5654675"/>
          </a:xfrm>
        </p:spPr>
        <p:txBody>
          <a:bodyPr/>
          <a:lstStyle/>
          <a:p>
            <a:pPr eaLnBrk="1" hangingPunct="1"/>
            <a:r>
              <a:rPr lang="tr-TR" sz="3600" dirty="0" smtClean="0">
                <a:solidFill>
                  <a:srgbClr val="CC3399"/>
                </a:solidFill>
              </a:rPr>
              <a:t>Localized fibrous tumor</a:t>
            </a:r>
          </a:p>
          <a:p>
            <a:pPr eaLnBrk="1" hangingPunct="1">
              <a:buFont typeface="Wingdings" panose="05000000000000000000" pitchFamily="2" charset="2"/>
              <a:buNone/>
            </a:pPr>
            <a:r>
              <a:rPr lang="tr-TR" sz="2400" dirty="0" smtClean="0"/>
              <a:t>   </a:t>
            </a:r>
            <a:endParaRPr lang="en-US" sz="2400" dirty="0" smtClean="0"/>
          </a:p>
          <a:p>
            <a:pPr eaLnBrk="1" hangingPunct="1"/>
            <a:r>
              <a:rPr lang="en-US" sz="2400" dirty="0" smtClean="0"/>
              <a:t>   </a:t>
            </a:r>
            <a:r>
              <a:rPr lang="tr-TR" sz="2400" dirty="0" smtClean="0"/>
              <a:t>Most frequent benign soft tissue neoplasm of lung.</a:t>
            </a:r>
          </a:p>
          <a:p>
            <a:pPr eaLnBrk="1" hangingPunct="1"/>
            <a:r>
              <a:rPr lang="tr-TR" sz="2400" dirty="0" smtClean="0"/>
              <a:t>   It was historically called as “benign mesothelioma” or “fibroma”.</a:t>
            </a:r>
          </a:p>
          <a:p>
            <a:pPr eaLnBrk="1" hangingPunct="1"/>
            <a:r>
              <a:rPr lang="tr-TR" sz="2400" dirty="0" smtClean="0"/>
              <a:t>   It is generally related to the visceral pleura.</a:t>
            </a:r>
          </a:p>
          <a:p>
            <a:pPr eaLnBrk="1" hangingPunct="1"/>
            <a:r>
              <a:rPr lang="tr-TR" sz="2400" dirty="0" smtClean="0"/>
              <a:t>   Mitotic figures must be &lt;4/10 hpf (high power field)</a:t>
            </a:r>
          </a:p>
          <a:p>
            <a:pPr marL="0" indent="0" eaLnBrk="1" hangingPunct="1">
              <a:buNone/>
            </a:pPr>
            <a:endParaRPr lang="tr-TR" dirty="0" smtClean="0"/>
          </a:p>
        </p:txBody>
      </p:sp>
    </p:spTree>
    <p:extLst>
      <p:ext uri="{BB962C8B-B14F-4D97-AF65-F5344CB8AC3E}">
        <p14:creationId xmlns:p14="http://schemas.microsoft.com/office/powerpoint/2010/main" val="243170412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23850" y="404813"/>
            <a:ext cx="8362950" cy="1368425"/>
          </a:xfrm>
        </p:spPr>
        <p:txBody>
          <a:bodyPr/>
          <a:lstStyle/>
          <a:p>
            <a:pPr defTabSz="809625" eaLnBrk="1" hangingPunct="1"/>
            <a:r>
              <a:rPr lang="tr-TR" sz="2800" b="1" smtClean="0">
                <a:solidFill>
                  <a:srgbClr val="CC3399"/>
                </a:solidFill>
              </a:rPr>
              <a:t>Hamartomas:</a:t>
            </a:r>
            <a:br>
              <a:rPr lang="tr-TR" sz="2800" b="1" smtClean="0">
                <a:solidFill>
                  <a:srgbClr val="CC3399"/>
                </a:solidFill>
              </a:rPr>
            </a:br>
            <a:r>
              <a:rPr lang="tr-TR" sz="2000" smtClean="0">
                <a:solidFill>
                  <a:schemeClr val="hlink"/>
                </a:solidFill>
              </a:rPr>
              <a:t>a focal growth that resembles a neoplasm but results from faulty development in an organ.</a:t>
            </a:r>
            <a:r>
              <a:rPr lang="en-US" sz="2000" smtClean="0">
                <a:solidFill>
                  <a:schemeClr val="hlink"/>
                </a:solidFill>
              </a:rPr>
              <a:t/>
            </a:r>
            <a:br>
              <a:rPr lang="en-US" sz="2000" smtClean="0">
                <a:solidFill>
                  <a:schemeClr val="hlink"/>
                </a:solidFill>
              </a:rPr>
            </a:br>
            <a:endParaRPr lang="tr-TR" sz="2000" smtClean="0">
              <a:solidFill>
                <a:schemeClr val="hlink"/>
              </a:solidFill>
            </a:endParaRPr>
          </a:p>
        </p:txBody>
      </p:sp>
      <p:sp>
        <p:nvSpPr>
          <p:cNvPr id="11267" name="Rectangle 3"/>
          <p:cNvSpPr>
            <a:spLocks noGrp="1" noChangeArrowheads="1"/>
          </p:cNvSpPr>
          <p:nvPr>
            <p:ph type="body" idx="1"/>
          </p:nvPr>
        </p:nvSpPr>
        <p:spPr>
          <a:xfrm>
            <a:off x="457200" y="1773238"/>
            <a:ext cx="8229600" cy="4751387"/>
          </a:xfrm>
        </p:spPr>
        <p:txBody>
          <a:bodyPr/>
          <a:lstStyle/>
          <a:p>
            <a:pPr marL="303213" indent="-303213" defTabSz="809625" eaLnBrk="1" hangingPunct="1">
              <a:lnSpc>
                <a:spcPct val="90000"/>
              </a:lnSpc>
            </a:pPr>
            <a:r>
              <a:rPr lang="tr-TR" sz="2700" smtClean="0">
                <a:solidFill>
                  <a:srgbClr val="FF33CC"/>
                </a:solidFill>
              </a:rPr>
              <a:t>Hamartomas are the most common type of benign lung tumor. </a:t>
            </a:r>
          </a:p>
          <a:p>
            <a:pPr marL="303213" indent="-303213" defTabSz="809625" eaLnBrk="1" hangingPunct="1">
              <a:lnSpc>
                <a:spcPct val="90000"/>
              </a:lnSpc>
            </a:pPr>
            <a:r>
              <a:rPr lang="tr-TR" sz="2700" smtClean="0"/>
              <a:t>They mainly occur in adults but, on occasion, occur in children. </a:t>
            </a:r>
          </a:p>
          <a:p>
            <a:pPr marL="303213" indent="-303213" defTabSz="809625" eaLnBrk="1" hangingPunct="1">
              <a:lnSpc>
                <a:spcPct val="90000"/>
              </a:lnSpc>
            </a:pPr>
            <a:r>
              <a:rPr lang="tr-TR" sz="2700" smtClean="0"/>
              <a:t>Hamartomas are peripherally located. </a:t>
            </a:r>
          </a:p>
          <a:p>
            <a:pPr marL="303213" indent="-303213" defTabSz="809625" eaLnBrk="1" hangingPunct="1">
              <a:lnSpc>
                <a:spcPct val="90000"/>
              </a:lnSpc>
            </a:pPr>
            <a:r>
              <a:rPr lang="tr-TR" sz="2700" smtClean="0"/>
              <a:t>R</a:t>
            </a:r>
            <a:r>
              <a:rPr lang="en-US" sz="2700" smtClean="0">
                <a:cs typeface="Times New Roman" panose="02020603050405020304" pitchFamily="18" charset="0"/>
              </a:rPr>
              <a:t>ounded focus of radiopacity </a:t>
            </a:r>
            <a:r>
              <a:rPr lang="tr-TR" sz="2700" smtClean="0"/>
              <a:t>(</a:t>
            </a:r>
            <a:r>
              <a:rPr lang="en-US" sz="2700" smtClean="0">
                <a:cs typeface="Times New Roman" panose="02020603050405020304" pitchFamily="18" charset="0"/>
              </a:rPr>
              <a:t>coin lesion</a:t>
            </a:r>
            <a:r>
              <a:rPr lang="tr-TR" sz="2700" smtClean="0"/>
              <a:t>).</a:t>
            </a:r>
          </a:p>
          <a:p>
            <a:pPr marL="303213" indent="-303213" defTabSz="809625" eaLnBrk="1" hangingPunct="1">
              <a:lnSpc>
                <a:spcPct val="90000"/>
              </a:lnSpc>
            </a:pPr>
            <a:r>
              <a:rPr lang="tr-TR" sz="2700" smtClean="0"/>
              <a:t>Grossly, they have a firm marble like consistency. </a:t>
            </a:r>
            <a:r>
              <a:rPr lang="en-US" sz="2700" smtClean="0">
                <a:cs typeface="Times New Roman" panose="02020603050405020304" pitchFamily="18" charset="0"/>
              </a:rPr>
              <a:t>Rarely over 3 to 4 cm in diameter</a:t>
            </a:r>
            <a:r>
              <a:rPr lang="tr-TR" sz="2700" smtClean="0">
                <a:cs typeface="Times New Roman" panose="02020603050405020304" pitchFamily="18" charset="0"/>
              </a:rPr>
              <a:t>.</a:t>
            </a:r>
            <a:endParaRPr lang="tr-TR" sz="2700" smtClean="0"/>
          </a:p>
          <a:p>
            <a:pPr marL="303213" indent="-303213" defTabSz="809625" eaLnBrk="1" hangingPunct="1">
              <a:lnSpc>
                <a:spcPct val="90000"/>
              </a:lnSpc>
            </a:pPr>
            <a:r>
              <a:rPr lang="tr-TR" sz="2700" smtClean="0"/>
              <a:t>Histologically, hamartomas generally consist of the cells normally found in lung such as: epithelial tissue and other tissues such as fat and cartilage. </a:t>
            </a:r>
          </a:p>
        </p:txBody>
      </p:sp>
    </p:spTree>
    <p:extLst>
      <p:ext uri="{BB962C8B-B14F-4D97-AF65-F5344CB8AC3E}">
        <p14:creationId xmlns:p14="http://schemas.microsoft.com/office/powerpoint/2010/main" val="156812421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hamartoma1Ra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275" y="333375"/>
            <a:ext cx="50800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AutoShape 16"/>
          <p:cNvSpPr>
            <a:spLocks noChangeArrowheads="1"/>
          </p:cNvSpPr>
          <p:nvPr/>
        </p:nvSpPr>
        <p:spPr bwMode="auto">
          <a:xfrm>
            <a:off x="7956550" y="3357563"/>
            <a:ext cx="976313" cy="485775"/>
          </a:xfrm>
          <a:prstGeom prst="leftArrow">
            <a:avLst>
              <a:gd name="adj1" fmla="val 50000"/>
              <a:gd name="adj2" fmla="val 50245"/>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2292" name="Rectangle 18"/>
          <p:cNvSpPr>
            <a:spLocks noGrp="1" noChangeArrowheads="1"/>
          </p:cNvSpPr>
          <p:nvPr>
            <p:ph type="body" sz="half" idx="1"/>
          </p:nvPr>
        </p:nvSpPr>
        <p:spPr>
          <a:xfrm>
            <a:off x="467544" y="602457"/>
            <a:ext cx="3178175" cy="5510212"/>
          </a:xfrm>
        </p:spPr>
        <p:txBody>
          <a:bodyPr/>
          <a:lstStyle/>
          <a:p>
            <a:pPr eaLnBrk="1" hangingPunct="1">
              <a:lnSpc>
                <a:spcPct val="80000"/>
              </a:lnSpc>
              <a:spcBef>
                <a:spcPct val="50000"/>
              </a:spcBef>
              <a:buClr>
                <a:srgbClr val="CC3300"/>
              </a:buClr>
              <a:buFont typeface="Wingdings" panose="05000000000000000000" pitchFamily="2" charset="2"/>
              <a:buNone/>
            </a:pPr>
            <a:r>
              <a:rPr lang="tr-TR" sz="3200" b="1" dirty="0" smtClean="0">
                <a:solidFill>
                  <a:schemeClr val="hlink"/>
                </a:solidFill>
              </a:rPr>
              <a:t>Hamartoma:</a:t>
            </a:r>
          </a:p>
          <a:p>
            <a:pPr eaLnBrk="1" hangingPunct="1">
              <a:lnSpc>
                <a:spcPct val="80000"/>
              </a:lnSpc>
              <a:spcBef>
                <a:spcPct val="50000"/>
              </a:spcBef>
              <a:buClr>
                <a:srgbClr val="CC3300"/>
              </a:buClr>
              <a:buFont typeface="Wingdings" panose="05000000000000000000" pitchFamily="2" charset="2"/>
              <a:buNone/>
            </a:pPr>
            <a:endParaRPr lang="tr-TR" sz="2800" b="1" dirty="0" smtClean="0">
              <a:solidFill>
                <a:schemeClr val="hlink"/>
              </a:solidFill>
            </a:endParaRPr>
          </a:p>
          <a:p>
            <a:pPr eaLnBrk="1" hangingPunct="1">
              <a:lnSpc>
                <a:spcPct val="80000"/>
              </a:lnSpc>
              <a:spcBef>
                <a:spcPct val="50000"/>
              </a:spcBef>
              <a:buClr>
                <a:srgbClr val="CC3300"/>
              </a:buClr>
              <a:buFont typeface="Wingdings" panose="05000000000000000000" pitchFamily="2" charset="2"/>
              <a:buNone/>
            </a:pPr>
            <a:r>
              <a:rPr lang="tr-TR" sz="2800" b="1" dirty="0" smtClean="0"/>
              <a:t>     R</a:t>
            </a:r>
            <a:r>
              <a:rPr lang="en-US" sz="2800" b="1" dirty="0" err="1" smtClean="0"/>
              <a:t>ounded</a:t>
            </a:r>
            <a:r>
              <a:rPr lang="en-US" sz="2800" b="1" dirty="0" smtClean="0"/>
              <a:t> focus of </a:t>
            </a:r>
            <a:r>
              <a:rPr lang="en-US" sz="2800" b="1" dirty="0" err="1" smtClean="0"/>
              <a:t>radiopacity</a:t>
            </a:r>
            <a:r>
              <a:rPr lang="en-US" sz="2800" b="1" dirty="0" smtClean="0"/>
              <a:t> </a:t>
            </a:r>
            <a:r>
              <a:rPr lang="tr-TR" sz="2800" b="1" dirty="0" smtClean="0"/>
              <a:t>(</a:t>
            </a:r>
            <a:r>
              <a:rPr lang="en-US" sz="2800" b="1" dirty="0" smtClean="0"/>
              <a:t>coin lesion</a:t>
            </a:r>
            <a:r>
              <a:rPr lang="tr-TR" sz="2800" b="1" dirty="0" smtClean="0"/>
              <a:t>)</a:t>
            </a:r>
          </a:p>
          <a:p>
            <a:pPr eaLnBrk="1" hangingPunct="1">
              <a:lnSpc>
                <a:spcPct val="80000"/>
              </a:lnSpc>
              <a:spcBef>
                <a:spcPct val="50000"/>
              </a:spcBef>
              <a:buClr>
                <a:srgbClr val="CC3300"/>
              </a:buClr>
              <a:buFont typeface="Wingdings" panose="05000000000000000000" pitchFamily="2" charset="2"/>
              <a:buNone/>
            </a:pPr>
            <a:r>
              <a:rPr lang="tr-TR" sz="2800" b="1" dirty="0" smtClean="0"/>
              <a:t>     </a:t>
            </a:r>
            <a:r>
              <a:rPr lang="en-US" sz="2800" b="1" dirty="0" smtClean="0"/>
              <a:t>Rarely over 3 to 4 cm in diameter</a:t>
            </a:r>
            <a:endParaRPr lang="tr-TR" sz="2800" b="1" dirty="0" smtClean="0"/>
          </a:p>
          <a:p>
            <a:pPr eaLnBrk="1" hangingPunct="1">
              <a:lnSpc>
                <a:spcPct val="80000"/>
              </a:lnSpc>
            </a:pPr>
            <a:endParaRPr lang="tr-TR" sz="2000" dirty="0" smtClean="0"/>
          </a:p>
        </p:txBody>
      </p:sp>
    </p:spTree>
    <p:extLst>
      <p:ext uri="{BB962C8B-B14F-4D97-AF65-F5344CB8AC3E}">
        <p14:creationId xmlns:p14="http://schemas.microsoft.com/office/powerpoint/2010/main" val="56677862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AcHamartom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404813"/>
            <a:ext cx="8569325"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5"/>
          <p:cNvSpPr txBox="1">
            <a:spLocks noChangeArrowheads="1"/>
          </p:cNvSpPr>
          <p:nvPr/>
        </p:nvSpPr>
        <p:spPr bwMode="auto">
          <a:xfrm>
            <a:off x="2057400" y="228600"/>
            <a:ext cx="320040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0897" tIns="40448" rIns="80897" bIns="40448">
            <a:spAutoFit/>
          </a:bodyPr>
          <a:lstStyle>
            <a:lvl1pPr defTabSz="809625">
              <a:defRPr>
                <a:solidFill>
                  <a:schemeClr val="tx1"/>
                </a:solidFill>
                <a:latin typeface="Arial" panose="020B0604020202020204" pitchFamily="34" charset="0"/>
              </a:defRPr>
            </a:lvl1pPr>
            <a:lvl2pPr marL="742950" indent="-285750" defTabSz="809625">
              <a:defRPr>
                <a:solidFill>
                  <a:schemeClr val="tx1"/>
                </a:solidFill>
                <a:latin typeface="Arial" panose="020B0604020202020204" pitchFamily="34" charset="0"/>
              </a:defRPr>
            </a:lvl2pPr>
            <a:lvl3pPr marL="1143000" indent="-228600" defTabSz="809625">
              <a:defRPr>
                <a:solidFill>
                  <a:schemeClr val="tx1"/>
                </a:solidFill>
                <a:latin typeface="Arial" panose="020B0604020202020204" pitchFamily="34" charset="0"/>
              </a:defRPr>
            </a:lvl3pPr>
            <a:lvl4pPr marL="1600200" indent="-228600" defTabSz="809625">
              <a:defRPr>
                <a:solidFill>
                  <a:schemeClr val="tx1"/>
                </a:solidFill>
                <a:latin typeface="Arial" panose="020B0604020202020204" pitchFamily="34" charset="0"/>
              </a:defRPr>
            </a:lvl4pPr>
            <a:lvl5pPr marL="2057400" indent="-228600" defTabSz="809625">
              <a:defRPr>
                <a:solidFill>
                  <a:schemeClr val="tx1"/>
                </a:solidFill>
                <a:latin typeface="Arial" panose="020B0604020202020204" pitchFamily="34" charset="0"/>
              </a:defRPr>
            </a:lvl5pPr>
            <a:lvl6pPr marL="2514600" indent="-228600" defTabSz="809625" eaLnBrk="0" fontAlgn="base" hangingPunct="0">
              <a:spcBef>
                <a:spcPct val="0"/>
              </a:spcBef>
              <a:spcAft>
                <a:spcPct val="0"/>
              </a:spcAft>
              <a:defRPr>
                <a:solidFill>
                  <a:schemeClr val="tx1"/>
                </a:solidFill>
                <a:latin typeface="Arial" panose="020B0604020202020204" pitchFamily="34" charset="0"/>
              </a:defRPr>
            </a:lvl6pPr>
            <a:lvl7pPr marL="2971800" indent="-228600" defTabSz="809625" eaLnBrk="0" fontAlgn="base" hangingPunct="0">
              <a:spcBef>
                <a:spcPct val="0"/>
              </a:spcBef>
              <a:spcAft>
                <a:spcPct val="0"/>
              </a:spcAft>
              <a:defRPr>
                <a:solidFill>
                  <a:schemeClr val="tx1"/>
                </a:solidFill>
                <a:latin typeface="Arial" panose="020B0604020202020204" pitchFamily="34" charset="0"/>
              </a:defRPr>
            </a:lvl7pPr>
            <a:lvl8pPr marL="3429000" indent="-228600" defTabSz="809625" eaLnBrk="0" fontAlgn="base" hangingPunct="0">
              <a:spcBef>
                <a:spcPct val="0"/>
              </a:spcBef>
              <a:spcAft>
                <a:spcPct val="0"/>
              </a:spcAft>
              <a:defRPr>
                <a:solidFill>
                  <a:schemeClr val="tx1"/>
                </a:solidFill>
                <a:latin typeface="Arial" panose="020B0604020202020204" pitchFamily="34" charset="0"/>
              </a:defRPr>
            </a:lvl8pPr>
            <a:lvl9pPr marL="3886200" indent="-228600" defTabSz="809625"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endParaRPr lang="en-US" sz="1400"/>
          </a:p>
        </p:txBody>
      </p:sp>
    </p:spTree>
    <p:extLst>
      <p:ext uri="{BB962C8B-B14F-4D97-AF65-F5344CB8AC3E}">
        <p14:creationId xmlns:p14="http://schemas.microsoft.com/office/powerpoint/2010/main" val="309889687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descr="AcHamartoma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350"/>
            <a:ext cx="9144000" cy="631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464507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ctrTitle"/>
          </p:nvPr>
        </p:nvSpPr>
        <p:spPr>
          <a:xfrm>
            <a:off x="1066800" y="1371600"/>
            <a:ext cx="7620000" cy="1752600"/>
          </a:xfrm>
          <a:noFill/>
        </p:spPr>
        <p:txBody>
          <a:bodyPr lIns="80897" tIns="40448" rIns="80897" bIns="40448" anchor="ctr"/>
          <a:lstStyle/>
          <a:p>
            <a:pPr defTabSz="809625" eaLnBrk="1" hangingPunct="1"/>
            <a:r>
              <a:rPr lang="tr-TR" sz="3800" b="1" smtClean="0">
                <a:solidFill>
                  <a:srgbClr val="0033CC"/>
                </a:solidFill>
              </a:rPr>
              <a:t>Primary Malignant Lung Tumors</a:t>
            </a:r>
            <a:endParaRPr lang="en-US" sz="3800" b="1" smtClean="0">
              <a:solidFill>
                <a:srgbClr val="0033CC"/>
              </a:solidFill>
            </a:endParaRPr>
          </a:p>
        </p:txBody>
      </p:sp>
    </p:spTree>
    <p:extLst>
      <p:ext uri="{BB962C8B-B14F-4D97-AF65-F5344CB8AC3E}">
        <p14:creationId xmlns:p14="http://schemas.microsoft.com/office/powerpoint/2010/main" val="347998814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defTabSz="809625" eaLnBrk="1" hangingPunct="1"/>
            <a:r>
              <a:rPr lang="en-US" sz="3600" b="1" dirty="0" smtClean="0">
                <a:solidFill>
                  <a:schemeClr val="hlink"/>
                </a:solidFill>
              </a:rPr>
              <a:t>Lung Cancer</a:t>
            </a:r>
            <a:r>
              <a:rPr lang="tr-TR" sz="3600" b="1" dirty="0" smtClean="0">
                <a:solidFill>
                  <a:schemeClr val="hlink"/>
                </a:solidFill>
              </a:rPr>
              <a:t>s</a:t>
            </a:r>
            <a:endParaRPr lang="en-US" sz="3600" b="1" dirty="0" smtClean="0">
              <a:solidFill>
                <a:schemeClr val="hlink"/>
              </a:solidFill>
            </a:endParaRPr>
          </a:p>
        </p:txBody>
      </p:sp>
      <p:sp>
        <p:nvSpPr>
          <p:cNvPr id="17411" name="Rectangle 3"/>
          <p:cNvSpPr>
            <a:spLocks noGrp="1" noChangeArrowheads="1"/>
          </p:cNvSpPr>
          <p:nvPr>
            <p:ph type="body" idx="1"/>
          </p:nvPr>
        </p:nvSpPr>
        <p:spPr>
          <a:xfrm>
            <a:off x="685800" y="1735630"/>
            <a:ext cx="8077200" cy="4789714"/>
          </a:xfrm>
        </p:spPr>
        <p:txBody>
          <a:bodyPr>
            <a:normAutofit/>
          </a:bodyPr>
          <a:lstStyle/>
          <a:p>
            <a:pPr marL="303213" indent="-303213" defTabSz="809625" eaLnBrk="1" hangingPunct="1"/>
            <a:r>
              <a:rPr lang="en-US" sz="2400" b="1" dirty="0" smtClean="0"/>
              <a:t>Most common visceral malignancy.</a:t>
            </a:r>
          </a:p>
          <a:p>
            <a:pPr marL="303213" indent="-303213" defTabSz="809625" eaLnBrk="1" hangingPunct="1"/>
            <a:r>
              <a:rPr lang="en-US" sz="2400" b="1" dirty="0" smtClean="0"/>
              <a:t>1st of all cancer deaths </a:t>
            </a:r>
            <a:r>
              <a:rPr lang="tr-TR" sz="2400" b="1" dirty="0" smtClean="0"/>
              <a:t>are </a:t>
            </a:r>
            <a:r>
              <a:rPr lang="en-US" sz="2400" b="1" dirty="0" smtClean="0"/>
              <a:t>due to lung cancer.</a:t>
            </a:r>
          </a:p>
          <a:p>
            <a:pPr marL="303213" indent="-303213" defTabSz="809625" eaLnBrk="1" hangingPunct="1"/>
            <a:r>
              <a:rPr lang="en-US" sz="2400" b="1" dirty="0" smtClean="0"/>
              <a:t>Significant increase in incidence.</a:t>
            </a:r>
          </a:p>
          <a:p>
            <a:pPr marL="303213" indent="-303213" defTabSz="809625" eaLnBrk="1" hangingPunct="1"/>
            <a:r>
              <a:rPr lang="en-US" sz="2400" b="1" dirty="0" smtClean="0"/>
              <a:t>Dramatic increase among females</a:t>
            </a:r>
            <a:r>
              <a:rPr lang="tr-TR" sz="2400" b="1" dirty="0" smtClean="0"/>
              <a:t>.</a:t>
            </a:r>
            <a:endParaRPr lang="en-US" sz="2400" b="1" dirty="0" smtClean="0"/>
          </a:p>
          <a:p>
            <a:pPr marL="303213" indent="-303213" defTabSz="809625" eaLnBrk="1" hangingPunct="1"/>
            <a:r>
              <a:rPr lang="en-US" sz="2400" b="1" dirty="0" smtClean="0">
                <a:solidFill>
                  <a:srgbClr val="FF0000"/>
                </a:solidFill>
              </a:rPr>
              <a:t>90% of lung cancers are related to smoking</a:t>
            </a:r>
            <a:r>
              <a:rPr lang="tr-TR" sz="2400" b="1" dirty="0" smtClean="0">
                <a:solidFill>
                  <a:srgbClr val="FF0000"/>
                </a:solidFill>
              </a:rPr>
              <a:t> </a:t>
            </a:r>
            <a:r>
              <a:rPr lang="en-US" sz="2400" b="1" dirty="0" smtClean="0">
                <a:solidFill>
                  <a:srgbClr val="CC0000"/>
                </a:solidFill>
              </a:rPr>
              <a:t>(passive smoking in 5%)</a:t>
            </a:r>
            <a:r>
              <a:rPr lang="tr-TR" sz="2400" b="1" dirty="0" smtClean="0">
                <a:solidFill>
                  <a:srgbClr val="CC0000"/>
                </a:solidFill>
              </a:rPr>
              <a:t>.</a:t>
            </a:r>
            <a:endParaRPr lang="en-US" sz="2400" b="1" dirty="0" smtClean="0">
              <a:solidFill>
                <a:srgbClr val="CC0000"/>
              </a:solidFill>
            </a:endParaRPr>
          </a:p>
        </p:txBody>
      </p:sp>
    </p:spTree>
    <p:extLst>
      <p:ext uri="{BB962C8B-B14F-4D97-AF65-F5344CB8AC3E}">
        <p14:creationId xmlns:p14="http://schemas.microsoft.com/office/powerpoint/2010/main" val="353551452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496" y="540608"/>
            <a:ext cx="9103361" cy="5120640"/>
          </a:xfrm>
        </p:spPr>
      </p:pic>
    </p:spTree>
    <p:extLst>
      <p:ext uri="{BB962C8B-B14F-4D97-AF65-F5344CB8AC3E}">
        <p14:creationId xmlns:p14="http://schemas.microsoft.com/office/powerpoint/2010/main" val="239321240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74638"/>
            <a:ext cx="8229600" cy="561975"/>
          </a:xfrm>
        </p:spPr>
        <p:txBody>
          <a:bodyPr/>
          <a:lstStyle/>
          <a:p>
            <a:pPr eaLnBrk="1" hangingPunct="1"/>
            <a:r>
              <a:rPr lang="tr-TR" sz="2800" b="1" smtClean="0">
                <a:solidFill>
                  <a:srgbClr val="FF3300"/>
                </a:solidFill>
              </a:rPr>
              <a:t>WHO Classification of Malignant Lung Tumors</a:t>
            </a:r>
          </a:p>
        </p:txBody>
      </p:sp>
      <p:sp>
        <p:nvSpPr>
          <p:cNvPr id="27651" name="Rectangle 4"/>
          <p:cNvSpPr>
            <a:spLocks noGrp="1" noChangeArrowheads="1"/>
          </p:cNvSpPr>
          <p:nvPr>
            <p:ph type="body" sz="half" idx="1"/>
          </p:nvPr>
        </p:nvSpPr>
        <p:spPr>
          <a:xfrm>
            <a:off x="457200" y="1052513"/>
            <a:ext cx="8291513" cy="5545137"/>
          </a:xfrm>
        </p:spPr>
        <p:txBody>
          <a:bodyPr>
            <a:normAutofit lnSpcReduction="10000"/>
          </a:bodyPr>
          <a:lstStyle/>
          <a:p>
            <a:pPr eaLnBrk="1" hangingPunct="1">
              <a:lnSpc>
                <a:spcPct val="90000"/>
              </a:lnSpc>
            </a:pPr>
            <a:r>
              <a:rPr lang="tr-TR" sz="2000" smtClean="0"/>
              <a:t>Squamous cell carcinoma</a:t>
            </a:r>
          </a:p>
          <a:p>
            <a:pPr eaLnBrk="1" hangingPunct="1">
              <a:lnSpc>
                <a:spcPct val="90000"/>
              </a:lnSpc>
            </a:pPr>
            <a:r>
              <a:rPr lang="tr-TR" sz="2000" smtClean="0"/>
              <a:t>Small cell carcinoma</a:t>
            </a:r>
          </a:p>
          <a:p>
            <a:pPr eaLnBrk="1" hangingPunct="1">
              <a:lnSpc>
                <a:spcPct val="90000"/>
              </a:lnSpc>
            </a:pPr>
            <a:r>
              <a:rPr lang="tr-TR" sz="2000" smtClean="0"/>
              <a:t>Adenocarcinoma </a:t>
            </a:r>
            <a:r>
              <a:rPr lang="tr-TR" sz="2000" smtClean="0">
                <a:solidFill>
                  <a:schemeClr val="folHlink"/>
                </a:solidFill>
              </a:rPr>
              <a:t>(acinar, papillary, bronchioloalveolar, solid with mucin production)</a:t>
            </a:r>
          </a:p>
          <a:p>
            <a:pPr eaLnBrk="1" hangingPunct="1">
              <a:lnSpc>
                <a:spcPct val="90000"/>
              </a:lnSpc>
            </a:pPr>
            <a:r>
              <a:rPr lang="tr-TR" sz="2000" smtClean="0"/>
              <a:t>Large cell carcinoma </a:t>
            </a:r>
            <a:r>
              <a:rPr lang="tr-TR" sz="2000" smtClean="0">
                <a:solidFill>
                  <a:schemeClr val="folHlink"/>
                </a:solidFill>
              </a:rPr>
              <a:t>(LC euroendocrine, basaloid, lymphoepithelioma like, clear cell, LC with rhabdoid phenotype)</a:t>
            </a:r>
          </a:p>
          <a:p>
            <a:pPr eaLnBrk="1" hangingPunct="1">
              <a:lnSpc>
                <a:spcPct val="90000"/>
              </a:lnSpc>
            </a:pPr>
            <a:r>
              <a:rPr lang="tr-TR" sz="2000" smtClean="0"/>
              <a:t>Adenosquamous carcinoma</a:t>
            </a:r>
          </a:p>
          <a:p>
            <a:pPr eaLnBrk="1" hangingPunct="1">
              <a:lnSpc>
                <a:spcPct val="90000"/>
              </a:lnSpc>
            </a:pPr>
            <a:r>
              <a:rPr lang="tr-TR" sz="2000" smtClean="0"/>
              <a:t>Sarcomatoid carcinoma </a:t>
            </a:r>
            <a:r>
              <a:rPr lang="tr-TR" sz="2000" smtClean="0">
                <a:solidFill>
                  <a:schemeClr val="folHlink"/>
                </a:solidFill>
              </a:rPr>
              <a:t>(pleomorphic, spindle cell, giant cell, carcinosarcoma, pulmonary blastoma)</a:t>
            </a:r>
          </a:p>
          <a:p>
            <a:pPr eaLnBrk="1" hangingPunct="1">
              <a:lnSpc>
                <a:spcPct val="90000"/>
              </a:lnSpc>
            </a:pPr>
            <a:r>
              <a:rPr lang="tr-TR" sz="2000" smtClean="0"/>
              <a:t>Carcinoid Tumors</a:t>
            </a:r>
            <a:r>
              <a:rPr lang="tr-TR" sz="2000" smtClean="0">
                <a:solidFill>
                  <a:schemeClr val="folHlink"/>
                </a:solidFill>
              </a:rPr>
              <a:t> (typical, atypical)</a:t>
            </a:r>
          </a:p>
          <a:p>
            <a:pPr eaLnBrk="1" hangingPunct="1">
              <a:lnSpc>
                <a:spcPct val="90000"/>
              </a:lnSpc>
            </a:pPr>
            <a:r>
              <a:rPr lang="tr-TR" sz="2000" smtClean="0"/>
              <a:t>Salivary gland tumors </a:t>
            </a:r>
            <a:r>
              <a:rPr lang="tr-TR" sz="2000" smtClean="0">
                <a:solidFill>
                  <a:schemeClr val="folHlink"/>
                </a:solidFill>
              </a:rPr>
              <a:t>(mucoepidermoid, adenoid cystic, epithelial myoepithelial)</a:t>
            </a:r>
          </a:p>
          <a:p>
            <a:pPr eaLnBrk="1" hangingPunct="1">
              <a:lnSpc>
                <a:spcPct val="90000"/>
              </a:lnSpc>
            </a:pPr>
            <a:r>
              <a:rPr lang="tr-TR" sz="2000" smtClean="0"/>
              <a:t>Mesenchymal malignant tumors </a:t>
            </a:r>
            <a:r>
              <a:rPr lang="tr-TR" sz="2000" smtClean="0">
                <a:solidFill>
                  <a:schemeClr val="folHlink"/>
                </a:solidFill>
              </a:rPr>
              <a:t>(angiosarcoma, synovial sarcoma...)</a:t>
            </a:r>
          </a:p>
          <a:p>
            <a:pPr eaLnBrk="1" hangingPunct="1">
              <a:lnSpc>
                <a:spcPct val="90000"/>
              </a:lnSpc>
            </a:pPr>
            <a:r>
              <a:rPr lang="tr-TR" sz="2000" smtClean="0"/>
              <a:t>Lymphoproliferative tumors</a:t>
            </a:r>
          </a:p>
          <a:p>
            <a:pPr eaLnBrk="1" hangingPunct="1">
              <a:lnSpc>
                <a:spcPct val="90000"/>
              </a:lnSpc>
            </a:pPr>
            <a:r>
              <a:rPr lang="tr-TR" sz="2000" smtClean="0"/>
              <a:t>Miscellaneous tumors </a:t>
            </a:r>
            <a:r>
              <a:rPr lang="tr-TR" sz="2000" smtClean="0">
                <a:solidFill>
                  <a:schemeClr val="folHlink"/>
                </a:solidFill>
              </a:rPr>
              <a:t>(Germ cell tumors, Malignant Melanoma...)</a:t>
            </a:r>
          </a:p>
          <a:p>
            <a:pPr eaLnBrk="1" hangingPunct="1">
              <a:lnSpc>
                <a:spcPct val="90000"/>
              </a:lnSpc>
            </a:pPr>
            <a:r>
              <a:rPr lang="tr-TR" sz="2000" smtClean="0"/>
              <a:t>Metastatic Tumors</a:t>
            </a:r>
          </a:p>
        </p:txBody>
      </p:sp>
    </p:spTree>
    <p:extLst>
      <p:ext uri="{BB962C8B-B14F-4D97-AF65-F5344CB8AC3E}">
        <p14:creationId xmlns:p14="http://schemas.microsoft.com/office/powerpoint/2010/main" val="30021494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2894</TotalTime>
  <Words>8349</Words>
  <Application>Microsoft Office PowerPoint</Application>
  <PresentationFormat>On-screen Show (4:3)</PresentationFormat>
  <Paragraphs>1299</Paragraphs>
  <Slides>237</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237</vt:i4>
      </vt:variant>
    </vt:vector>
  </HeadingPairs>
  <TitlesOfParts>
    <vt:vector size="254" baseType="lpstr">
      <vt:lpstr>맑은 고딕</vt:lpstr>
      <vt:lpstr>MS PGothic</vt:lpstr>
      <vt:lpstr>Arial</vt:lpstr>
      <vt:lpstr>Arial MT</vt:lpstr>
      <vt:lpstr>Batang</vt:lpstr>
      <vt:lpstr>Calibri</vt:lpstr>
      <vt:lpstr>Calibri Light</vt:lpstr>
      <vt:lpstr>Cambria</vt:lpstr>
      <vt:lpstr>굴림</vt:lpstr>
      <vt:lpstr>Microsoft Sans Serif</vt:lpstr>
      <vt:lpstr>Stencil</vt:lpstr>
      <vt:lpstr>Symbol</vt:lpstr>
      <vt:lpstr>Tahoma</vt:lpstr>
      <vt:lpstr>Times New Roman</vt:lpstr>
      <vt:lpstr>Wingdings</vt:lpstr>
      <vt:lpstr>Wingdings 2</vt:lpstr>
      <vt:lpstr>Office Theme</vt:lpstr>
      <vt:lpstr>INTEGRATED ACADEMIC STUDIES OF MEDICINE  </vt:lpstr>
      <vt:lpstr>PATHOLOGY OF RESPIRATORY SYSTEM</vt:lpstr>
      <vt:lpstr>Obstructive lung diseases</vt:lpstr>
      <vt:lpstr>PATHOLOGY OF THE LOWER RESPIRATORY SYSTEM</vt:lpstr>
      <vt:lpstr>Atelectasis (collapse)</vt:lpstr>
      <vt:lpstr>Atelectasis</vt:lpstr>
      <vt:lpstr>Atelectasis</vt:lpstr>
      <vt:lpstr>Types of Atelectasis</vt:lpstr>
      <vt:lpstr>Types of Atelectasis</vt:lpstr>
      <vt:lpstr>PowerPoint Presentation</vt:lpstr>
      <vt:lpstr>PowerPoint Presentation</vt:lpstr>
      <vt:lpstr>Acute respiratory distress syndrome (ARDS)</vt:lpstr>
      <vt:lpstr>Acute respiratory distress syndrome (ARDS)</vt:lpstr>
      <vt:lpstr>Acute respiratory distress syndrome (ARDS)</vt:lpstr>
      <vt:lpstr>Acute respiratory distress syndrome (ARDS)</vt:lpstr>
      <vt:lpstr>Pathology of pneumonia</vt:lpstr>
      <vt:lpstr>Normal Lung</vt:lpstr>
      <vt:lpstr>Defense mechanisms of the respiratory tree:</vt:lpstr>
      <vt:lpstr>PowerPoint Presentation</vt:lpstr>
      <vt:lpstr>Factors that interfere with defense mechanisms:</vt:lpstr>
      <vt:lpstr>Etiology:</vt:lpstr>
      <vt:lpstr>Pathogenesis of Pulmonary Infections</vt:lpstr>
      <vt:lpstr>Pathogenesis:</vt:lpstr>
      <vt:lpstr>Pathogenesis:</vt:lpstr>
      <vt:lpstr>Pneumonia Types:</vt:lpstr>
      <vt:lpstr>Lobar Pneumonia:</vt:lpstr>
      <vt:lpstr>Pathogenesis of Pneumonia</vt:lpstr>
      <vt:lpstr>Lobar  Pneumonia:  Red hepatization, lobe of lung is heavy, boggy &amp; red</vt:lpstr>
      <vt:lpstr>Lobar  Pneumonia, grey hepartization: Greyish-brown, dry surface</vt:lpstr>
      <vt:lpstr>Lobar Pneumonia – Gray hep.</vt:lpstr>
      <vt:lpstr>Lobar Pneumonia:</vt:lpstr>
      <vt:lpstr>Pneumonia-stages</vt:lpstr>
      <vt:lpstr>Lobar Pneumonia: Congestion</vt:lpstr>
      <vt:lpstr>Lobar Pneumonia: Red hepat.</vt:lpstr>
      <vt:lpstr>Lobar Pneumonia: Grey hepat.</vt:lpstr>
      <vt:lpstr>Consolidation of the lung occurs in pneumonia</vt:lpstr>
      <vt:lpstr>Chronic pneumonia</vt:lpstr>
      <vt:lpstr>Broncho-pneumonia (Lobular pneumonia)</vt:lpstr>
      <vt:lpstr>Bronchopneumonia (patchy)</vt:lpstr>
      <vt:lpstr>Broncho-pneumonia</vt:lpstr>
      <vt:lpstr>Broncho-pneumonia</vt:lpstr>
      <vt:lpstr>PowerPoint Presentation</vt:lpstr>
      <vt:lpstr>Bronchopneumonia:</vt:lpstr>
      <vt:lpstr>Bronchopneumonia - CT</vt:lpstr>
      <vt:lpstr>Bronchopneumonia</vt:lpstr>
      <vt:lpstr>                       Pneumonia     Broncho                          Lobar </vt:lpstr>
      <vt:lpstr>Broncho    –   Pneumonia   -  Lobar </vt:lpstr>
      <vt:lpstr>Interstitial / atypical Pneumonia</vt:lpstr>
      <vt:lpstr>PowerPoint Presentation</vt:lpstr>
      <vt:lpstr>Interstitial Pneumonia:</vt:lpstr>
      <vt:lpstr>PowerPoint Presentation</vt:lpstr>
      <vt:lpstr>Community acquired – Pneumonia – Nosocomial</vt:lpstr>
      <vt:lpstr>Pathogenesis of Clinical features:</vt:lpstr>
      <vt:lpstr>Complications of Pneumonia</vt:lpstr>
      <vt:lpstr>Abscess formation</vt:lpstr>
      <vt:lpstr>Lung Abscess:</vt:lpstr>
      <vt:lpstr>Abscess formation</vt:lpstr>
      <vt:lpstr>Lung Abscess:</vt:lpstr>
      <vt:lpstr>Tuberculosis</vt:lpstr>
      <vt:lpstr>Tuberculosis</vt:lpstr>
      <vt:lpstr>PowerPoint Presentation</vt:lpstr>
      <vt:lpstr>PowerPoint Presentation</vt:lpstr>
      <vt:lpstr>PowerPoint Presentation</vt:lpstr>
      <vt:lpstr>PowerPoint Presentation</vt:lpstr>
      <vt:lpstr>Tuberculosis </vt:lpstr>
      <vt:lpstr>          Tuberculosis </vt:lpstr>
      <vt:lpstr>PowerPoint Presentation</vt:lpstr>
      <vt:lpstr>PowerPoint Presentation</vt:lpstr>
      <vt:lpstr>PowerPoint Presentation</vt:lpstr>
      <vt:lpstr>PowerPoint Presentation</vt:lpstr>
      <vt:lpstr>PowerPoint Presentation</vt:lpstr>
      <vt:lpstr>Primary TBC</vt:lpstr>
      <vt:lpstr>PowerPoint Presentation</vt:lpstr>
      <vt:lpstr>PowerPoint Presentation</vt:lpstr>
      <vt:lpstr>PowerPoint Presentation</vt:lpstr>
      <vt:lpstr>PowerPoint Presentation</vt:lpstr>
      <vt:lpstr>PowerPoint Presentation</vt:lpstr>
      <vt:lpstr>Primary TBC - further course</vt:lpstr>
      <vt:lpstr>PowerPoint Presentation</vt:lpstr>
      <vt:lpstr>Secondary TBC</vt:lpstr>
      <vt:lpstr>PowerPoint Presentation</vt:lpstr>
      <vt:lpstr>PowerPoint Presentation</vt:lpstr>
      <vt:lpstr>PowerPoint Presentation</vt:lpstr>
      <vt:lpstr>PowerPoint Presentation</vt:lpstr>
      <vt:lpstr>PowerPoint Presentation</vt:lpstr>
      <vt:lpstr>PowerPoint Presentation</vt:lpstr>
      <vt:lpstr>Primary Lung Tumors</vt:lpstr>
      <vt:lpstr>PowerPoint Presentation</vt:lpstr>
      <vt:lpstr>Bronchial adenomas</vt:lpstr>
      <vt:lpstr>Mucous gland adenomas</vt:lpstr>
      <vt:lpstr>PowerPoint Presentation</vt:lpstr>
      <vt:lpstr>Hamartomas: a focal growth that resembles a neoplasm but results from faulty development in an organ. </vt:lpstr>
      <vt:lpstr>PowerPoint Presentation</vt:lpstr>
      <vt:lpstr>PowerPoint Presentation</vt:lpstr>
      <vt:lpstr>PowerPoint Presentation</vt:lpstr>
      <vt:lpstr>Primary Malignant Lung Tumors</vt:lpstr>
      <vt:lpstr>Lung Cancers</vt:lpstr>
      <vt:lpstr>PowerPoint Presentation</vt:lpstr>
      <vt:lpstr>WHO Classification of Malignant Lung Tumors</vt:lpstr>
      <vt:lpstr>PowerPoint Presentation</vt:lpstr>
      <vt:lpstr>PowerPoint Presentation</vt:lpstr>
      <vt:lpstr>Lung Cancer &amp; Smoking</vt:lpstr>
      <vt:lpstr>Etiology of Lung Cancer</vt:lpstr>
      <vt:lpstr>PowerPoint Presentation</vt:lpstr>
      <vt:lpstr>PowerPoint Presentation</vt:lpstr>
      <vt:lpstr>PowerPoint Presentation</vt:lpstr>
      <vt:lpstr>Lung carcinoma</vt:lpstr>
      <vt:lpstr>In Clinical Oncology</vt:lpstr>
      <vt:lpstr>Small cell lung cancer (SCLC) </vt:lpstr>
      <vt:lpstr>Small cell carcinoma</vt:lpstr>
      <vt:lpstr>Lung carcinoma</vt:lpstr>
      <vt:lpstr>Lung carcinoma</vt:lpstr>
      <vt:lpstr>Pathophysiology</vt:lpstr>
      <vt:lpstr>Histologic Findings</vt:lpstr>
      <vt:lpstr>Small cell Bronchogenic  Carcinoma: - begins as mucosal growth - firm, gray-white - invades the bronchial mucosa - central necrosis in large ones - may extend to the pleura - metastasis: lymphatics and blood vessels   </vt:lpstr>
      <vt:lpstr>Small Cell Carcinoma of Lung</vt:lpstr>
      <vt:lpstr>Small Cell Carcinoma of Lung</vt:lpstr>
      <vt:lpstr>Small Cell Carcinoma  (Oat cell carcinoma)</vt:lpstr>
      <vt:lpstr>Small (oat) Cell Carcinoma</vt:lpstr>
      <vt:lpstr>PowerPoint Presentation</vt:lpstr>
      <vt:lpstr>Complications</vt:lpstr>
      <vt:lpstr>PowerPoint Presentation</vt:lpstr>
      <vt:lpstr>Paraneoplastic syndromes in Lung Cancers</vt:lpstr>
      <vt:lpstr>PowerPoint Presentation</vt:lpstr>
      <vt:lpstr>Non–small-cell lung cancers (NSCLCs)</vt:lpstr>
      <vt:lpstr>Pathophysiology</vt:lpstr>
      <vt:lpstr>PowerPoint Presentation</vt:lpstr>
      <vt:lpstr>Location</vt:lpstr>
      <vt:lpstr>Squamous cell carcinoma (SCC)</vt:lpstr>
      <vt:lpstr>Squamous cell carcinoma</vt:lpstr>
      <vt:lpstr>          Lung carcinoma</vt:lpstr>
      <vt:lpstr>PowerPoint Presentation</vt:lpstr>
      <vt:lpstr>PowerPoint Presentation</vt:lpstr>
      <vt:lpstr>Squamous Cell Carcinoma(CT)</vt:lpstr>
      <vt:lpstr>Squamous Cell Carcinoma</vt:lpstr>
      <vt:lpstr>PowerPoint Presentation</vt:lpstr>
      <vt:lpstr>Adenocarcinoma </vt:lpstr>
      <vt:lpstr>Adenocarcinoma</vt:lpstr>
      <vt:lpstr>Lung  carcinoma</vt:lpstr>
      <vt:lpstr>Lung carcinoma</vt:lpstr>
      <vt:lpstr>Adenocarcinoma</vt:lpstr>
      <vt:lpstr>Adenocarcinoma</vt:lpstr>
      <vt:lpstr>Adenocarcinoma (PAS stain)</vt:lpstr>
      <vt:lpstr>Bronchioloalveolar carcinoma </vt:lpstr>
      <vt:lpstr>PowerPoint Presentation</vt:lpstr>
      <vt:lpstr>PowerPoint Presentation</vt:lpstr>
      <vt:lpstr>Bronchioloalveolar Carcinoma </vt:lpstr>
      <vt:lpstr>PowerPoint Presentation</vt:lpstr>
      <vt:lpstr>Large cell carcinoma </vt:lpstr>
      <vt:lpstr>Lung carcinoma</vt:lpstr>
      <vt:lpstr>Microscopy</vt:lpstr>
      <vt:lpstr>Anaplastic Large Cell Carcinoma of lung</vt:lpstr>
      <vt:lpstr>Pancoast tumor</vt:lpstr>
      <vt:lpstr>PowerPoint Presentation</vt:lpstr>
      <vt:lpstr>Pathophysiology of pancoast tumor</vt:lpstr>
      <vt:lpstr>Neuroendocrine tumors</vt:lpstr>
      <vt:lpstr>Carcinoid tumors</vt:lpstr>
      <vt:lpstr>PowerPoint Presentation</vt:lpstr>
      <vt:lpstr>Complications</vt:lpstr>
      <vt:lpstr>Complications: Secondary Pathology</vt:lpstr>
      <vt:lpstr>PowerPoint Presentation</vt:lpstr>
      <vt:lpstr>PowerPoint Presentation</vt:lpstr>
      <vt:lpstr>New Classification:</vt:lpstr>
      <vt:lpstr>PowerPoint Presentation</vt:lpstr>
      <vt:lpstr>PowerPoint Presentation</vt:lpstr>
      <vt:lpstr>PowerPoint Presentation</vt:lpstr>
      <vt:lpstr>PowerPoint Presentation</vt:lpstr>
      <vt:lpstr>PowerPoint Presentation</vt:lpstr>
      <vt:lpstr>PowerPoint Presentation</vt:lpstr>
      <vt:lpstr>Lung carcinoma</vt:lpstr>
      <vt:lpstr>Molecular Genetics in Lung Cancer</vt:lpstr>
      <vt:lpstr>PowerPoint Presentation</vt:lpstr>
      <vt:lpstr>TNM classification of lung tumors</vt:lpstr>
      <vt:lpstr>PowerPoint Presentation</vt:lpstr>
      <vt:lpstr>PowerPoint Presentation</vt:lpstr>
      <vt:lpstr>M: Distant organ metastasis</vt:lpstr>
      <vt:lpstr>Stage Grouping</vt:lpstr>
      <vt:lpstr>PowerPoint Presentation</vt:lpstr>
      <vt:lpstr>Metastatic Lung Tumors</vt:lpstr>
      <vt:lpstr>PowerPoint Presentation</vt:lpstr>
      <vt:lpstr>PowerPoint Presentation</vt:lpstr>
      <vt:lpstr>PowerPoint Presentation</vt:lpstr>
      <vt:lpstr>PowerPoint Presentation</vt:lpstr>
      <vt:lpstr>Pathophysiology</vt:lpstr>
      <vt:lpstr>PowerPoint Presentation</vt:lpstr>
      <vt:lpstr>Direct Spread of carcinoma</vt:lpstr>
      <vt:lpstr>Patterns of disease </vt:lpstr>
      <vt:lpstr>PowerPoint Presentation</vt:lpstr>
      <vt:lpstr>Lung Metastasis </vt:lpstr>
      <vt:lpstr>Lung carcinoma</vt:lpstr>
      <vt:lpstr>Lung carcinoma</vt:lpstr>
      <vt:lpstr>PowerPoint Presentation</vt:lpstr>
      <vt:lpstr>PowerPoint Presentation</vt:lpstr>
      <vt:lpstr>PowerPoint Presentation</vt:lpstr>
      <vt:lpstr>PowerPoint Presentation</vt:lpstr>
      <vt:lpstr>PowerPoint Presentation</vt:lpstr>
      <vt:lpstr>What are the Innovative Methods of Lung Cancer Treatment?</vt:lpstr>
      <vt:lpstr>PATHOLOGY OF THE LOWER RESPIRATORY SYSTEM</vt:lpstr>
      <vt:lpstr>Pathology of Pleura </vt:lpstr>
      <vt:lpstr>PowerPoint Presentation</vt:lpstr>
      <vt:lpstr>Pleural effusion</vt:lpstr>
      <vt:lpstr>Other pleural conditions</vt:lpstr>
      <vt:lpstr>Pleural effusion and Pleuritis</vt:lpstr>
      <vt:lpstr>PowerPoint Presentation</vt:lpstr>
      <vt:lpstr>EXUDATE</vt:lpstr>
      <vt:lpstr>Pneumothorax</vt:lpstr>
      <vt:lpstr>Hemothorax &amp; Chylothorax</vt:lpstr>
      <vt:lpstr>PowerPoint Presentation</vt:lpstr>
      <vt:lpstr>PowerPoint Presentation</vt:lpstr>
      <vt:lpstr>Neoplastic lesions of pleura:</vt:lpstr>
      <vt:lpstr>PowerPoint Presentation</vt:lpstr>
      <vt:lpstr>PowerPoint Presentation</vt:lpstr>
      <vt:lpstr>PowerPoint Presentation</vt:lpstr>
      <vt:lpstr>Differential diagnosis: Malignant mesothelioma must be distinguished from adenocarcinoma. Immunhistochemistry and electron microscopy is helpful in the differential diagnosis:</vt:lpstr>
      <vt:lpstr>PowerPoint Presentation</vt:lpstr>
      <vt:lpstr>Mesothelioma</vt:lpstr>
      <vt:lpstr>PATHOLOGY OF THE LOWER RESPIRATORY SYSTEM</vt:lpstr>
      <vt:lpstr> Diffuse interstitial fibrosis occurs as a result of different pulmonary diseases such as pneumoconiosis, hypersensitivity pneumonitis (“farmer's lung”, “bird fancier's disease”, “silo filler's disease”) and collagen-vascular disease. It is so called “idiopathic pulmonary fibrosis” or “cryptogenic fibrosing alveolitis” or “chronic interstitial pneumonitis”     </vt:lpstr>
      <vt:lpstr>PATHOGENESIS </vt:lpstr>
      <vt:lpstr> Pathological changes are bilateral and widespread. ·      Macroscopically the lungs are dense, reduced volume. ·      Honey-combing (i.e. enlarged, thick-walled air spaces) develops in parts of lung. Microscopically, changes vary according to the stage of the disease with formation of hyaline membranes. ·      There is edema and cellular infiltrate in the alveolar septa in early stage. ·      There is organization of the alveolar exudate and replacement fibrosis in the alveoli and in the interstitial septal wall with variable amount of inflammation in advanced stage. </vt:lpstr>
      <vt:lpstr>RESTRICTIVE LUNG DISEASES  ALLERGIC ALVEOLITIS</vt:lpstr>
      <vt:lpstr>RESTRICTIVE LUNG DISEASES  ALLERGIC ALVEOLITIS</vt:lpstr>
      <vt:lpstr>PowerPoint Presentation</vt:lpstr>
      <vt:lpstr>PowerPoint Presentation</vt:lpstr>
      <vt:lpstr>PowerPoint Presentation</vt:lpstr>
      <vt:lpstr>PowerPoint Presentation</vt:lpstr>
      <vt:lpstr>PNEUMOCONIOSES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МЕДИЦИНСКИ ФАКУЛТЕТ У ПРИШТИНИ Институт за патологију   проф. др Небојша Митић</dc:title>
  <dc:creator>Korisnik</dc:creator>
  <cp:lastModifiedBy>KORISNIK-</cp:lastModifiedBy>
  <cp:revision>120</cp:revision>
  <dcterms:created xsi:type="dcterms:W3CDTF">2007-06-09T20:35:29Z</dcterms:created>
  <dcterms:modified xsi:type="dcterms:W3CDTF">2024-01-23T13:15:36Z</dcterms:modified>
</cp:coreProperties>
</file>